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97" r:id="rId5"/>
    <p:sldMasterId id="2147493502" r:id="rId6"/>
  </p:sldMasterIdLst>
  <p:notesMasterIdLst>
    <p:notesMasterId r:id="rId26"/>
  </p:notesMasterIdLst>
  <p:handoutMasterIdLst>
    <p:handoutMasterId r:id="rId27"/>
  </p:handoutMasterIdLst>
  <p:sldIdLst>
    <p:sldId id="393" r:id="rId7"/>
    <p:sldId id="443" r:id="rId8"/>
    <p:sldId id="538" r:id="rId9"/>
    <p:sldId id="586" r:id="rId10"/>
    <p:sldId id="534" r:id="rId11"/>
    <p:sldId id="576" r:id="rId12"/>
    <p:sldId id="577" r:id="rId13"/>
    <p:sldId id="578" r:id="rId14"/>
    <p:sldId id="587" r:id="rId15"/>
    <p:sldId id="579" r:id="rId16"/>
    <p:sldId id="580" r:id="rId17"/>
    <p:sldId id="581" r:id="rId18"/>
    <p:sldId id="568" r:id="rId19"/>
    <p:sldId id="582" r:id="rId20"/>
    <p:sldId id="588" r:id="rId21"/>
    <p:sldId id="583" r:id="rId22"/>
    <p:sldId id="584" r:id="rId23"/>
    <p:sldId id="585" r:id="rId24"/>
    <p:sldId id="573" r:id="rId25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5E"/>
    <a:srgbClr val="008373"/>
    <a:srgbClr val="005386"/>
    <a:srgbClr val="55BAB7"/>
    <a:srgbClr val="C4E3E1"/>
    <a:srgbClr val="C0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595" autoAdjust="0"/>
  </p:normalViewPr>
  <p:slideViewPr>
    <p:cSldViewPr snapToGrid="0" snapToObjects="1">
      <p:cViewPr>
        <p:scale>
          <a:sx n="100" d="100"/>
          <a:sy n="100" d="100"/>
        </p:scale>
        <p:origin x="-234" y="-7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3" d="100"/>
          <a:sy n="103" d="100"/>
        </p:scale>
        <p:origin x="-690" y="-10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 LNG Brownsville,  </a:t>
            </a:r>
            <a:r>
              <a:rPr lang="en-US" dirty="0" err="1" smtClean="0"/>
              <a:t>Annova</a:t>
            </a:r>
            <a:r>
              <a:rPr lang="en-US" dirty="0" smtClean="0"/>
              <a:t> LNG, Rio Grande</a:t>
            </a:r>
            <a:r>
              <a:rPr lang="en-US" baseline="0" dirty="0" smtClean="0"/>
              <a:t> LNG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1718E-789D-4ACA-AAAD-A77BC4FC9ED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60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Grid to serve the 600 MW LNG.  Assumed to not participate in 4 CP and to not be a price responsive</a:t>
            </a:r>
            <a:r>
              <a:rPr lang="en-US" baseline="0" dirty="0" smtClean="0"/>
              <a:t> load.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9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13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77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73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97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9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78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71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2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4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3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1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1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6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9" name="Picture 8" descr="ERCOT cmyk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4" r:id="rId2"/>
    <p:sldLayoutId id="2147493495" r:id="rId3"/>
    <p:sldLayoutId id="2147493496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9" name="Picture 8" descr="ERCOT cmyk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ERCOT PUBLIC</a:t>
            </a:r>
            <a:endParaRPr lang="en-US" sz="1050" b="1" dirty="0">
              <a:solidFill>
                <a:prstClr val="black"/>
              </a:solidFill>
            </a:endParaRPr>
          </a:p>
          <a:p>
            <a:r>
              <a:rPr lang="en-US" sz="1050" dirty="0" smtClean="0">
                <a:solidFill>
                  <a:prstClr val="black"/>
                </a:solidFill>
              </a:rPr>
              <a:t>11/20/2015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3" r:id="rId1"/>
    <p:sldLayoutId id="2147493504" r:id="rId2"/>
    <p:sldLayoutId id="2147493505" r:id="rId3"/>
    <p:sldLayoutId id="2147493506" r:id="rId4"/>
    <p:sldLayoutId id="2147493507" r:id="rId5"/>
    <p:sldLayoutId id="2147493508" r:id="rId6"/>
    <p:sldLayoutId id="2147493509" r:id="rId7"/>
    <p:sldLayoutId id="2147493510" r:id="rId8"/>
    <p:sldLayoutId id="2147493511" r:id="rId9"/>
    <p:sldLayoutId id="2147493512" r:id="rId10"/>
    <p:sldLayoutId id="21474935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1498064"/>
            <a:ext cx="7727950" cy="4323536"/>
            <a:chOff x="603250" y="546100"/>
            <a:chExt cx="7727950" cy="4323536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2016 LTSA Load Forecasts</a:t>
              </a:r>
            </a:p>
            <a:p>
              <a:endParaRPr lang="en-US" b="1" dirty="0" smtClean="0"/>
            </a:p>
            <a:p>
              <a:endParaRPr lang="en-US" b="1" dirty="0" smtClean="0"/>
            </a:p>
            <a:p>
              <a:r>
                <a:rPr lang="en-US" sz="1600" i="1" dirty="0" smtClean="0"/>
                <a:t>Calvin Opheim</a:t>
              </a:r>
            </a:p>
            <a:p>
              <a:r>
                <a:rPr lang="en-US" sz="1600" i="1" dirty="0" smtClean="0"/>
                <a:t>ERCOT</a:t>
              </a:r>
            </a:p>
            <a:p>
              <a:r>
                <a:rPr lang="en-US" sz="1600" dirty="0" smtClean="0"/>
                <a:t>Manager, Load Forecasting &amp; Analysis</a:t>
              </a:r>
            </a:p>
            <a:p>
              <a:endParaRPr lang="en-US" sz="1400" dirty="0" smtClean="0"/>
            </a:p>
            <a:p>
              <a:endParaRPr lang="en-US" sz="1400" dirty="0"/>
            </a:p>
            <a:p>
              <a:r>
                <a:rPr lang="en-US" sz="1400" dirty="0" smtClean="0"/>
                <a:t>RPG</a:t>
              </a:r>
              <a:endParaRPr lang="en-US" sz="1400" dirty="0"/>
            </a:p>
            <a:p>
              <a:r>
                <a:rPr lang="en-US" sz="1400" dirty="0" smtClean="0"/>
                <a:t>November 20, 2015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23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Summer Peak Forecast Comparison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endParaRPr lang="en-US" sz="22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8" y="873124"/>
            <a:ext cx="643199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2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</p:spPr>
        <p:txBody>
          <a:bodyPr/>
          <a:lstStyle/>
          <a:p>
            <a:r>
              <a:rPr lang="en-US" dirty="0" smtClean="0"/>
              <a:t>High Economic Growth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endParaRPr lang="en-US" sz="22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" y="748827"/>
            <a:ext cx="836654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1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Economic Growth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000529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endParaRPr lang="en-US" sz="22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6" y="749808"/>
            <a:ext cx="836654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5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LNG – </a:t>
            </a:r>
            <a:r>
              <a:rPr lang="en-US" dirty="0"/>
              <a:t>High Economic Growth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 smtClean="0"/>
              <a:t>Brownsville LNG Facilities</a:t>
            </a:r>
            <a:endParaRPr lang="en-US" sz="2200" b="1" dirty="0"/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Incremental load was added to the forecast 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300 MW beginning 1/1/2020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450 MW beginning 1/1/2021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600 MW beginning 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 smtClean="0"/>
              <a:t>    1/1/2022 on</a:t>
            </a:r>
          </a:p>
          <a:p>
            <a:pPr lvl="1">
              <a:tabLst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No reduction in the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 smtClean="0"/>
              <a:t>    facility load was 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assumed for 4 CP 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and/or high price 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intervals</a:t>
            </a:r>
            <a:endParaRPr lang="en-US" sz="2200" dirty="0" smtClean="0"/>
          </a:p>
          <a:p>
            <a:pPr marL="457200" lvl="1" indent="0">
              <a:buNone/>
              <a:tabLst>
                <a:tab pos="5888038" algn="dec"/>
              </a:tabLst>
            </a:pPr>
            <a:endParaRPr lang="en-US" sz="1400" b="1" dirty="0" smtClean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1026" name="Picture 2" descr="\\cpw0028\ERCOT SCRATCH SHARE\Pysh\Freepor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4" y="2667000"/>
            <a:ext cx="4791075" cy="32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649" y="3019425"/>
            <a:ext cx="31337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Environmental Mandate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Mandate - Assumptions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 smtClean="0"/>
              <a:t>2006 Weather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Typical Wind Year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Typical Load Year</a:t>
            </a:r>
          </a:p>
          <a:p>
            <a:pPr lvl="1">
              <a:tabLst>
                <a:tab pos="5888038" algn="dec"/>
              </a:tabLst>
            </a:pPr>
            <a:endParaRPr lang="en-US" sz="1800" dirty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Energy Efficiency/Customer Behavior DR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1.0% of the total demand in 2017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7.0% of the total demand by 2031</a:t>
            </a:r>
          </a:p>
          <a:p>
            <a:pPr lvl="1">
              <a:tabLst>
                <a:tab pos="5888038" algn="dec"/>
              </a:tabLst>
            </a:pPr>
            <a:endParaRPr lang="en-US" sz="1800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Rooftop PV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10% </a:t>
            </a:r>
            <a:r>
              <a:rPr lang="en-US" sz="1800" dirty="0"/>
              <a:t>of premises to have rooftop PV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25% increase per year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Results in </a:t>
            </a:r>
            <a:r>
              <a:rPr lang="en-US" sz="1800" dirty="0" smtClean="0">
                <a:solidFill>
                  <a:srgbClr val="FF0000"/>
                </a:solidFill>
              </a:rPr>
              <a:t>1,348</a:t>
            </a:r>
            <a:r>
              <a:rPr lang="en-US" sz="1800" dirty="0" smtClean="0"/>
              <a:t> </a:t>
            </a:r>
            <a:r>
              <a:rPr lang="en-US" sz="1800" dirty="0" smtClean="0"/>
              <a:t>additional MW by 2031</a:t>
            </a:r>
          </a:p>
          <a:p>
            <a:pPr lvl="1">
              <a:tabLst>
                <a:tab pos="5888038" algn="dec"/>
              </a:tabLst>
            </a:pPr>
            <a:endParaRPr lang="en-US" sz="1800" dirty="0" smtClean="0"/>
          </a:p>
          <a:p>
            <a:pPr>
              <a:tabLst>
                <a:tab pos="5888038" algn="dec"/>
              </a:tabLst>
            </a:pPr>
            <a:endParaRPr lang="en-US" sz="2200" b="1" dirty="0"/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8935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Summer Peak Forecast Comparison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endParaRPr lang="en-US" sz="22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946149"/>
            <a:ext cx="836654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2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545262" cy="461665"/>
          </a:xfrm>
        </p:spPr>
        <p:txBody>
          <a:bodyPr/>
          <a:lstStyle/>
          <a:p>
            <a:r>
              <a:rPr lang="en-US" dirty="0" smtClean="0"/>
              <a:t>Environmental Mandate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endParaRPr lang="en-US" sz="22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946150"/>
            <a:ext cx="836654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1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545262" cy="461665"/>
          </a:xfrm>
        </p:spPr>
        <p:txBody>
          <a:bodyPr/>
          <a:lstStyle/>
          <a:p>
            <a:r>
              <a:rPr lang="en-US" dirty="0" smtClean="0"/>
              <a:t>Environmental Mandate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endParaRPr lang="en-US" sz="22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946150"/>
            <a:ext cx="836654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5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sz="2000" dirty="0">
              <a:solidFill>
                <a:srgbClr val="00538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4784" y="899154"/>
            <a:ext cx="8134432" cy="4841246"/>
            <a:chOff x="508000" y="899154"/>
            <a:chExt cx="8134432" cy="48412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0" y="899154"/>
              <a:ext cx="5312509" cy="354344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0"/>
            <a:stretch/>
          </p:blipFill>
          <p:spPr>
            <a:xfrm>
              <a:off x="5765179" y="899154"/>
              <a:ext cx="2877253" cy="484124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1" b="20701"/>
            <a:stretch/>
          </p:blipFill>
          <p:spPr>
            <a:xfrm>
              <a:off x="508000" y="3769112"/>
              <a:ext cx="5257179" cy="1971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63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Today’s Presentation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 smtClean="0"/>
              <a:t>Current Trends Load Forecast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High Economic Growth Load Forecast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Environmental Mandate Load Forecast</a:t>
            </a:r>
          </a:p>
          <a:p>
            <a:pPr>
              <a:tabLst>
                <a:tab pos="5888038" algn="dec"/>
              </a:tabLst>
            </a:pPr>
            <a:endParaRPr lang="en-US" sz="2200" b="1" dirty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Questions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4695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649" y="3019425"/>
            <a:ext cx="31337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Current Trends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Trends - Assumptions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 smtClean="0"/>
              <a:t>2006 Weather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Typical Wind Year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Typical Load Year</a:t>
            </a:r>
            <a:endParaRPr lang="en-US" sz="1800" dirty="0"/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Energy Efficiency/Customer Behavior DR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1.0% of the total demand in 2017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3.5% of the total demand by 2031</a:t>
            </a:r>
          </a:p>
          <a:p>
            <a:pPr lvl="1">
              <a:tabLst>
                <a:tab pos="5888038" algn="dec"/>
              </a:tabLst>
            </a:pPr>
            <a:endParaRPr lang="en-US" sz="1800" b="1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Rooftop PV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5% </a:t>
            </a:r>
            <a:r>
              <a:rPr lang="en-US" sz="1800" dirty="0"/>
              <a:t>of premises to have rooftop </a:t>
            </a:r>
            <a:r>
              <a:rPr lang="en-US" sz="1800" dirty="0" smtClean="0"/>
              <a:t>PV</a:t>
            </a:r>
            <a:endParaRPr lang="en-US" sz="1800" dirty="0"/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20% increase per year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Results in </a:t>
            </a:r>
            <a:r>
              <a:rPr lang="en-US" sz="1800" dirty="0" smtClean="0">
                <a:solidFill>
                  <a:srgbClr val="FF0000"/>
                </a:solidFill>
              </a:rPr>
              <a:t>683</a:t>
            </a:r>
            <a:r>
              <a:rPr lang="en-US" sz="1800" dirty="0" smtClean="0"/>
              <a:t> </a:t>
            </a:r>
            <a:r>
              <a:rPr lang="en-US" sz="1800" dirty="0" smtClean="0"/>
              <a:t>additional MW by 2031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200" b="1" dirty="0"/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8748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Summer Peak Forecast Comparison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endParaRPr lang="en-US" sz="22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822960"/>
            <a:ext cx="640876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6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Trends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endParaRPr lang="en-US" sz="22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822960"/>
            <a:ext cx="723322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1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Trends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endParaRPr lang="en-US" sz="22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822960"/>
            <a:ext cx="836654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2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649" y="3019425"/>
            <a:ext cx="31337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High Economic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Economic Growth - Assumptions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 smtClean="0"/>
              <a:t>2006 Weather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Typical Wind Year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Typical Load Year</a:t>
            </a:r>
            <a:endParaRPr lang="en-US" sz="1800" dirty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Energy Efficiency/Customer Behavior DR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1.0% of the total demand in 2017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3.5% of the total demand by 2031</a:t>
            </a:r>
          </a:p>
          <a:p>
            <a:pPr lvl="1">
              <a:tabLst>
                <a:tab pos="5888038" algn="dec"/>
              </a:tabLst>
            </a:pPr>
            <a:endParaRPr lang="en-US" sz="1800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Rooftop PV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/>
              <a:t>5% of premises to have rooftop PV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20% increase per year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Results in </a:t>
            </a:r>
            <a:r>
              <a:rPr lang="en-US" sz="1800" dirty="0" smtClean="0">
                <a:solidFill>
                  <a:srgbClr val="FF0000"/>
                </a:solidFill>
              </a:rPr>
              <a:t>683</a:t>
            </a:r>
            <a:r>
              <a:rPr lang="en-US" sz="1800" dirty="0" smtClean="0"/>
              <a:t> </a:t>
            </a:r>
            <a:r>
              <a:rPr lang="en-US" sz="1800" dirty="0" smtClean="0"/>
              <a:t>additional MW by 2031</a:t>
            </a:r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Load Growth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Increased by 1% per year</a:t>
            </a:r>
          </a:p>
          <a:p>
            <a:pPr lvl="1">
              <a:tabLst>
                <a:tab pos="5888038" algn="dec"/>
              </a:tabLst>
            </a:pPr>
            <a:r>
              <a:rPr lang="en-US" sz="1800" dirty="0" smtClean="0"/>
              <a:t>Plus an additional 600 MW of LNG</a:t>
            </a:r>
          </a:p>
          <a:p>
            <a:pPr lvl="1">
              <a:tabLst>
                <a:tab pos="5888038" algn="dec"/>
              </a:tabLst>
            </a:pPr>
            <a:endParaRPr lang="en-US" sz="1800" dirty="0" smtClean="0"/>
          </a:p>
          <a:p>
            <a:pPr>
              <a:tabLst>
                <a:tab pos="5888038" algn="dec"/>
              </a:tabLst>
            </a:pPr>
            <a:endParaRPr lang="en-US" sz="2200" b="1" dirty="0"/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31245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c34af464-7aa1-4edd-9be4-83dffc1cb926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6408</TotalTime>
  <Words>350</Words>
  <Application>Microsoft Office PowerPoint</Application>
  <PresentationFormat>On-screen Show (4:3)</PresentationFormat>
  <Paragraphs>109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2_Office Theme</vt:lpstr>
      <vt:lpstr>PowerPoint Presentation</vt:lpstr>
      <vt:lpstr>Outline of Today’s Presentation</vt:lpstr>
      <vt:lpstr>PowerPoint Presentation</vt:lpstr>
      <vt:lpstr>Current Trends - Assumptions</vt:lpstr>
      <vt:lpstr>ERCOT Summer Peak Forecast Comparison</vt:lpstr>
      <vt:lpstr>Current Trends</vt:lpstr>
      <vt:lpstr>Current Trends</vt:lpstr>
      <vt:lpstr>PowerPoint Presentation</vt:lpstr>
      <vt:lpstr>High Economic Growth - Assumptions</vt:lpstr>
      <vt:lpstr>ERCOT Summer Peak Forecast Comparison</vt:lpstr>
      <vt:lpstr>High Economic Growth</vt:lpstr>
      <vt:lpstr>High Economic Growth</vt:lpstr>
      <vt:lpstr>LNG – High Economic Growth</vt:lpstr>
      <vt:lpstr>PowerPoint Presentation</vt:lpstr>
      <vt:lpstr>Environmental Mandate - Assumptions</vt:lpstr>
      <vt:lpstr>ERCOT Summer Peak Forecast Comparison</vt:lpstr>
      <vt:lpstr>Environmental Mandate</vt:lpstr>
      <vt:lpstr>Environmental Mandate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Opheim, Calvin</cp:lastModifiedBy>
  <cp:revision>603</cp:revision>
  <cp:lastPrinted>2013-12-02T17:19:13Z</cp:lastPrinted>
  <dcterms:created xsi:type="dcterms:W3CDTF">2010-04-12T23:12:02Z</dcterms:created>
  <dcterms:modified xsi:type="dcterms:W3CDTF">2015-11-20T14:48:13Z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