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32"/>
  </p:notesMasterIdLst>
  <p:sldIdLst>
    <p:sldId id="258" r:id="rId3"/>
    <p:sldId id="276" r:id="rId4"/>
    <p:sldId id="316" r:id="rId5"/>
    <p:sldId id="277" r:id="rId6"/>
    <p:sldId id="278" r:id="rId7"/>
    <p:sldId id="279" r:id="rId8"/>
    <p:sldId id="280" r:id="rId9"/>
    <p:sldId id="281" r:id="rId10"/>
    <p:sldId id="282" r:id="rId11"/>
    <p:sldId id="315" r:id="rId12"/>
    <p:sldId id="305" r:id="rId13"/>
    <p:sldId id="306" r:id="rId14"/>
    <p:sldId id="307" r:id="rId15"/>
    <p:sldId id="308" r:id="rId16"/>
    <p:sldId id="309" r:id="rId17"/>
    <p:sldId id="310" r:id="rId18"/>
    <p:sldId id="311" r:id="rId19"/>
    <p:sldId id="312" r:id="rId20"/>
    <p:sldId id="313" r:id="rId21"/>
    <p:sldId id="314" r:id="rId22"/>
    <p:sldId id="286" r:id="rId23"/>
    <p:sldId id="287" r:id="rId24"/>
    <p:sldId id="284" r:id="rId25"/>
    <p:sldId id="288" r:id="rId26"/>
    <p:sldId id="289" r:id="rId27"/>
    <p:sldId id="294" r:id="rId28"/>
    <p:sldId id="290" r:id="rId29"/>
    <p:sldId id="292" r:id="rId30"/>
    <p:sldId id="293"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7869" autoAdjust="0"/>
  </p:normalViewPr>
  <p:slideViewPr>
    <p:cSldViewPr>
      <p:cViewPr>
        <p:scale>
          <a:sx n="60" d="100"/>
          <a:sy n="60" d="100"/>
        </p:scale>
        <p:origin x="-1050"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13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03T23:43:22.991" idx="9">
    <p:pos x="1202" y="3883"/>
    <p:text>Single transactions or batches?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03T23:53:53.762" idx="8">
    <p:pos x="3762" y="3110"/>
    <p:text>Does this really happen and if so, what's the point?
This would be stuff like TDSP setting up ESI ID, right?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9-08T06:58:13.366" idx="12">
    <p:pos x="234" y="668"/>
    <p:text>Could we use the generic term Service Order here?
That seems to be how the PUCT uses the term.  A Service Order is a collection of transactions aimed a some higher order goal.
Becomes confusing with 650 transaction that is specifically named Service Request.</p:text>
  </p:cm>
  <p:cm authorId="0" dt="2015-09-08T06:42:51.949" idx="16">
    <p:pos x="-213" y="1746"/>
    <p:text>Need a fact check here.  Who is ultimately responsible for approving the Swimlanes?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9-07T14:22:26.789" idx="13">
    <p:pos x="10" y="10"/>
    <p:text>Help!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9-08T06:12:48.991" idx="14">
    <p:pos x="15" y="17"/>
    <p:text>RNPs are not spelled out in a swimlane.  Is this sufficient coverage?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990AF-BCA0-41F3-AFD7-1F1D90B5CDBF}"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n-US"/>
        </a:p>
      </dgm:t>
    </dgm:pt>
    <dgm:pt modelId="{4D5FCDB6-3FDF-4E3C-A4F8-ABDF356D81AA}">
      <dgm:prSet phldrT="[Text]"/>
      <dgm:spPr/>
      <dgm:t>
        <a:bodyPr/>
        <a:lstStyle/>
        <a:p>
          <a:r>
            <a:rPr lang="en-US" dirty="0" smtClean="0"/>
            <a:t>REP</a:t>
          </a:r>
          <a:endParaRPr lang="en-US" dirty="0"/>
        </a:p>
      </dgm:t>
    </dgm:pt>
    <dgm:pt modelId="{03B8B8F6-5250-40C6-9E9E-3AFB3AAB59A7}" type="parTrans" cxnId="{790B857C-C5A6-45B7-9189-E57C208C731B}">
      <dgm:prSet/>
      <dgm:spPr/>
      <dgm:t>
        <a:bodyPr/>
        <a:lstStyle/>
        <a:p>
          <a:endParaRPr lang="en-US"/>
        </a:p>
      </dgm:t>
    </dgm:pt>
    <dgm:pt modelId="{A25E83DD-7376-4C00-AA1D-22A663FCDFA7}" type="sibTrans" cxnId="{790B857C-C5A6-45B7-9189-E57C208C731B}">
      <dgm:prSet/>
      <dgm:spPr/>
      <dgm:t>
        <a:bodyPr/>
        <a:lstStyle/>
        <a:p>
          <a:endParaRPr lang="en-US"/>
        </a:p>
      </dgm:t>
    </dgm:pt>
    <dgm:pt modelId="{8C7DA326-9CD6-4855-B051-8BA13EF0E485}">
      <dgm:prSet phldrT="[Text]"/>
      <dgm:spPr/>
      <dgm:t>
        <a:bodyPr/>
        <a:lstStyle/>
        <a:p>
          <a:r>
            <a:rPr lang="en-US" dirty="0" smtClean="0"/>
            <a:t>814_16</a:t>
          </a:r>
          <a:endParaRPr lang="en-US" dirty="0"/>
        </a:p>
      </dgm:t>
    </dgm:pt>
    <dgm:pt modelId="{F28E1871-2137-44F0-BD93-115D17201E29}" type="parTrans" cxnId="{413CE3DA-09A5-40D4-BAA9-0B09E401F53B}">
      <dgm:prSet/>
      <dgm:spPr/>
      <dgm:t>
        <a:bodyPr/>
        <a:lstStyle/>
        <a:p>
          <a:endParaRPr lang="en-US"/>
        </a:p>
      </dgm:t>
    </dgm:pt>
    <dgm:pt modelId="{6150014D-9ABB-4574-B8D2-AF4A687C3775}" type="sibTrans" cxnId="{413CE3DA-09A5-40D4-BAA9-0B09E401F53B}">
      <dgm:prSet/>
      <dgm:spPr/>
      <dgm:t>
        <a:bodyPr/>
        <a:lstStyle/>
        <a:p>
          <a:endParaRPr lang="en-US"/>
        </a:p>
      </dgm:t>
    </dgm:pt>
    <dgm:pt modelId="{D5B39E87-C960-4952-AB0A-B461480C7612}">
      <dgm:prSet phldrT="[Text]"/>
      <dgm:spPr/>
      <dgm:t>
        <a:bodyPr/>
        <a:lstStyle/>
        <a:p>
          <a:r>
            <a:rPr lang="en-US" dirty="0" smtClean="0"/>
            <a:t>ERCOT</a:t>
          </a:r>
          <a:endParaRPr lang="en-US" dirty="0"/>
        </a:p>
      </dgm:t>
    </dgm:pt>
    <dgm:pt modelId="{5D6FB73B-ACF5-4CE6-8E1F-5F75E7EF31CC}" type="parTrans" cxnId="{DB1818F9-CB0C-4464-9EF3-B21E45271A35}">
      <dgm:prSet/>
      <dgm:spPr/>
      <dgm:t>
        <a:bodyPr/>
        <a:lstStyle/>
        <a:p>
          <a:endParaRPr lang="en-US"/>
        </a:p>
      </dgm:t>
    </dgm:pt>
    <dgm:pt modelId="{38B3C68B-5E44-4A77-BA0D-C092EF171486}" type="sibTrans" cxnId="{DB1818F9-CB0C-4464-9EF3-B21E45271A35}">
      <dgm:prSet/>
      <dgm:spPr/>
      <dgm:t>
        <a:bodyPr/>
        <a:lstStyle/>
        <a:p>
          <a:endParaRPr lang="en-US"/>
        </a:p>
      </dgm:t>
    </dgm:pt>
    <dgm:pt modelId="{9A02A23A-11A7-4915-8CE6-E30EDA8537D6}">
      <dgm:prSet phldrT="[Text]"/>
      <dgm:spPr/>
      <dgm:t>
        <a:bodyPr/>
        <a:lstStyle/>
        <a:p>
          <a:r>
            <a:rPr lang="en-US" dirty="0" smtClean="0"/>
            <a:t>814_03</a:t>
          </a:r>
          <a:endParaRPr lang="en-US" dirty="0"/>
        </a:p>
      </dgm:t>
    </dgm:pt>
    <dgm:pt modelId="{F62B13AC-00FE-4F81-87E4-010888A04CE7}" type="parTrans" cxnId="{B182B232-B49E-498D-BC4E-8460DCF594E2}">
      <dgm:prSet/>
      <dgm:spPr/>
      <dgm:t>
        <a:bodyPr/>
        <a:lstStyle/>
        <a:p>
          <a:endParaRPr lang="en-US"/>
        </a:p>
      </dgm:t>
    </dgm:pt>
    <dgm:pt modelId="{44DD6154-7138-425F-B37D-C317A5916AED}" type="sibTrans" cxnId="{B182B232-B49E-498D-BC4E-8460DCF594E2}">
      <dgm:prSet/>
      <dgm:spPr/>
      <dgm:t>
        <a:bodyPr/>
        <a:lstStyle/>
        <a:p>
          <a:endParaRPr lang="en-US"/>
        </a:p>
      </dgm:t>
    </dgm:pt>
    <dgm:pt modelId="{53DB257A-DF16-4B32-AC4A-239E2964E47D}">
      <dgm:prSet phldrT="[Text]"/>
      <dgm:spPr/>
      <dgm:t>
        <a:bodyPr/>
        <a:lstStyle/>
        <a:p>
          <a:r>
            <a:rPr lang="en-US" dirty="0" smtClean="0"/>
            <a:t>TDSP</a:t>
          </a:r>
          <a:endParaRPr lang="en-US" dirty="0"/>
        </a:p>
      </dgm:t>
    </dgm:pt>
    <dgm:pt modelId="{B57184A5-186B-4118-8D78-09C3D256D446}" type="parTrans" cxnId="{D81970EE-327A-4AAF-9C62-F2C159D6B6EA}">
      <dgm:prSet/>
      <dgm:spPr/>
      <dgm:t>
        <a:bodyPr/>
        <a:lstStyle/>
        <a:p>
          <a:endParaRPr lang="en-US"/>
        </a:p>
      </dgm:t>
    </dgm:pt>
    <dgm:pt modelId="{9D3574C6-C9E0-4DD8-A877-D6B49162E523}" type="sibTrans" cxnId="{D81970EE-327A-4AAF-9C62-F2C159D6B6EA}">
      <dgm:prSet/>
      <dgm:spPr/>
      <dgm:t>
        <a:bodyPr/>
        <a:lstStyle/>
        <a:p>
          <a:endParaRPr lang="en-US"/>
        </a:p>
      </dgm:t>
    </dgm:pt>
    <dgm:pt modelId="{AE02FBEF-1864-4012-BF92-15233338A891}">
      <dgm:prSet phldrT="[Text]"/>
      <dgm:spPr/>
      <dgm:t>
        <a:bodyPr/>
        <a:lstStyle/>
        <a:p>
          <a:r>
            <a:rPr lang="en-US" dirty="0" smtClean="0"/>
            <a:t>814_04</a:t>
          </a:r>
          <a:endParaRPr lang="en-US" dirty="0"/>
        </a:p>
      </dgm:t>
    </dgm:pt>
    <dgm:pt modelId="{D1EF11F7-4524-4428-A171-DAFD332BD504}" type="parTrans" cxnId="{F494299A-E68C-4D63-9484-1D4F2E9FBE33}">
      <dgm:prSet/>
      <dgm:spPr/>
      <dgm:t>
        <a:bodyPr/>
        <a:lstStyle/>
        <a:p>
          <a:endParaRPr lang="en-US"/>
        </a:p>
      </dgm:t>
    </dgm:pt>
    <dgm:pt modelId="{305C7292-0A7F-42F2-A159-3DE1D3F93272}" type="sibTrans" cxnId="{F494299A-E68C-4D63-9484-1D4F2E9FBE33}">
      <dgm:prSet/>
      <dgm:spPr/>
      <dgm:t>
        <a:bodyPr/>
        <a:lstStyle/>
        <a:p>
          <a:endParaRPr lang="en-US"/>
        </a:p>
      </dgm:t>
    </dgm:pt>
    <dgm:pt modelId="{669A5E70-3AF9-4E4C-B015-7A3C613EBB3D}">
      <dgm:prSet phldrT="[Text]"/>
      <dgm:spPr/>
      <dgm:t>
        <a:bodyPr/>
        <a:lstStyle/>
        <a:p>
          <a:endParaRPr lang="en-US" dirty="0"/>
        </a:p>
      </dgm:t>
    </dgm:pt>
    <dgm:pt modelId="{03AF3892-2D4B-4A1A-8503-D185B786A412}" type="parTrans" cxnId="{86C0A18F-61B1-4B96-851B-EECCE7B962C3}">
      <dgm:prSet/>
      <dgm:spPr/>
      <dgm:t>
        <a:bodyPr/>
        <a:lstStyle/>
        <a:p>
          <a:endParaRPr lang="en-US"/>
        </a:p>
      </dgm:t>
    </dgm:pt>
    <dgm:pt modelId="{8FB6C2DE-4E54-434E-9A0D-F3D537AA847B}" type="sibTrans" cxnId="{86C0A18F-61B1-4B96-851B-EECCE7B962C3}">
      <dgm:prSet/>
      <dgm:spPr/>
      <dgm:t>
        <a:bodyPr/>
        <a:lstStyle/>
        <a:p>
          <a:endParaRPr lang="en-US"/>
        </a:p>
      </dgm:t>
    </dgm:pt>
    <dgm:pt modelId="{5816DCD0-2339-42CD-B23E-47B8E0A25C60}" type="pres">
      <dgm:prSet presAssocID="{52B990AF-BCA0-41F3-AFD7-1F1D90B5CDBF}" presName="Name0" presStyleCnt="0">
        <dgm:presLayoutVars>
          <dgm:dir/>
          <dgm:animLvl val="lvl"/>
          <dgm:resizeHandles val="exact"/>
        </dgm:presLayoutVars>
      </dgm:prSet>
      <dgm:spPr/>
    </dgm:pt>
    <dgm:pt modelId="{6723365D-9EED-412E-87A7-7334459BFAC9}" type="pres">
      <dgm:prSet presAssocID="{52B990AF-BCA0-41F3-AFD7-1F1D90B5CDBF}" presName="tSp" presStyleCnt="0"/>
      <dgm:spPr/>
    </dgm:pt>
    <dgm:pt modelId="{5E1BDE8C-886F-42CA-A2D8-FD50064F66C8}" type="pres">
      <dgm:prSet presAssocID="{52B990AF-BCA0-41F3-AFD7-1F1D90B5CDBF}" presName="bSp" presStyleCnt="0"/>
      <dgm:spPr/>
    </dgm:pt>
    <dgm:pt modelId="{84B23B58-4DC1-43DD-965E-20BC9CBF58DE}" type="pres">
      <dgm:prSet presAssocID="{52B990AF-BCA0-41F3-AFD7-1F1D90B5CDBF}" presName="process" presStyleCnt="0"/>
      <dgm:spPr/>
    </dgm:pt>
    <dgm:pt modelId="{83FBB2DF-64AE-4A80-B173-ADE7418B0620}" type="pres">
      <dgm:prSet presAssocID="{4D5FCDB6-3FDF-4E3C-A4F8-ABDF356D81AA}" presName="composite1" presStyleCnt="0"/>
      <dgm:spPr/>
    </dgm:pt>
    <dgm:pt modelId="{54451A12-7F70-4399-8C78-1B440A3CEAE7}" type="pres">
      <dgm:prSet presAssocID="{4D5FCDB6-3FDF-4E3C-A4F8-ABDF356D81AA}" presName="dummyNode1" presStyleLbl="node1" presStyleIdx="0" presStyleCnt="3"/>
      <dgm:spPr/>
    </dgm:pt>
    <dgm:pt modelId="{624D4B67-3113-4957-8DE7-D32F8F46F912}" type="pres">
      <dgm:prSet presAssocID="{4D5FCDB6-3FDF-4E3C-A4F8-ABDF356D81AA}" presName="childNode1" presStyleLbl="bgAcc1" presStyleIdx="0" presStyleCnt="3">
        <dgm:presLayoutVars>
          <dgm:bulletEnabled val="1"/>
        </dgm:presLayoutVars>
      </dgm:prSet>
      <dgm:spPr/>
      <dgm:t>
        <a:bodyPr/>
        <a:lstStyle/>
        <a:p>
          <a:endParaRPr lang="en-US"/>
        </a:p>
      </dgm:t>
    </dgm:pt>
    <dgm:pt modelId="{FF38E5D7-1DF0-4A81-9889-23633C0BA497}" type="pres">
      <dgm:prSet presAssocID="{4D5FCDB6-3FDF-4E3C-A4F8-ABDF356D81AA}" presName="childNode1tx" presStyleLbl="bgAcc1" presStyleIdx="0" presStyleCnt="3">
        <dgm:presLayoutVars>
          <dgm:bulletEnabled val="1"/>
        </dgm:presLayoutVars>
      </dgm:prSet>
      <dgm:spPr/>
      <dgm:t>
        <a:bodyPr/>
        <a:lstStyle/>
        <a:p>
          <a:endParaRPr lang="en-US"/>
        </a:p>
      </dgm:t>
    </dgm:pt>
    <dgm:pt modelId="{E333E613-7385-45E4-B93D-0F98799FA267}" type="pres">
      <dgm:prSet presAssocID="{4D5FCDB6-3FDF-4E3C-A4F8-ABDF356D81AA}" presName="parentNode1" presStyleLbl="node1" presStyleIdx="0" presStyleCnt="3">
        <dgm:presLayoutVars>
          <dgm:chMax val="1"/>
          <dgm:bulletEnabled val="1"/>
        </dgm:presLayoutVars>
      </dgm:prSet>
      <dgm:spPr/>
      <dgm:t>
        <a:bodyPr/>
        <a:lstStyle/>
        <a:p>
          <a:endParaRPr lang="en-US"/>
        </a:p>
      </dgm:t>
    </dgm:pt>
    <dgm:pt modelId="{914EA46B-A52B-4E12-B6BA-D71528E8595D}" type="pres">
      <dgm:prSet presAssocID="{4D5FCDB6-3FDF-4E3C-A4F8-ABDF356D81AA}" presName="connSite1" presStyleCnt="0"/>
      <dgm:spPr/>
    </dgm:pt>
    <dgm:pt modelId="{EBB1B3BC-2E1B-466A-A726-46C6CA86AE81}" type="pres">
      <dgm:prSet presAssocID="{A25E83DD-7376-4C00-AA1D-22A663FCDFA7}" presName="Name9" presStyleLbl="sibTrans2D1" presStyleIdx="0" presStyleCnt="2"/>
      <dgm:spPr/>
    </dgm:pt>
    <dgm:pt modelId="{8BEF25BC-4D2D-44E1-9B62-A4B56E460A77}" type="pres">
      <dgm:prSet presAssocID="{D5B39E87-C960-4952-AB0A-B461480C7612}" presName="composite2" presStyleCnt="0"/>
      <dgm:spPr/>
    </dgm:pt>
    <dgm:pt modelId="{2200B73C-DC70-430A-BC9E-0E65BECE7E63}" type="pres">
      <dgm:prSet presAssocID="{D5B39E87-C960-4952-AB0A-B461480C7612}" presName="dummyNode2" presStyleLbl="node1" presStyleIdx="0" presStyleCnt="3"/>
      <dgm:spPr/>
    </dgm:pt>
    <dgm:pt modelId="{74D01A9A-B0FD-4039-BA08-4B4D4BDD5D29}" type="pres">
      <dgm:prSet presAssocID="{D5B39E87-C960-4952-AB0A-B461480C7612}" presName="childNode2" presStyleLbl="bgAcc1" presStyleIdx="1" presStyleCnt="3">
        <dgm:presLayoutVars>
          <dgm:bulletEnabled val="1"/>
        </dgm:presLayoutVars>
      </dgm:prSet>
      <dgm:spPr/>
      <dgm:t>
        <a:bodyPr/>
        <a:lstStyle/>
        <a:p>
          <a:endParaRPr lang="en-US"/>
        </a:p>
      </dgm:t>
    </dgm:pt>
    <dgm:pt modelId="{F0923BF1-102D-44D7-8FEC-66DC6D3D7E21}" type="pres">
      <dgm:prSet presAssocID="{D5B39E87-C960-4952-AB0A-B461480C7612}" presName="childNode2tx" presStyleLbl="bgAcc1" presStyleIdx="1" presStyleCnt="3">
        <dgm:presLayoutVars>
          <dgm:bulletEnabled val="1"/>
        </dgm:presLayoutVars>
      </dgm:prSet>
      <dgm:spPr/>
      <dgm:t>
        <a:bodyPr/>
        <a:lstStyle/>
        <a:p>
          <a:endParaRPr lang="en-US"/>
        </a:p>
      </dgm:t>
    </dgm:pt>
    <dgm:pt modelId="{D94FBAE7-FC1B-41AA-A63B-A53BEBF62DAD}" type="pres">
      <dgm:prSet presAssocID="{D5B39E87-C960-4952-AB0A-B461480C7612}" presName="parentNode2" presStyleLbl="node1" presStyleIdx="1" presStyleCnt="3">
        <dgm:presLayoutVars>
          <dgm:chMax val="0"/>
          <dgm:bulletEnabled val="1"/>
        </dgm:presLayoutVars>
      </dgm:prSet>
      <dgm:spPr/>
    </dgm:pt>
    <dgm:pt modelId="{5B8D3418-A62F-4ED8-AAE0-7C7177F01969}" type="pres">
      <dgm:prSet presAssocID="{D5B39E87-C960-4952-AB0A-B461480C7612}" presName="connSite2" presStyleCnt="0"/>
      <dgm:spPr/>
    </dgm:pt>
    <dgm:pt modelId="{FE0892A4-8708-457C-9A62-DB5C140C4DBC}" type="pres">
      <dgm:prSet presAssocID="{38B3C68B-5E44-4A77-BA0D-C092EF171486}" presName="Name18" presStyleLbl="sibTrans2D1" presStyleIdx="1" presStyleCnt="2"/>
      <dgm:spPr/>
    </dgm:pt>
    <dgm:pt modelId="{5F3C26B0-637E-46D3-8865-5710C61B2AB8}" type="pres">
      <dgm:prSet presAssocID="{53DB257A-DF16-4B32-AC4A-239E2964E47D}" presName="composite1" presStyleCnt="0"/>
      <dgm:spPr/>
    </dgm:pt>
    <dgm:pt modelId="{FC63D9A1-53EF-4662-B2DD-397003B0D09B}" type="pres">
      <dgm:prSet presAssocID="{53DB257A-DF16-4B32-AC4A-239E2964E47D}" presName="dummyNode1" presStyleLbl="node1" presStyleIdx="1" presStyleCnt="3"/>
      <dgm:spPr/>
    </dgm:pt>
    <dgm:pt modelId="{A1865FC7-7F66-4351-84C7-DE2AF2B04866}" type="pres">
      <dgm:prSet presAssocID="{53DB257A-DF16-4B32-AC4A-239E2964E47D}" presName="childNode1" presStyleLbl="bgAcc1" presStyleIdx="2" presStyleCnt="3">
        <dgm:presLayoutVars>
          <dgm:bulletEnabled val="1"/>
        </dgm:presLayoutVars>
      </dgm:prSet>
      <dgm:spPr/>
      <dgm:t>
        <a:bodyPr/>
        <a:lstStyle/>
        <a:p>
          <a:endParaRPr lang="en-US"/>
        </a:p>
      </dgm:t>
    </dgm:pt>
    <dgm:pt modelId="{C7A6F033-6447-413D-8219-61CC9E32D3A2}" type="pres">
      <dgm:prSet presAssocID="{53DB257A-DF16-4B32-AC4A-239E2964E47D}" presName="childNode1tx" presStyleLbl="bgAcc1" presStyleIdx="2" presStyleCnt="3">
        <dgm:presLayoutVars>
          <dgm:bulletEnabled val="1"/>
        </dgm:presLayoutVars>
      </dgm:prSet>
      <dgm:spPr/>
      <dgm:t>
        <a:bodyPr/>
        <a:lstStyle/>
        <a:p>
          <a:endParaRPr lang="en-US"/>
        </a:p>
      </dgm:t>
    </dgm:pt>
    <dgm:pt modelId="{20CF37BD-ED77-4052-A463-1AC454D6D0BD}" type="pres">
      <dgm:prSet presAssocID="{53DB257A-DF16-4B32-AC4A-239E2964E47D}" presName="parentNode1" presStyleLbl="node1" presStyleIdx="2" presStyleCnt="3">
        <dgm:presLayoutVars>
          <dgm:chMax val="1"/>
          <dgm:bulletEnabled val="1"/>
        </dgm:presLayoutVars>
      </dgm:prSet>
      <dgm:spPr/>
    </dgm:pt>
    <dgm:pt modelId="{E49E3D1D-B9BB-44EF-BABB-2741276E20CA}" type="pres">
      <dgm:prSet presAssocID="{53DB257A-DF16-4B32-AC4A-239E2964E47D}" presName="connSite1" presStyleCnt="0"/>
      <dgm:spPr/>
    </dgm:pt>
  </dgm:ptLst>
  <dgm:cxnLst>
    <dgm:cxn modelId="{413CE3DA-09A5-40D4-BAA9-0B09E401F53B}" srcId="{4D5FCDB6-3FDF-4E3C-A4F8-ABDF356D81AA}" destId="{8C7DA326-9CD6-4855-B051-8BA13EF0E485}" srcOrd="0" destOrd="0" parTransId="{F28E1871-2137-44F0-BD93-115D17201E29}" sibTransId="{6150014D-9ABB-4574-B8D2-AF4A687C3775}"/>
    <dgm:cxn modelId="{EB393FF0-AA64-47AC-B478-7075E7641215}" type="presOf" srcId="{D5B39E87-C960-4952-AB0A-B461480C7612}" destId="{D94FBAE7-FC1B-41AA-A63B-A53BEBF62DAD}" srcOrd="0" destOrd="0" presId="urn:microsoft.com/office/officeart/2005/8/layout/hProcess4"/>
    <dgm:cxn modelId="{F14960A4-9405-49AB-BC3B-154F81A69E7B}" type="presOf" srcId="{52B990AF-BCA0-41F3-AFD7-1F1D90B5CDBF}" destId="{5816DCD0-2339-42CD-B23E-47B8E0A25C60}" srcOrd="0" destOrd="0" presId="urn:microsoft.com/office/officeart/2005/8/layout/hProcess4"/>
    <dgm:cxn modelId="{B182B232-B49E-498D-BC4E-8460DCF594E2}" srcId="{D5B39E87-C960-4952-AB0A-B461480C7612}" destId="{9A02A23A-11A7-4915-8CE6-E30EDA8537D6}" srcOrd="1" destOrd="0" parTransId="{F62B13AC-00FE-4F81-87E4-010888A04CE7}" sibTransId="{44DD6154-7138-425F-B37D-C317A5916AED}"/>
    <dgm:cxn modelId="{86C0A18F-61B1-4B96-851B-EECCE7B962C3}" srcId="{D5B39E87-C960-4952-AB0A-B461480C7612}" destId="{669A5E70-3AF9-4E4C-B015-7A3C613EBB3D}" srcOrd="0" destOrd="0" parTransId="{03AF3892-2D4B-4A1A-8503-D185B786A412}" sibTransId="{8FB6C2DE-4E54-434E-9A0D-F3D537AA847B}"/>
    <dgm:cxn modelId="{3A93198A-FD5F-4259-BB36-4B49ABD177DC}" type="presOf" srcId="{8C7DA326-9CD6-4855-B051-8BA13EF0E485}" destId="{FF38E5D7-1DF0-4A81-9889-23633C0BA497}" srcOrd="1" destOrd="0" presId="urn:microsoft.com/office/officeart/2005/8/layout/hProcess4"/>
    <dgm:cxn modelId="{44DBBD57-1A94-42D0-951C-A82ADC5A3A37}" type="presOf" srcId="{8C7DA326-9CD6-4855-B051-8BA13EF0E485}" destId="{624D4B67-3113-4957-8DE7-D32F8F46F912}" srcOrd="0" destOrd="0" presId="urn:microsoft.com/office/officeart/2005/8/layout/hProcess4"/>
    <dgm:cxn modelId="{18D4DFA8-B228-460F-B862-EFB3B2136FD6}" type="presOf" srcId="{9A02A23A-11A7-4915-8CE6-E30EDA8537D6}" destId="{F0923BF1-102D-44D7-8FEC-66DC6D3D7E21}" srcOrd="1" destOrd="1" presId="urn:microsoft.com/office/officeart/2005/8/layout/hProcess4"/>
    <dgm:cxn modelId="{632B5F27-169E-4E00-A853-87F6CA002319}" type="presOf" srcId="{38B3C68B-5E44-4A77-BA0D-C092EF171486}" destId="{FE0892A4-8708-457C-9A62-DB5C140C4DBC}" srcOrd="0" destOrd="0" presId="urn:microsoft.com/office/officeart/2005/8/layout/hProcess4"/>
    <dgm:cxn modelId="{790B857C-C5A6-45B7-9189-E57C208C731B}" srcId="{52B990AF-BCA0-41F3-AFD7-1F1D90B5CDBF}" destId="{4D5FCDB6-3FDF-4E3C-A4F8-ABDF356D81AA}" srcOrd="0" destOrd="0" parTransId="{03B8B8F6-5250-40C6-9E9E-3AFB3AAB59A7}" sibTransId="{A25E83DD-7376-4C00-AA1D-22A663FCDFA7}"/>
    <dgm:cxn modelId="{E6528086-8062-49E1-A05D-6D6804A216A7}" type="presOf" srcId="{AE02FBEF-1864-4012-BF92-15233338A891}" destId="{A1865FC7-7F66-4351-84C7-DE2AF2B04866}" srcOrd="0" destOrd="0" presId="urn:microsoft.com/office/officeart/2005/8/layout/hProcess4"/>
    <dgm:cxn modelId="{0896F848-BF46-4048-84BF-A6596FB959EC}" type="presOf" srcId="{AE02FBEF-1864-4012-BF92-15233338A891}" destId="{C7A6F033-6447-413D-8219-61CC9E32D3A2}" srcOrd="1" destOrd="0" presId="urn:microsoft.com/office/officeart/2005/8/layout/hProcess4"/>
    <dgm:cxn modelId="{E98F1EB4-2370-45BB-8F71-1DB9BB7BE77D}" type="presOf" srcId="{669A5E70-3AF9-4E4C-B015-7A3C613EBB3D}" destId="{F0923BF1-102D-44D7-8FEC-66DC6D3D7E21}" srcOrd="1" destOrd="0" presId="urn:microsoft.com/office/officeart/2005/8/layout/hProcess4"/>
    <dgm:cxn modelId="{616D6E70-DC99-475E-955B-B63D11107862}" type="presOf" srcId="{A25E83DD-7376-4C00-AA1D-22A663FCDFA7}" destId="{EBB1B3BC-2E1B-466A-A726-46C6CA86AE81}" srcOrd="0" destOrd="0" presId="urn:microsoft.com/office/officeart/2005/8/layout/hProcess4"/>
    <dgm:cxn modelId="{DB1818F9-CB0C-4464-9EF3-B21E45271A35}" srcId="{52B990AF-BCA0-41F3-AFD7-1F1D90B5CDBF}" destId="{D5B39E87-C960-4952-AB0A-B461480C7612}" srcOrd="1" destOrd="0" parTransId="{5D6FB73B-ACF5-4CE6-8E1F-5F75E7EF31CC}" sibTransId="{38B3C68B-5E44-4A77-BA0D-C092EF171486}"/>
    <dgm:cxn modelId="{F494299A-E68C-4D63-9484-1D4F2E9FBE33}" srcId="{53DB257A-DF16-4B32-AC4A-239E2964E47D}" destId="{AE02FBEF-1864-4012-BF92-15233338A891}" srcOrd="0" destOrd="0" parTransId="{D1EF11F7-4524-4428-A171-DAFD332BD504}" sibTransId="{305C7292-0A7F-42F2-A159-3DE1D3F93272}"/>
    <dgm:cxn modelId="{42F249AC-CFFD-460E-ACFC-C1BC93584328}" type="presOf" srcId="{9A02A23A-11A7-4915-8CE6-E30EDA8537D6}" destId="{74D01A9A-B0FD-4039-BA08-4B4D4BDD5D29}" srcOrd="0" destOrd="1" presId="urn:microsoft.com/office/officeart/2005/8/layout/hProcess4"/>
    <dgm:cxn modelId="{76CD3D6B-7AE7-457B-860B-F3E4810D5167}" type="presOf" srcId="{669A5E70-3AF9-4E4C-B015-7A3C613EBB3D}" destId="{74D01A9A-B0FD-4039-BA08-4B4D4BDD5D29}" srcOrd="0" destOrd="0" presId="urn:microsoft.com/office/officeart/2005/8/layout/hProcess4"/>
    <dgm:cxn modelId="{95D97178-1674-438B-88AF-4E9B7BBBB172}" type="presOf" srcId="{53DB257A-DF16-4B32-AC4A-239E2964E47D}" destId="{20CF37BD-ED77-4052-A463-1AC454D6D0BD}" srcOrd="0" destOrd="0" presId="urn:microsoft.com/office/officeart/2005/8/layout/hProcess4"/>
    <dgm:cxn modelId="{D81970EE-327A-4AAF-9C62-F2C159D6B6EA}" srcId="{52B990AF-BCA0-41F3-AFD7-1F1D90B5CDBF}" destId="{53DB257A-DF16-4B32-AC4A-239E2964E47D}" srcOrd="2" destOrd="0" parTransId="{B57184A5-186B-4118-8D78-09C3D256D446}" sibTransId="{9D3574C6-C9E0-4DD8-A877-D6B49162E523}"/>
    <dgm:cxn modelId="{E868FBC4-E82B-4F24-A53E-C325A7637A8F}" type="presOf" srcId="{4D5FCDB6-3FDF-4E3C-A4F8-ABDF356D81AA}" destId="{E333E613-7385-45E4-B93D-0F98799FA267}" srcOrd="0" destOrd="0" presId="urn:microsoft.com/office/officeart/2005/8/layout/hProcess4"/>
    <dgm:cxn modelId="{D816E6CB-9D41-49B5-BA49-210DE1D0ED2A}" type="presParOf" srcId="{5816DCD0-2339-42CD-B23E-47B8E0A25C60}" destId="{6723365D-9EED-412E-87A7-7334459BFAC9}" srcOrd="0" destOrd="0" presId="urn:microsoft.com/office/officeart/2005/8/layout/hProcess4"/>
    <dgm:cxn modelId="{21B6295D-3CEB-4DD4-9C5A-48414B017B6A}" type="presParOf" srcId="{5816DCD0-2339-42CD-B23E-47B8E0A25C60}" destId="{5E1BDE8C-886F-42CA-A2D8-FD50064F66C8}" srcOrd="1" destOrd="0" presId="urn:microsoft.com/office/officeart/2005/8/layout/hProcess4"/>
    <dgm:cxn modelId="{BD169AAB-BAE1-4E38-8E14-C602673460A2}" type="presParOf" srcId="{5816DCD0-2339-42CD-B23E-47B8E0A25C60}" destId="{84B23B58-4DC1-43DD-965E-20BC9CBF58DE}" srcOrd="2" destOrd="0" presId="urn:microsoft.com/office/officeart/2005/8/layout/hProcess4"/>
    <dgm:cxn modelId="{5D177F50-EAFD-4A0A-806E-0654C4C0F9DB}" type="presParOf" srcId="{84B23B58-4DC1-43DD-965E-20BC9CBF58DE}" destId="{83FBB2DF-64AE-4A80-B173-ADE7418B0620}" srcOrd="0" destOrd="0" presId="urn:microsoft.com/office/officeart/2005/8/layout/hProcess4"/>
    <dgm:cxn modelId="{F864A170-399A-44FB-8213-5ED4AA78EBEB}" type="presParOf" srcId="{83FBB2DF-64AE-4A80-B173-ADE7418B0620}" destId="{54451A12-7F70-4399-8C78-1B440A3CEAE7}" srcOrd="0" destOrd="0" presId="urn:microsoft.com/office/officeart/2005/8/layout/hProcess4"/>
    <dgm:cxn modelId="{ED4BC3C9-B5D5-4B70-8EEC-738281FEB822}" type="presParOf" srcId="{83FBB2DF-64AE-4A80-B173-ADE7418B0620}" destId="{624D4B67-3113-4957-8DE7-D32F8F46F912}" srcOrd="1" destOrd="0" presId="urn:microsoft.com/office/officeart/2005/8/layout/hProcess4"/>
    <dgm:cxn modelId="{CE1B3D21-F98C-4B9C-9E62-D092DDECBADC}" type="presParOf" srcId="{83FBB2DF-64AE-4A80-B173-ADE7418B0620}" destId="{FF38E5D7-1DF0-4A81-9889-23633C0BA497}" srcOrd="2" destOrd="0" presId="urn:microsoft.com/office/officeart/2005/8/layout/hProcess4"/>
    <dgm:cxn modelId="{0F8D8593-54E6-4DC7-9C51-846AD4DDEC9F}" type="presParOf" srcId="{83FBB2DF-64AE-4A80-B173-ADE7418B0620}" destId="{E333E613-7385-45E4-B93D-0F98799FA267}" srcOrd="3" destOrd="0" presId="urn:microsoft.com/office/officeart/2005/8/layout/hProcess4"/>
    <dgm:cxn modelId="{6952B788-EE61-48E9-B750-C8263FFDF529}" type="presParOf" srcId="{83FBB2DF-64AE-4A80-B173-ADE7418B0620}" destId="{914EA46B-A52B-4E12-B6BA-D71528E8595D}" srcOrd="4" destOrd="0" presId="urn:microsoft.com/office/officeart/2005/8/layout/hProcess4"/>
    <dgm:cxn modelId="{3033D9FB-2988-4444-894F-BFE734500DED}" type="presParOf" srcId="{84B23B58-4DC1-43DD-965E-20BC9CBF58DE}" destId="{EBB1B3BC-2E1B-466A-A726-46C6CA86AE81}" srcOrd="1" destOrd="0" presId="urn:microsoft.com/office/officeart/2005/8/layout/hProcess4"/>
    <dgm:cxn modelId="{CAE903EA-ACB8-41E5-817E-C46364681B32}" type="presParOf" srcId="{84B23B58-4DC1-43DD-965E-20BC9CBF58DE}" destId="{8BEF25BC-4D2D-44E1-9B62-A4B56E460A77}" srcOrd="2" destOrd="0" presId="urn:microsoft.com/office/officeart/2005/8/layout/hProcess4"/>
    <dgm:cxn modelId="{0FA911B3-9415-423F-807A-C9F55EBC7085}" type="presParOf" srcId="{8BEF25BC-4D2D-44E1-9B62-A4B56E460A77}" destId="{2200B73C-DC70-430A-BC9E-0E65BECE7E63}" srcOrd="0" destOrd="0" presId="urn:microsoft.com/office/officeart/2005/8/layout/hProcess4"/>
    <dgm:cxn modelId="{16C5C595-0155-4C16-8195-3E31AC254324}" type="presParOf" srcId="{8BEF25BC-4D2D-44E1-9B62-A4B56E460A77}" destId="{74D01A9A-B0FD-4039-BA08-4B4D4BDD5D29}" srcOrd="1" destOrd="0" presId="urn:microsoft.com/office/officeart/2005/8/layout/hProcess4"/>
    <dgm:cxn modelId="{C5E4573F-8BA6-487B-A8EE-9E4093620667}" type="presParOf" srcId="{8BEF25BC-4D2D-44E1-9B62-A4B56E460A77}" destId="{F0923BF1-102D-44D7-8FEC-66DC6D3D7E21}" srcOrd="2" destOrd="0" presId="urn:microsoft.com/office/officeart/2005/8/layout/hProcess4"/>
    <dgm:cxn modelId="{C245597B-04E9-4522-9A93-4621E998433A}" type="presParOf" srcId="{8BEF25BC-4D2D-44E1-9B62-A4B56E460A77}" destId="{D94FBAE7-FC1B-41AA-A63B-A53BEBF62DAD}" srcOrd="3" destOrd="0" presId="urn:microsoft.com/office/officeart/2005/8/layout/hProcess4"/>
    <dgm:cxn modelId="{AACC98EA-EB56-43EB-BB88-D0A160B40185}" type="presParOf" srcId="{8BEF25BC-4D2D-44E1-9B62-A4B56E460A77}" destId="{5B8D3418-A62F-4ED8-AAE0-7C7177F01969}" srcOrd="4" destOrd="0" presId="urn:microsoft.com/office/officeart/2005/8/layout/hProcess4"/>
    <dgm:cxn modelId="{50DCFCF2-0AFB-4332-8C56-215E28340EBE}" type="presParOf" srcId="{84B23B58-4DC1-43DD-965E-20BC9CBF58DE}" destId="{FE0892A4-8708-457C-9A62-DB5C140C4DBC}" srcOrd="3" destOrd="0" presId="urn:microsoft.com/office/officeart/2005/8/layout/hProcess4"/>
    <dgm:cxn modelId="{DA2314F2-85F7-4E17-848B-830268E9F47D}" type="presParOf" srcId="{84B23B58-4DC1-43DD-965E-20BC9CBF58DE}" destId="{5F3C26B0-637E-46D3-8865-5710C61B2AB8}" srcOrd="4" destOrd="0" presId="urn:microsoft.com/office/officeart/2005/8/layout/hProcess4"/>
    <dgm:cxn modelId="{A88A7769-9003-49C3-B706-1ED7D890031D}" type="presParOf" srcId="{5F3C26B0-637E-46D3-8865-5710C61B2AB8}" destId="{FC63D9A1-53EF-4662-B2DD-397003B0D09B}" srcOrd="0" destOrd="0" presId="urn:microsoft.com/office/officeart/2005/8/layout/hProcess4"/>
    <dgm:cxn modelId="{0B7A13BC-D62E-4BAC-B697-BF9A119BE68A}" type="presParOf" srcId="{5F3C26B0-637E-46D3-8865-5710C61B2AB8}" destId="{A1865FC7-7F66-4351-84C7-DE2AF2B04866}" srcOrd="1" destOrd="0" presId="urn:microsoft.com/office/officeart/2005/8/layout/hProcess4"/>
    <dgm:cxn modelId="{36D76E7C-112F-4B68-B901-3AF34AA6CE3B}" type="presParOf" srcId="{5F3C26B0-637E-46D3-8865-5710C61B2AB8}" destId="{C7A6F033-6447-413D-8219-61CC9E32D3A2}" srcOrd="2" destOrd="0" presId="urn:microsoft.com/office/officeart/2005/8/layout/hProcess4"/>
    <dgm:cxn modelId="{DA09B4ED-A824-4A2B-84D5-45EA61F4E11E}" type="presParOf" srcId="{5F3C26B0-637E-46D3-8865-5710C61B2AB8}" destId="{20CF37BD-ED77-4052-A463-1AC454D6D0BD}" srcOrd="3" destOrd="0" presId="urn:microsoft.com/office/officeart/2005/8/layout/hProcess4"/>
    <dgm:cxn modelId="{8F7A0B06-8688-4DB5-BA93-16BE34766E69}" type="presParOf" srcId="{5F3C26B0-637E-46D3-8865-5710C61B2AB8}" destId="{E49E3D1D-B9BB-44EF-BABB-2741276E20C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4B67-3113-4957-8DE7-D32F8F46F912}">
      <dsp:nvSpPr>
        <dsp:cNvPr id="0" name=""/>
        <dsp:cNvSpPr/>
      </dsp:nvSpPr>
      <dsp:spPr>
        <a:xfrm>
          <a:off x="3645" y="1170987"/>
          <a:ext cx="1687488" cy="1391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814_16</a:t>
          </a:r>
          <a:endParaRPr lang="en-US" sz="3000" kern="1200" dirty="0"/>
        </a:p>
      </dsp:txBody>
      <dsp:txXfrm>
        <a:off x="35675" y="1203017"/>
        <a:ext cx="1623428" cy="1029516"/>
      </dsp:txXfrm>
    </dsp:sp>
    <dsp:sp modelId="{EBB1B3BC-2E1B-466A-A726-46C6CA86AE81}">
      <dsp:nvSpPr>
        <dsp:cNvPr id="0" name=""/>
        <dsp:cNvSpPr/>
      </dsp:nvSpPr>
      <dsp:spPr>
        <a:xfrm>
          <a:off x="966386" y="1554256"/>
          <a:ext cx="1784492" cy="1784492"/>
        </a:xfrm>
        <a:prstGeom prst="leftCircularArrow">
          <a:avLst>
            <a:gd name="adj1" fmla="val 2729"/>
            <a:gd name="adj2" fmla="val 332465"/>
            <a:gd name="adj3" fmla="val 2107976"/>
            <a:gd name="adj4" fmla="val 9024489"/>
            <a:gd name="adj5" fmla="val 318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33E613-7385-45E4-B93D-0F98799FA267}">
      <dsp:nvSpPr>
        <dsp:cNvPr id="0" name=""/>
        <dsp:cNvSpPr/>
      </dsp:nvSpPr>
      <dsp:spPr>
        <a:xfrm>
          <a:off x="378642" y="2264564"/>
          <a:ext cx="1499989" cy="5964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REP</a:t>
          </a:r>
          <a:endParaRPr lang="en-US" sz="3400" kern="1200" dirty="0"/>
        </a:p>
      </dsp:txBody>
      <dsp:txXfrm>
        <a:off x="396113" y="2282035"/>
        <a:ext cx="1465047" cy="561554"/>
      </dsp:txXfrm>
    </dsp:sp>
    <dsp:sp modelId="{74D01A9A-B0FD-4039-BA08-4B4D4BDD5D29}">
      <dsp:nvSpPr>
        <dsp:cNvPr id="0" name=""/>
        <dsp:cNvSpPr/>
      </dsp:nvSpPr>
      <dsp:spPr>
        <a:xfrm>
          <a:off x="2110506" y="1170987"/>
          <a:ext cx="1687488" cy="1391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a:p>
          <a:pPr marL="285750" lvl="1" indent="-285750" algn="l" defTabSz="1333500">
            <a:lnSpc>
              <a:spcPct val="90000"/>
            </a:lnSpc>
            <a:spcBef>
              <a:spcPct val="0"/>
            </a:spcBef>
            <a:spcAft>
              <a:spcPct val="15000"/>
            </a:spcAft>
            <a:buChar char="••"/>
          </a:pPr>
          <a:r>
            <a:rPr lang="en-US" sz="3000" kern="1200" dirty="0" smtClean="0"/>
            <a:t>814_03</a:t>
          </a:r>
          <a:endParaRPr lang="en-US" sz="3000" kern="1200" dirty="0"/>
        </a:p>
      </dsp:txBody>
      <dsp:txXfrm>
        <a:off x="2142536" y="1501265"/>
        <a:ext cx="1623428" cy="1029516"/>
      </dsp:txXfrm>
    </dsp:sp>
    <dsp:sp modelId="{FE0892A4-8708-457C-9A62-DB5C140C4DBC}">
      <dsp:nvSpPr>
        <dsp:cNvPr id="0" name=""/>
        <dsp:cNvSpPr/>
      </dsp:nvSpPr>
      <dsp:spPr>
        <a:xfrm>
          <a:off x="3059185" y="340478"/>
          <a:ext cx="2000115" cy="2000115"/>
        </a:xfrm>
        <a:prstGeom prst="circularArrow">
          <a:avLst>
            <a:gd name="adj1" fmla="val 2435"/>
            <a:gd name="adj2" fmla="val 294603"/>
            <a:gd name="adj3" fmla="val 19529887"/>
            <a:gd name="adj4" fmla="val 12575511"/>
            <a:gd name="adj5" fmla="val 28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4FBAE7-FC1B-41AA-A63B-A53BEBF62DAD}">
      <dsp:nvSpPr>
        <dsp:cNvPr id="0" name=""/>
        <dsp:cNvSpPr/>
      </dsp:nvSpPr>
      <dsp:spPr>
        <a:xfrm>
          <a:off x="2485503" y="872739"/>
          <a:ext cx="1499989" cy="5964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ERCOT</a:t>
          </a:r>
          <a:endParaRPr lang="en-US" sz="3400" kern="1200" dirty="0"/>
        </a:p>
      </dsp:txBody>
      <dsp:txXfrm>
        <a:off x="2502974" y="890210"/>
        <a:ext cx="1465047" cy="561554"/>
      </dsp:txXfrm>
    </dsp:sp>
    <dsp:sp modelId="{A1865FC7-7F66-4351-84C7-DE2AF2B04866}">
      <dsp:nvSpPr>
        <dsp:cNvPr id="0" name=""/>
        <dsp:cNvSpPr/>
      </dsp:nvSpPr>
      <dsp:spPr>
        <a:xfrm>
          <a:off x="4217367" y="1170987"/>
          <a:ext cx="1687488" cy="1391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814_04</a:t>
          </a:r>
          <a:endParaRPr lang="en-US" sz="3000" kern="1200" dirty="0"/>
        </a:p>
      </dsp:txBody>
      <dsp:txXfrm>
        <a:off x="4249397" y="1203017"/>
        <a:ext cx="1623428" cy="1029516"/>
      </dsp:txXfrm>
    </dsp:sp>
    <dsp:sp modelId="{20CF37BD-ED77-4052-A463-1AC454D6D0BD}">
      <dsp:nvSpPr>
        <dsp:cNvPr id="0" name=""/>
        <dsp:cNvSpPr/>
      </dsp:nvSpPr>
      <dsp:spPr>
        <a:xfrm>
          <a:off x="4592365" y="2264564"/>
          <a:ext cx="1499989" cy="5964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kern="1200" dirty="0" smtClean="0"/>
            <a:t>TDSP</a:t>
          </a:r>
          <a:endParaRPr lang="en-US" sz="3400" kern="1200" dirty="0"/>
        </a:p>
      </dsp:txBody>
      <dsp:txXfrm>
        <a:off x="4609836" y="2282035"/>
        <a:ext cx="1465047" cy="5615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9/2/2015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scenario, </a:t>
            </a:r>
            <a:r>
              <a:rPr lang="en-US" baseline="0" dirty="0" smtClean="0"/>
              <a:t>a Switch Request, becomes more complicated.  Notice that there are simply more transactions.  Plus, this type Service Order Request involves two </a:t>
            </a:r>
            <a:r>
              <a:rPr lang="en-US" baseline="0" dirty="0" smtClean="0"/>
              <a:t>REPs!</a:t>
            </a:r>
          </a:p>
          <a:p>
            <a:endParaRPr lang="en-US" baseline="0" dirty="0" smtClean="0"/>
          </a:p>
          <a:p>
            <a:r>
              <a:rPr lang="en-US" b="1" baseline="0" dirty="0" smtClean="0"/>
              <a:t>[Instructor should facilitate as in previous scenarios]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25</a:t>
            </a:fld>
            <a:endParaRPr lang="en-US"/>
          </a:p>
        </p:txBody>
      </p:sp>
    </p:spTree>
    <p:extLst>
      <p:ext uri="{BB962C8B-B14F-4D97-AF65-F5344CB8AC3E}">
        <p14:creationId xmlns:p14="http://schemas.microsoft.com/office/powerpoint/2010/main" val="204036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the different turnaround times for AMS and Non-AMS meters.  Also AMS meters with remote connect/disconnect capabilities also have different turnaround times for Move-ins (and Disconnects for non-payment, as we shall see later)</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26</a:t>
            </a:fld>
            <a:endParaRPr lang="en-US"/>
          </a:p>
        </p:txBody>
      </p:sp>
    </p:spTree>
    <p:extLst>
      <p:ext uri="{BB962C8B-B14F-4D97-AF65-F5344CB8AC3E}">
        <p14:creationId xmlns:p14="http://schemas.microsoft.com/office/powerpoint/2010/main" val="103686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quick reference,</a:t>
            </a:r>
            <a:r>
              <a:rPr lang="en-US" baseline="0" dirty="0" smtClean="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6</a:t>
            </a:fld>
            <a:endParaRPr lang="en-US"/>
          </a:p>
        </p:txBody>
      </p:sp>
    </p:spTree>
    <p:extLst>
      <p:ext uri="{BB962C8B-B14F-4D97-AF65-F5344CB8AC3E}">
        <p14:creationId xmlns:p14="http://schemas.microsoft.com/office/powerpoint/2010/main" val="175468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should point students to the pocket card for this discussion.  Point out how many different 814’s there are.</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7</a:t>
            </a:fld>
            <a:endParaRPr lang="en-US"/>
          </a:p>
        </p:txBody>
      </p:sp>
    </p:spTree>
    <p:extLst>
      <p:ext uri="{BB962C8B-B14F-4D97-AF65-F5344CB8AC3E}">
        <p14:creationId xmlns:p14="http://schemas.microsoft.com/office/powerpoint/2010/main" val="357408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spend some time looking at the</a:t>
            </a:r>
            <a:r>
              <a:rPr lang="en-US" baseline="0" dirty="0" smtClean="0"/>
              <a:t> transactions involving ERCOT.  We want to start by looking at the systems that are involved in these transactions.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9</a:t>
            </a:fld>
            <a:endParaRPr lang="en-US"/>
          </a:p>
        </p:txBody>
      </p:sp>
    </p:spTree>
    <p:extLst>
      <p:ext uri="{BB962C8B-B14F-4D97-AF65-F5344CB8AC3E}">
        <p14:creationId xmlns:p14="http://schemas.microsoft.com/office/powerpoint/2010/main" val="48194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remaining systems are databases and serve as Systems of Record.  The Registration Database, which is currently Siebel, is the system of Record for Market Relationships.  The Settlement &amp; Billing Database is then the System of Record for ESI ID data and usage.  The current version of this system was developed internally by ERCOT.</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10</a:t>
            </a:fld>
            <a:endParaRPr lang="en-US"/>
          </a:p>
        </p:txBody>
      </p:sp>
    </p:spTree>
    <p:extLst>
      <p:ext uri="{BB962C8B-B14F-4D97-AF65-F5344CB8AC3E}">
        <p14:creationId xmlns:p14="http://schemas.microsoft.com/office/powerpoint/2010/main" val="48194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21</a:t>
            </a:fld>
            <a:endParaRPr lang="en-US"/>
          </a:p>
        </p:txBody>
      </p:sp>
    </p:spTree>
    <p:extLst>
      <p:ext uri="{BB962C8B-B14F-4D97-AF65-F5344CB8AC3E}">
        <p14:creationId xmlns:p14="http://schemas.microsoft.com/office/powerpoint/2010/main" val="113725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&lt;Instructor </a:t>
            </a:r>
            <a:r>
              <a:rPr lang="en-US" b="1" dirty="0" smtClean="0"/>
              <a:t>should ask</a:t>
            </a:r>
            <a:r>
              <a:rPr lang="en-US" dirty="0" smtClean="0"/>
              <a:t>,&gt;</a:t>
            </a:r>
            <a:r>
              <a:rPr lang="en-US" baseline="0" dirty="0" smtClean="0"/>
              <a:t> Has anyone heard of the Texas Set </a:t>
            </a:r>
            <a:r>
              <a:rPr lang="en-US" baseline="0" dirty="0" err="1" smtClean="0"/>
              <a:t>Swimlanes</a:t>
            </a:r>
            <a:r>
              <a:rPr lang="en-US" baseline="0" dirty="0" smtClean="0"/>
              <a:t>?”  </a:t>
            </a:r>
            <a:endParaRPr lang="en-US" baseline="0" dirty="0" smtClean="0"/>
          </a:p>
          <a:p>
            <a:endParaRPr lang="en-US" baseline="0" dirty="0" smtClean="0"/>
          </a:p>
          <a:p>
            <a:r>
              <a:rPr lang="en-US" baseline="0" dirty="0" smtClean="0"/>
              <a:t>If </a:t>
            </a:r>
            <a:r>
              <a:rPr lang="en-US" baseline="0" dirty="0" smtClean="0"/>
              <a:t>you have heard that they are scary, don’t worry, we will be using a more simplified approach for demonstrating a few Service Order Requests.  However, it is important that you know where to find the </a:t>
            </a:r>
            <a:r>
              <a:rPr lang="en-US" baseline="0" dirty="0" err="1" smtClean="0"/>
              <a:t>Swimlanes</a:t>
            </a:r>
            <a:r>
              <a:rPr lang="en-US" baseline="0" dirty="0" smtClean="0"/>
              <a:t> for future reference and further exploration.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22</a:t>
            </a:fld>
            <a:endParaRPr lang="en-US"/>
          </a:p>
        </p:txBody>
      </p:sp>
    </p:spTree>
    <p:extLst>
      <p:ext uri="{BB962C8B-B14F-4D97-AF65-F5344CB8AC3E}">
        <p14:creationId xmlns:p14="http://schemas.microsoft.com/office/powerpoint/2010/main" val="32344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following set of scenarios illustrate three major business process that utilize ERCOT-Involved transactions.  </a:t>
            </a:r>
            <a:r>
              <a:rPr lang="en-US" b="1" baseline="0" dirty="0" smtClean="0"/>
              <a:t>Important:</a:t>
            </a:r>
            <a:r>
              <a:rPr lang="en-US" baseline="0" dirty="0" smtClean="0"/>
              <a:t>  Learners must have their pocket cards (handed out earlier) to participate in this activity.  These scenarios allow the instructor to walk the class through these processes step by step and encourage students to use the pocket card to begin speaking the transaction lingo.</a:t>
            </a:r>
            <a:endParaRPr lang="en-US" dirty="0" smtClean="0"/>
          </a:p>
          <a:p>
            <a:endParaRPr lang="en-US" dirty="0" smtClean="0"/>
          </a:p>
          <a:p>
            <a:endParaRPr lang="en-US" dirty="0" smtClean="0"/>
          </a:p>
          <a:p>
            <a:r>
              <a:rPr lang="en-US" dirty="0" smtClean="0"/>
              <a:t>As</a:t>
            </a:r>
            <a:r>
              <a:rPr lang="en-US" baseline="0" dirty="0" smtClean="0"/>
              <a:t> </a:t>
            </a:r>
            <a:r>
              <a:rPr lang="en-US" baseline="0" dirty="0" smtClean="0"/>
              <a:t>we can see here, </a:t>
            </a:r>
            <a:r>
              <a:rPr lang="en-US" baseline="0" dirty="0" smtClean="0"/>
              <a:t>the move-in process </a:t>
            </a:r>
            <a:r>
              <a:rPr lang="en-US" baseline="0" dirty="0" smtClean="0"/>
              <a:t>involves multiple transactions.  In fact, </a:t>
            </a:r>
            <a:r>
              <a:rPr lang="en-US" baseline="0" dirty="0" smtClean="0"/>
              <a:t>the Move-In Business Process is </a:t>
            </a:r>
            <a:r>
              <a:rPr lang="en-US" baseline="0" dirty="0" smtClean="0"/>
              <a:t>a pre-defined package of transactions that must occur in a particular sequence.  Notice that the sequence is initiated </a:t>
            </a:r>
            <a:r>
              <a:rPr lang="en-US" baseline="0" dirty="0" smtClean="0"/>
              <a:t>with the Move-In Request transaction.  </a:t>
            </a:r>
            <a:r>
              <a:rPr lang="en-US" baseline="0" dirty="0" smtClean="0"/>
              <a:t>What follows is an ERCOT-facilitated exchange of information between ERCOT, a Competitive Retailer (REP), and the TDSP that physically connects the retail premise to the grid.  Each transaction has a code number as specified in Texas SET.  A transaction will always flow between at least two parties.</a:t>
            </a:r>
          </a:p>
          <a:p>
            <a:endParaRPr lang="en-US" baseline="0" dirty="0" smtClean="0"/>
          </a:p>
          <a:p>
            <a:r>
              <a:rPr lang="en-US" b="1" baseline="0" dirty="0" smtClean="0"/>
              <a:t>[Instructor should facilitate this classroom exercise as follows:]</a:t>
            </a:r>
          </a:p>
          <a:p>
            <a:endParaRPr lang="en-US" dirty="0" smtClean="0"/>
          </a:p>
          <a:p>
            <a:r>
              <a:rPr lang="en-US" baseline="0" dirty="0" smtClean="0"/>
              <a:t>As we have said, a </a:t>
            </a:r>
            <a:r>
              <a:rPr lang="en-US" baseline="0" dirty="0" smtClean="0"/>
              <a:t>Move-In Request is used to begin the Customer enrollment process for a Move-in.  Using the reference cards that we handed out earlier, can someone tell me the transaction number?</a:t>
            </a:r>
          </a:p>
          <a:p>
            <a:r>
              <a:rPr lang="en-US" baseline="0" dirty="0" smtClean="0"/>
              <a:t>Great! </a:t>
            </a:r>
            <a:r>
              <a:rPr lang="en-US" b="1" baseline="0" dirty="0" smtClean="0"/>
              <a:t>&lt;Click to display number&gt;  </a:t>
            </a:r>
            <a:r>
              <a:rPr lang="en-US" baseline="0" dirty="0" smtClean="0"/>
              <a:t>And what parties does the transaction flow from and to?</a:t>
            </a:r>
          </a:p>
          <a:p>
            <a:r>
              <a:rPr lang="en-US" baseline="0" dirty="0" smtClean="0"/>
              <a:t>Great! </a:t>
            </a:r>
            <a:r>
              <a:rPr lang="en-US" b="1" baseline="0" dirty="0" smtClean="0"/>
              <a:t>&lt;Click to display dots&gt;  </a:t>
            </a:r>
            <a:r>
              <a:rPr lang="en-US" b="0" baseline="0" dirty="0" smtClean="0"/>
              <a:t>The Move-In Request is sent from the </a:t>
            </a:r>
            <a:r>
              <a:rPr lang="en-US" b="0" baseline="0" dirty="0" smtClean="0"/>
              <a:t>REP </a:t>
            </a:r>
            <a:r>
              <a:rPr lang="en-US" b="0" baseline="0" dirty="0" smtClean="0"/>
              <a:t>to ERCOT</a:t>
            </a:r>
          </a:p>
          <a:p>
            <a:endParaRPr lang="en-US" b="0" baseline="0" dirty="0" smtClean="0"/>
          </a:p>
          <a:p>
            <a:r>
              <a:rPr lang="en-US" b="0" baseline="0" dirty="0" smtClean="0"/>
              <a:t>The next transaction is the Enrollment Notification Request.  What’s the number for that one? </a:t>
            </a:r>
            <a:r>
              <a:rPr lang="en-US" b="1" baseline="0" dirty="0" smtClean="0"/>
              <a:t>&lt;Click to display&gt;</a:t>
            </a:r>
            <a:r>
              <a:rPr lang="en-US" b="0" baseline="0" dirty="0" smtClean="0"/>
              <a:t>  Who sends and receives it? </a:t>
            </a:r>
            <a:r>
              <a:rPr lang="en-US" b="1" baseline="0" dirty="0" smtClean="0"/>
              <a:t>&lt;Click to display&gt;</a:t>
            </a:r>
            <a:endParaRPr lang="en-US" dirty="0" smtClean="0"/>
          </a:p>
          <a:p>
            <a:r>
              <a:rPr lang="en-US" dirty="0" smtClean="0"/>
              <a:t>Great!  This transaction notifies</a:t>
            </a:r>
            <a:r>
              <a:rPr lang="en-US" baseline="0" dirty="0" smtClean="0"/>
              <a:t> the TDSP of a Move-In, so that they can schedule meter reads.</a:t>
            </a:r>
          </a:p>
          <a:p>
            <a:endParaRPr lang="en-US" baseline="0" dirty="0" smtClean="0"/>
          </a:p>
          <a:p>
            <a:r>
              <a:rPr lang="en-US" b="0" baseline="0" dirty="0" smtClean="0"/>
              <a:t>The next transaction is the Enrollment Notification Response.  What’s the number for that one? </a:t>
            </a:r>
            <a:r>
              <a:rPr lang="en-US" b="1" baseline="0" dirty="0" smtClean="0"/>
              <a:t>&lt;Click to display&gt;</a:t>
            </a:r>
            <a:r>
              <a:rPr lang="en-US" b="0" baseline="0" dirty="0" smtClean="0"/>
              <a:t>  Who sends and receives it? </a:t>
            </a:r>
            <a:r>
              <a:rPr lang="en-US" b="1" baseline="0" dirty="0" smtClean="0"/>
              <a:t>&lt;Click to display&gt;</a:t>
            </a:r>
            <a:endParaRPr lang="en-US" dirty="0" smtClean="0"/>
          </a:p>
          <a:p>
            <a:r>
              <a:rPr lang="en-US" dirty="0" smtClean="0"/>
              <a:t>Great!  With this transaction, the TDSP acknowledges</a:t>
            </a:r>
            <a:r>
              <a:rPr lang="en-US" baseline="0" dirty="0" smtClean="0"/>
              <a:t> the enrollment request and provides the Scheduled Meter Read Date.</a:t>
            </a:r>
          </a:p>
          <a:p>
            <a:endParaRPr lang="en-US" baseline="0" dirty="0" smtClean="0"/>
          </a:p>
          <a:p>
            <a:r>
              <a:rPr lang="en-US" b="0" baseline="0" dirty="0" smtClean="0"/>
              <a:t>The next transaction is the CR Enrollment Notification Response.  What’s the number for that one? </a:t>
            </a:r>
            <a:r>
              <a:rPr lang="en-US" b="1" baseline="0" dirty="0" smtClean="0"/>
              <a:t>&lt;Click to display&gt;</a:t>
            </a:r>
            <a:r>
              <a:rPr lang="en-US" b="0" baseline="0" dirty="0" smtClean="0"/>
              <a:t>  Who sends and receives it? </a:t>
            </a:r>
            <a:r>
              <a:rPr lang="en-US" b="1" baseline="0" dirty="0" smtClean="0"/>
              <a:t>&lt;Click to display&gt;</a:t>
            </a:r>
            <a:endParaRPr lang="en-US" dirty="0" smtClean="0"/>
          </a:p>
          <a:p>
            <a:r>
              <a:rPr lang="en-US" dirty="0" smtClean="0"/>
              <a:t>Perfect!  This transaction passes the TDSP acknowledgement</a:t>
            </a:r>
            <a:r>
              <a:rPr lang="en-US" baseline="0" dirty="0" smtClean="0"/>
              <a:t> back to the REP, so that they will also know Scheduled Meter Read Date.  This is important because it effectively marks the beginning of the REP’s service history with this customer.</a:t>
            </a:r>
          </a:p>
          <a:p>
            <a:endParaRPr lang="en-US" baseline="0" dirty="0" smtClean="0"/>
          </a:p>
          <a:p>
            <a:r>
              <a:rPr lang="en-US" b="0" baseline="0" dirty="0" smtClean="0"/>
              <a:t>The Historical Usage, if requested through the Move-in Request, provides the REP with up to 12 months of historical metered consumption at the premise.  This data provides the REP with a starting point for estimating energy consumption for this customer, so that they can adequately prepare for it at the wholesale level.  What’s the number for this transaction? </a:t>
            </a:r>
            <a:r>
              <a:rPr lang="en-US" b="1" baseline="0" dirty="0" smtClean="0"/>
              <a:t>&lt;Click to display&gt;</a:t>
            </a:r>
            <a:r>
              <a:rPr lang="en-US" b="0" baseline="0" dirty="0" smtClean="0"/>
              <a:t>  Who sends and receives it? </a:t>
            </a:r>
            <a:r>
              <a:rPr lang="en-US" b="1" baseline="0" dirty="0" smtClean="0"/>
              <a:t>&lt;Click to display&gt; [Two clicks this time.  Instructor may need to facilitate the two steps here]</a:t>
            </a:r>
            <a:endParaRPr lang="en-US" dirty="0" smtClean="0"/>
          </a:p>
          <a:p>
            <a:r>
              <a:rPr lang="en-US" dirty="0" smtClean="0"/>
              <a:t>Perfect!  This transaction actually</a:t>
            </a:r>
            <a:r>
              <a:rPr lang="en-US" baseline="0" dirty="0" smtClean="0"/>
              <a:t> requires two steps.  First the </a:t>
            </a:r>
            <a:r>
              <a:rPr lang="en-US" dirty="0" smtClean="0"/>
              <a:t>TDSP provides the Historical Usage to ERCOT, and then</a:t>
            </a:r>
            <a:r>
              <a:rPr lang="en-US" baseline="0" dirty="0" smtClean="0"/>
              <a:t> ERCOT passes the data on to the REP.</a:t>
            </a:r>
          </a:p>
          <a:p>
            <a:endParaRPr lang="en-US" baseline="0" dirty="0" smtClean="0"/>
          </a:p>
          <a:p>
            <a:r>
              <a:rPr lang="en-US" dirty="0" smtClean="0"/>
              <a:t>Lastly,</a:t>
            </a:r>
            <a:r>
              <a:rPr lang="en-US" baseline="0" dirty="0" smtClean="0"/>
              <a:t> the Initial Meter Read also occurs in two steps. </a:t>
            </a:r>
            <a:r>
              <a:rPr lang="en-US" b="0" baseline="0" dirty="0" smtClean="0"/>
              <a:t>What’s the number for this transaction? </a:t>
            </a:r>
            <a:r>
              <a:rPr lang="en-US" b="1" baseline="0" dirty="0" smtClean="0"/>
              <a:t>&lt;Click to display&gt;</a:t>
            </a:r>
            <a:r>
              <a:rPr lang="en-US" b="0" baseline="0" dirty="0" smtClean="0"/>
              <a:t>  Who sends and receives it? </a:t>
            </a:r>
            <a:r>
              <a:rPr lang="en-US" b="1" baseline="0" dirty="0" smtClean="0"/>
              <a:t>&lt;Click to display&gt; [Two clicks again].  </a:t>
            </a:r>
            <a:r>
              <a:rPr lang="en-US" b="0" baseline="0" dirty="0" smtClean="0"/>
              <a:t>Great!  The TDSP provides the Initial Meter Read to ERCOT, </a:t>
            </a:r>
            <a:r>
              <a:rPr lang="en-US" dirty="0" smtClean="0"/>
              <a:t>and then</a:t>
            </a:r>
            <a:r>
              <a:rPr lang="en-US" baseline="0" dirty="0" smtClean="0"/>
              <a:t> ERCOT passes the data on to the REP.  This meter read forms the starting point for the REP’s service history with the customer.  ERCOT will also use this information as the starting point for calculating wholesale energy consumption at the QSE level.</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23</a:t>
            </a:fld>
            <a:endParaRPr lang="en-US"/>
          </a:p>
        </p:txBody>
      </p:sp>
    </p:spTree>
    <p:extLst>
      <p:ext uri="{BB962C8B-B14F-4D97-AF65-F5344CB8AC3E}">
        <p14:creationId xmlns:p14="http://schemas.microsoft.com/office/powerpoint/2010/main" val="211496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next scenario,</a:t>
            </a:r>
            <a:r>
              <a:rPr lang="en-US" baseline="0" dirty="0" smtClean="0"/>
              <a:t> </a:t>
            </a:r>
            <a:r>
              <a:rPr lang="en-US" baseline="0" dirty="0" smtClean="0"/>
              <a:t>the </a:t>
            </a:r>
            <a:r>
              <a:rPr lang="en-US" baseline="0" dirty="0" smtClean="0"/>
              <a:t>Move-Out </a:t>
            </a:r>
            <a:r>
              <a:rPr lang="en-US" baseline="0" dirty="0" smtClean="0"/>
              <a:t>Business, </a:t>
            </a:r>
            <a:r>
              <a:rPr lang="en-US" baseline="0" dirty="0" smtClean="0"/>
              <a:t>is a little bit simpler</a:t>
            </a:r>
            <a:r>
              <a:rPr lang="en-US" baseline="0" dirty="0" smtClean="0"/>
              <a:t>.  </a:t>
            </a:r>
          </a:p>
          <a:p>
            <a:endParaRPr lang="en-US" b="1" baseline="0" dirty="0" smtClean="0"/>
          </a:p>
          <a:p>
            <a:r>
              <a:rPr lang="en-US" b="1" baseline="0" dirty="0" smtClean="0"/>
              <a:t>[Instructor should facilitate as in previous scenario]</a:t>
            </a:r>
            <a:endParaRPr lang="en-US" b="1" dirty="0"/>
          </a:p>
        </p:txBody>
      </p:sp>
      <p:sp>
        <p:nvSpPr>
          <p:cNvPr id="4" name="Slide Number Placeholder 3"/>
          <p:cNvSpPr>
            <a:spLocks noGrp="1"/>
          </p:cNvSpPr>
          <p:nvPr>
            <p:ph type="sldNum" sz="quarter" idx="10"/>
          </p:nvPr>
        </p:nvSpPr>
        <p:spPr/>
        <p:txBody>
          <a:bodyPr/>
          <a:lstStyle/>
          <a:p>
            <a:fld id="{EAE74302-E6B5-4119-BA33-B359B7505500}" type="slidenum">
              <a:rPr lang="en-US" smtClean="0"/>
              <a:t>24</a:t>
            </a:fld>
            <a:endParaRPr lang="en-US"/>
          </a:p>
        </p:txBody>
      </p:sp>
    </p:spTree>
    <p:extLst>
      <p:ext uri="{BB962C8B-B14F-4D97-AF65-F5344CB8AC3E}">
        <p14:creationId xmlns:p14="http://schemas.microsoft.com/office/powerpoint/2010/main" val="3158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userDrawn="1"/>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3" r:id="rId13"/>
    <p:sldLayoutId id="2147483700" r:id="rId14"/>
    <p:sldLayoutId id="2147483701" r:id="rId15"/>
    <p:sldLayoutId id="2147483702" r:id="rId16"/>
    <p:sldLayoutId id="2147483673" r:id="rId17"/>
    <p:sldLayoutId id="2147483674" r:id="rId18"/>
    <p:sldLayoutId id="2147483675" r:id="rId19"/>
    <p:sldLayoutId id="2147483676" r:id="rId20"/>
    <p:sldLayoutId id="2147483695" r:id="rId21"/>
    <p:sldLayoutId id="2147483696" r:id="rId22"/>
    <p:sldLayoutId id="2147483677"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Lst>
  <p:transition/>
  <p:hf hdr="0" dt="0"/>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3.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ercot.com/mktrules/guides/txset/sw/inde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ERCOT Involved Transactions</a:t>
            </a:r>
            <a:endParaRPr lang="en-US" dirty="0"/>
          </a:p>
        </p:txBody>
      </p:sp>
      <p:sp>
        <p:nvSpPr>
          <p:cNvPr id="2" name="Content Placeholder 1"/>
          <p:cNvSpPr>
            <a:spLocks noGrp="1"/>
          </p:cNvSpPr>
          <p:nvPr>
            <p:ph idx="1"/>
          </p:nvPr>
        </p:nvSpPr>
        <p:spPr/>
        <p:txBody>
          <a:bodyPr/>
          <a:lstStyle/>
          <a:p>
            <a:r>
              <a:rPr lang="en-US" dirty="0" smtClean="0"/>
              <a:t>What are the systems?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 y="2319971"/>
            <a:ext cx="12985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 y="3700462"/>
            <a:ext cx="11652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2600" y="2243046"/>
            <a:ext cx="51816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 of Record for Relationships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Currently Siebel</a:t>
            </a:r>
          </a:p>
        </p:txBody>
      </p:sp>
      <p:sp>
        <p:nvSpPr>
          <p:cNvPr id="23" name="TextBox 22"/>
          <p:cNvSpPr txBox="1"/>
          <p:nvPr/>
        </p:nvSpPr>
        <p:spPr>
          <a:xfrm>
            <a:off x="1752600" y="3708737"/>
            <a:ext cx="51816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 of Record for ESI ID data</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 of Record for usage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ERCOT-developed system</a:t>
            </a:r>
          </a:p>
        </p:txBody>
      </p:sp>
    </p:spTree>
    <p:extLst>
      <p:ext uri="{BB962C8B-B14F-4D97-AF65-F5344CB8AC3E}">
        <p14:creationId xmlns:p14="http://schemas.microsoft.com/office/powerpoint/2010/main" val="26828085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for ERCOT </a:t>
            </a:r>
            <a:r>
              <a:rPr lang="en-US" dirty="0"/>
              <a:t>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8"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Communication between NAESB Servers</a:t>
            </a:r>
          </a:p>
          <a:p>
            <a:pPr marL="342900" indent="-342900">
              <a:spcAft>
                <a:spcPts val="1200"/>
              </a:spcAft>
              <a:buFont typeface="Arial" panose="020B0604020202020204" pitchFamily="34" charset="0"/>
              <a:buChar char="•"/>
            </a:pPr>
            <a:r>
              <a:rPr lang="en-US" sz="2000" b="0" dirty="0" smtClean="0"/>
              <a:t>Market Participant initiates secure communication over Secured Socket Layer (SSL)</a:t>
            </a:r>
          </a:p>
          <a:p>
            <a:pPr marL="342900" indent="-342900">
              <a:spcAft>
                <a:spcPts val="1200"/>
              </a:spcAft>
              <a:buFont typeface="Arial" panose="020B0604020202020204" pitchFamily="34" charset="0"/>
              <a:buChar char="•"/>
            </a:pPr>
            <a:r>
              <a:rPr lang="en-US" sz="2000" b="0" dirty="0" smtClean="0"/>
              <a:t>Market Participant sends encrypted EDI package</a:t>
            </a:r>
          </a:p>
          <a:p>
            <a:pPr marL="342900" indent="-342900">
              <a:spcAft>
                <a:spcPts val="1200"/>
              </a:spcAft>
              <a:buFont typeface="Arial" panose="020B0604020202020204" pitchFamily="34" charset="0"/>
              <a:buChar char="•"/>
            </a:pPr>
            <a:r>
              <a:rPr lang="en-US" sz="2000" b="0" dirty="0" smtClean="0"/>
              <a:t>ERCOT NAESB server identifies and decrypts EDI files</a:t>
            </a:r>
            <a:endParaRPr lang="en-US" sz="2000" b="0" dirty="0"/>
          </a:p>
        </p:txBody>
      </p:sp>
      <p:sp>
        <p:nvSpPr>
          <p:cNvPr id="9" name="Slide Number Placeholder 8"/>
          <p:cNvSpPr>
            <a:spLocks noGrp="1"/>
          </p:cNvSpPr>
          <p:nvPr>
            <p:ph type="sldNum" sz="quarter" idx="10"/>
          </p:nvPr>
        </p:nvSpPr>
        <p:spPr/>
        <p:txBody>
          <a:bodyPr/>
          <a:lstStyle/>
          <a:p>
            <a:fld id="{FF7F3899-B190-482E-AE55-E6984E7DA36B}" type="slidenum">
              <a:rPr lang="en-US" smtClean="0"/>
              <a:t>11</a:t>
            </a:fld>
            <a:endParaRPr lang="en-US"/>
          </a:p>
        </p:txBody>
      </p:sp>
    </p:spTree>
    <p:extLst>
      <p:ext uri="{BB962C8B-B14F-4D97-AF65-F5344CB8AC3E}">
        <p14:creationId xmlns:p14="http://schemas.microsoft.com/office/powerpoint/2010/main" val="39190522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Electronic Data Interchange (EDI) Server</a:t>
            </a:r>
          </a:p>
          <a:p>
            <a:pPr marL="342900" indent="-342900">
              <a:spcAft>
                <a:spcPts val="1200"/>
              </a:spcAft>
              <a:buFont typeface="Arial" panose="020B0604020202020204" pitchFamily="34" charset="0"/>
              <a:buChar char="•"/>
            </a:pPr>
            <a:r>
              <a:rPr lang="en-US" sz="2000" b="0" dirty="0" smtClean="0"/>
              <a:t>Decrypted EDI files pushed to EDI Server</a:t>
            </a:r>
          </a:p>
          <a:p>
            <a:pPr marL="342900" indent="-342900">
              <a:spcAft>
                <a:spcPts val="1200"/>
              </a:spcAft>
              <a:buFont typeface="Arial" panose="020B0604020202020204" pitchFamily="34" charset="0"/>
              <a:buChar char="•"/>
            </a:pPr>
            <a:r>
              <a:rPr lang="en-US" sz="2000" b="0" dirty="0" smtClean="0"/>
              <a:t>Validated against TX SET and ANSI X12</a:t>
            </a:r>
          </a:p>
          <a:p>
            <a:pPr marL="342900" indent="-342900">
              <a:spcAft>
                <a:spcPts val="1200"/>
              </a:spcAft>
              <a:buFont typeface="Arial" panose="020B0604020202020204" pitchFamily="34" charset="0"/>
              <a:buChar char="•"/>
            </a:pPr>
            <a:r>
              <a:rPr lang="en-US" sz="2000" b="0" dirty="0" smtClean="0"/>
              <a:t>Translated from EDI into XML</a:t>
            </a:r>
            <a:endParaRPr lang="en-US" sz="2000" b="0" dirty="0"/>
          </a:p>
        </p:txBody>
      </p:sp>
      <p:sp>
        <p:nvSpPr>
          <p:cNvPr id="7" name="Slide Number Placeholder 6"/>
          <p:cNvSpPr>
            <a:spLocks noGrp="1"/>
          </p:cNvSpPr>
          <p:nvPr>
            <p:ph type="sldNum" sz="quarter" idx="10"/>
          </p:nvPr>
        </p:nvSpPr>
        <p:spPr/>
        <p:txBody>
          <a:bodyPr/>
          <a:lstStyle/>
          <a:p>
            <a:fld id="{FF7F3899-B190-482E-AE55-E6984E7DA36B}" type="slidenum">
              <a:rPr lang="en-US" smtClean="0"/>
              <a:t>12</a:t>
            </a:fld>
            <a:endParaRPr lang="en-US"/>
          </a:p>
        </p:txBody>
      </p:sp>
    </p:spTree>
    <p:extLst>
      <p:ext uri="{BB962C8B-B14F-4D97-AF65-F5344CB8AC3E}">
        <p14:creationId xmlns:p14="http://schemas.microsoft.com/office/powerpoint/2010/main" val="13647300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Enterprise Application Integration (EAI) System</a:t>
            </a:r>
          </a:p>
          <a:p>
            <a:pPr marL="342900" indent="-342900">
              <a:spcAft>
                <a:spcPts val="1200"/>
              </a:spcAft>
              <a:buFont typeface="Arial" panose="020B0604020202020204" pitchFamily="34" charset="0"/>
              <a:buChar char="•"/>
            </a:pPr>
            <a:r>
              <a:rPr lang="en-US" sz="2000" b="0" dirty="0" smtClean="0"/>
              <a:t>Receives XML files from the EDI Server</a:t>
            </a:r>
          </a:p>
          <a:p>
            <a:pPr marL="342900" indent="-342900">
              <a:spcAft>
                <a:spcPts val="1200"/>
              </a:spcAft>
              <a:buFont typeface="Arial" panose="020B0604020202020204" pitchFamily="34" charset="0"/>
              <a:buChar char="•"/>
            </a:pPr>
            <a:r>
              <a:rPr lang="en-US" sz="2000" b="0" dirty="0" smtClean="0"/>
              <a:t>Formats data for transfer to other ERCOT Databases</a:t>
            </a:r>
          </a:p>
        </p:txBody>
      </p:sp>
      <p:sp>
        <p:nvSpPr>
          <p:cNvPr id="7" name="Slide Number Placeholder 6"/>
          <p:cNvSpPr>
            <a:spLocks noGrp="1"/>
          </p:cNvSpPr>
          <p:nvPr>
            <p:ph type="sldNum" sz="quarter" idx="10"/>
          </p:nvPr>
        </p:nvSpPr>
        <p:spPr/>
        <p:txBody>
          <a:bodyPr/>
          <a:lstStyle/>
          <a:p>
            <a:fld id="{FF7F3899-B190-482E-AE55-E6984E7DA36B}" type="slidenum">
              <a:rPr lang="en-US" smtClean="0"/>
              <a:t>13</a:t>
            </a:fld>
            <a:endParaRPr lang="en-US"/>
          </a:p>
        </p:txBody>
      </p:sp>
    </p:spTree>
    <p:extLst>
      <p:ext uri="{BB962C8B-B14F-4D97-AF65-F5344CB8AC3E}">
        <p14:creationId xmlns:p14="http://schemas.microsoft.com/office/powerpoint/2010/main" val="17787054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Registration Database (Siebel)</a:t>
            </a:r>
          </a:p>
          <a:p>
            <a:pPr marL="342900" indent="-342900">
              <a:spcAft>
                <a:spcPts val="1200"/>
              </a:spcAft>
              <a:buFont typeface="Arial" panose="020B0604020202020204" pitchFamily="34" charset="0"/>
              <a:buChar char="•"/>
            </a:pPr>
            <a:r>
              <a:rPr lang="en-US" sz="2000" b="0" dirty="0" smtClean="0"/>
              <a:t>Stores REP registration information </a:t>
            </a:r>
          </a:p>
          <a:p>
            <a:pPr marL="342900" indent="-342900">
              <a:spcAft>
                <a:spcPts val="1200"/>
              </a:spcAft>
              <a:buFont typeface="Arial" panose="020B0604020202020204" pitchFamily="34" charset="0"/>
              <a:buChar char="•"/>
            </a:pPr>
            <a:r>
              <a:rPr lang="en-US" sz="2000" b="0" dirty="0" smtClean="0"/>
              <a:t>Manages ESI ID to REP relationships</a:t>
            </a:r>
          </a:p>
        </p:txBody>
      </p:sp>
      <p:sp>
        <p:nvSpPr>
          <p:cNvPr id="7" name="Slide Number Placeholder 6"/>
          <p:cNvSpPr>
            <a:spLocks noGrp="1"/>
          </p:cNvSpPr>
          <p:nvPr>
            <p:ph type="sldNum" sz="quarter" idx="10"/>
          </p:nvPr>
        </p:nvSpPr>
        <p:spPr/>
        <p:txBody>
          <a:bodyPr/>
          <a:lstStyle/>
          <a:p>
            <a:fld id="{FF7F3899-B190-482E-AE55-E6984E7DA36B}" type="slidenum">
              <a:rPr lang="en-US" smtClean="0"/>
              <a:t>14</a:t>
            </a:fld>
            <a:endParaRPr lang="en-US"/>
          </a:p>
        </p:txBody>
      </p:sp>
    </p:spTree>
    <p:extLst>
      <p:ext uri="{BB962C8B-B14F-4D97-AF65-F5344CB8AC3E}">
        <p14:creationId xmlns:p14="http://schemas.microsoft.com/office/powerpoint/2010/main" val="4551074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Settlements and Billing Database</a:t>
            </a:r>
          </a:p>
          <a:p>
            <a:pPr marL="342900" indent="-342900">
              <a:spcAft>
                <a:spcPts val="1200"/>
              </a:spcAft>
              <a:buFont typeface="Arial" panose="020B0604020202020204" pitchFamily="34" charset="0"/>
              <a:buChar char="•"/>
            </a:pPr>
            <a:r>
              <a:rPr lang="en-US" sz="2000" b="0" dirty="0" smtClean="0"/>
              <a:t>Stores all ESI ID characteristics</a:t>
            </a:r>
          </a:p>
          <a:p>
            <a:pPr marL="342900" indent="-342900">
              <a:spcAft>
                <a:spcPts val="1200"/>
              </a:spcAft>
              <a:buFont typeface="Arial" panose="020B0604020202020204" pitchFamily="34" charset="0"/>
              <a:buChar char="•"/>
            </a:pPr>
            <a:r>
              <a:rPr lang="en-US" sz="2000" b="0" dirty="0" smtClean="0"/>
              <a:t>Receives ESI ID to REP relationships through daily batch process</a:t>
            </a:r>
          </a:p>
          <a:p>
            <a:pPr marL="342900" indent="-342900">
              <a:spcAft>
                <a:spcPts val="1200"/>
              </a:spcAft>
              <a:buFont typeface="Arial" panose="020B0604020202020204" pitchFamily="34" charset="0"/>
              <a:buChar char="•"/>
            </a:pPr>
            <a:r>
              <a:rPr lang="en-US" sz="2000" b="0" dirty="0" smtClean="0"/>
              <a:t>Incorporates relationship data into Service History for use in the </a:t>
            </a:r>
            <a:r>
              <a:rPr lang="en-US" sz="2000" b="0" dirty="0"/>
              <a:t>s</a:t>
            </a:r>
            <a:r>
              <a:rPr lang="en-US" sz="2000" b="0" dirty="0" smtClean="0"/>
              <a:t>ettlement process</a:t>
            </a:r>
          </a:p>
        </p:txBody>
      </p:sp>
      <p:sp>
        <p:nvSpPr>
          <p:cNvPr id="7" name="Slide Number Placeholder 6"/>
          <p:cNvSpPr>
            <a:spLocks noGrp="1"/>
          </p:cNvSpPr>
          <p:nvPr>
            <p:ph type="sldNum" sz="quarter" idx="10"/>
          </p:nvPr>
        </p:nvSpPr>
        <p:spPr/>
        <p:txBody>
          <a:bodyPr/>
          <a:lstStyle/>
          <a:p>
            <a:fld id="{FF7F3899-B190-482E-AE55-E6984E7DA36B}" type="slidenum">
              <a:rPr lang="en-US" smtClean="0"/>
              <a:t>15</a:t>
            </a:fld>
            <a:endParaRPr lang="en-US"/>
          </a:p>
        </p:txBody>
      </p:sp>
    </p:spTree>
    <p:extLst>
      <p:ext uri="{BB962C8B-B14F-4D97-AF65-F5344CB8AC3E}">
        <p14:creationId xmlns:p14="http://schemas.microsoft.com/office/powerpoint/2010/main" val="11366117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Processed transactions sent back </a:t>
            </a:r>
            <a:br>
              <a:rPr lang="en-US" sz="2000" dirty="0" smtClean="0"/>
            </a:br>
            <a:r>
              <a:rPr lang="en-US" sz="2000" dirty="0" smtClean="0"/>
              <a:t>through systems</a:t>
            </a:r>
          </a:p>
          <a:p>
            <a:pPr marL="342900" indent="-342900">
              <a:spcAft>
                <a:spcPts val="1200"/>
              </a:spcAft>
              <a:buFont typeface="Arial" panose="020B0604020202020204" pitchFamily="34" charset="0"/>
              <a:buChar char="•"/>
            </a:pPr>
            <a:r>
              <a:rPr lang="en-US" sz="2000" b="0" dirty="0" smtClean="0"/>
              <a:t>Returned to EAI</a:t>
            </a:r>
          </a:p>
          <a:p>
            <a:pPr marL="342900" indent="-342900">
              <a:spcAft>
                <a:spcPts val="1200"/>
              </a:spcAft>
              <a:buFont typeface="Arial" panose="020B0604020202020204" pitchFamily="34" charset="0"/>
              <a:buChar char="•"/>
            </a:pPr>
            <a:r>
              <a:rPr lang="en-US" sz="2000" b="0" dirty="0" smtClean="0"/>
              <a:t>EAI translates to XML</a:t>
            </a:r>
          </a:p>
        </p:txBody>
      </p:sp>
      <p:sp>
        <p:nvSpPr>
          <p:cNvPr id="7" name="Slide Number Placeholder 6"/>
          <p:cNvSpPr>
            <a:spLocks noGrp="1"/>
          </p:cNvSpPr>
          <p:nvPr>
            <p:ph type="sldNum" sz="quarter" idx="10"/>
          </p:nvPr>
        </p:nvSpPr>
        <p:spPr/>
        <p:txBody>
          <a:bodyPr/>
          <a:lstStyle/>
          <a:p>
            <a:fld id="{FF7F3899-B190-482E-AE55-E6984E7DA36B}" type="slidenum">
              <a:rPr lang="en-US" smtClean="0"/>
              <a:t>16</a:t>
            </a:fld>
            <a:endParaRPr lang="en-US"/>
          </a:p>
        </p:txBody>
      </p:sp>
    </p:spTree>
    <p:extLst>
      <p:ext uri="{BB962C8B-B14F-4D97-AF65-F5344CB8AC3E}">
        <p14:creationId xmlns:p14="http://schemas.microsoft.com/office/powerpoint/2010/main" val="25372525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7"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Processed transactions sent back </a:t>
            </a:r>
            <a:br>
              <a:rPr lang="en-US" sz="2000" dirty="0" smtClean="0"/>
            </a:br>
            <a:r>
              <a:rPr lang="en-US" sz="2000" dirty="0" smtClean="0"/>
              <a:t>through systems</a:t>
            </a:r>
          </a:p>
          <a:p>
            <a:pPr marL="342900" indent="-342900">
              <a:spcAft>
                <a:spcPts val="1200"/>
              </a:spcAft>
              <a:buFont typeface="Arial" panose="020B0604020202020204" pitchFamily="34" charset="0"/>
              <a:buChar char="•"/>
            </a:pPr>
            <a:r>
              <a:rPr lang="en-US" sz="2000" b="0" dirty="0" smtClean="0"/>
              <a:t>XML passed to EDI Server</a:t>
            </a:r>
          </a:p>
          <a:p>
            <a:pPr marL="342900" indent="-342900">
              <a:spcAft>
                <a:spcPts val="1200"/>
              </a:spcAft>
              <a:buFont typeface="Arial" panose="020B0604020202020204" pitchFamily="34" charset="0"/>
              <a:buChar char="•"/>
            </a:pPr>
            <a:r>
              <a:rPr lang="en-US" sz="2000" b="0" dirty="0" smtClean="0"/>
              <a:t>Translated back into EDI format</a:t>
            </a:r>
          </a:p>
        </p:txBody>
      </p:sp>
      <p:sp>
        <p:nvSpPr>
          <p:cNvPr id="8" name="Slide Number Placeholder 7"/>
          <p:cNvSpPr>
            <a:spLocks noGrp="1"/>
          </p:cNvSpPr>
          <p:nvPr>
            <p:ph type="sldNum" sz="quarter" idx="10"/>
          </p:nvPr>
        </p:nvSpPr>
        <p:spPr/>
        <p:txBody>
          <a:bodyPr/>
          <a:lstStyle/>
          <a:p>
            <a:fld id="{FF7F3899-B190-482E-AE55-E6984E7DA36B}" type="slidenum">
              <a:rPr lang="en-US" smtClean="0"/>
              <a:t>17</a:t>
            </a:fld>
            <a:endParaRPr lang="en-US"/>
          </a:p>
        </p:txBody>
      </p:sp>
    </p:spTree>
    <p:extLst>
      <p:ext uri="{BB962C8B-B14F-4D97-AF65-F5344CB8AC3E}">
        <p14:creationId xmlns:p14="http://schemas.microsoft.com/office/powerpoint/2010/main" val="4953703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smtClean="0"/>
              <a:t>Processed transactions sent back </a:t>
            </a:r>
            <a:br>
              <a:rPr lang="en-US" sz="2000" dirty="0" smtClean="0"/>
            </a:br>
            <a:r>
              <a:rPr lang="en-US" sz="2000" dirty="0" smtClean="0"/>
              <a:t>through systems</a:t>
            </a:r>
          </a:p>
          <a:p>
            <a:pPr marL="342900" indent="-342900">
              <a:spcAft>
                <a:spcPts val="1200"/>
              </a:spcAft>
              <a:buFont typeface="Arial" panose="020B0604020202020204" pitchFamily="34" charset="0"/>
              <a:buChar char="•"/>
            </a:pPr>
            <a:r>
              <a:rPr lang="en-US" sz="2000" b="0" dirty="0" smtClean="0"/>
              <a:t>EDI passed back to NAESB</a:t>
            </a:r>
          </a:p>
          <a:p>
            <a:pPr marL="342900" indent="-342900">
              <a:spcAft>
                <a:spcPts val="1200"/>
              </a:spcAft>
              <a:buFont typeface="Arial" panose="020B0604020202020204" pitchFamily="34" charset="0"/>
              <a:buChar char="•"/>
            </a:pPr>
            <a:r>
              <a:rPr lang="en-US" sz="2000" b="0" dirty="0" smtClean="0"/>
              <a:t>EDI files encrypted once again</a:t>
            </a:r>
          </a:p>
        </p:txBody>
      </p:sp>
      <p:sp>
        <p:nvSpPr>
          <p:cNvPr id="7" name="Slide Number Placeholder 6"/>
          <p:cNvSpPr>
            <a:spLocks noGrp="1"/>
          </p:cNvSpPr>
          <p:nvPr>
            <p:ph type="sldNum" sz="quarter" idx="10"/>
          </p:nvPr>
        </p:nvSpPr>
        <p:spPr/>
        <p:txBody>
          <a:bodyPr/>
          <a:lstStyle/>
          <a:p>
            <a:fld id="{FF7F3899-B190-482E-AE55-E6984E7DA36B}" type="slidenum">
              <a:rPr lang="en-US" smtClean="0"/>
              <a:t>18</a:t>
            </a:fld>
            <a:endParaRPr lang="en-US"/>
          </a:p>
        </p:txBody>
      </p:sp>
    </p:spTree>
    <p:extLst>
      <p:ext uri="{BB962C8B-B14F-4D97-AF65-F5344CB8AC3E}">
        <p14:creationId xmlns:p14="http://schemas.microsoft.com/office/powerpoint/2010/main" val="25939974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ERCOT Involved Transactions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13" y="1561782"/>
            <a:ext cx="8686800" cy="4632960"/>
          </a:xfrm>
        </p:spPr>
      </p:pic>
      <p:sp>
        <p:nvSpPr>
          <p:cNvPr id="6" name="Content Placeholder 1"/>
          <p:cNvSpPr txBox="1">
            <a:spLocks/>
          </p:cNvSpPr>
          <p:nvPr/>
        </p:nvSpPr>
        <p:spPr bwMode="auto">
          <a:xfrm>
            <a:off x="2285999" y="1752601"/>
            <a:ext cx="6324601"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t>Communication between NAESB Servers</a:t>
            </a:r>
          </a:p>
          <a:p>
            <a:pPr marL="342900" indent="-342900">
              <a:spcAft>
                <a:spcPts val="1200"/>
              </a:spcAft>
              <a:buFont typeface="Arial" panose="020B0604020202020204" pitchFamily="34" charset="0"/>
              <a:buChar char="•"/>
            </a:pPr>
            <a:r>
              <a:rPr lang="en-US" sz="2000" b="0" dirty="0" smtClean="0"/>
              <a:t>ERCOT initiates </a:t>
            </a:r>
            <a:r>
              <a:rPr lang="en-US" sz="2000" b="0" dirty="0"/>
              <a:t>secure communication over Secured Socket Layer (SSL)</a:t>
            </a:r>
          </a:p>
          <a:p>
            <a:pPr marL="342900" indent="-342900">
              <a:spcAft>
                <a:spcPts val="1200"/>
              </a:spcAft>
              <a:buFont typeface="Arial" panose="020B0604020202020204" pitchFamily="34" charset="0"/>
              <a:buChar char="•"/>
            </a:pPr>
            <a:r>
              <a:rPr lang="en-US" sz="2000" b="0" dirty="0" smtClean="0"/>
              <a:t>ERCOT sends </a:t>
            </a:r>
            <a:r>
              <a:rPr lang="en-US" sz="2000" b="0" dirty="0"/>
              <a:t>encrypted EDI </a:t>
            </a:r>
            <a:r>
              <a:rPr lang="en-US" sz="2000" b="0" dirty="0" smtClean="0"/>
              <a:t>package to Market Participant</a:t>
            </a:r>
            <a:endParaRPr lang="en-US" sz="2000" b="0" dirty="0"/>
          </a:p>
        </p:txBody>
      </p:sp>
      <p:sp>
        <p:nvSpPr>
          <p:cNvPr id="7" name="Slide Number Placeholder 6"/>
          <p:cNvSpPr>
            <a:spLocks noGrp="1"/>
          </p:cNvSpPr>
          <p:nvPr>
            <p:ph type="sldNum" sz="quarter" idx="10"/>
          </p:nvPr>
        </p:nvSpPr>
        <p:spPr/>
        <p:txBody>
          <a:bodyPr/>
          <a:lstStyle/>
          <a:p>
            <a:fld id="{FF7F3899-B190-482E-AE55-E6984E7DA36B}" type="slidenum">
              <a:rPr lang="en-US" smtClean="0"/>
              <a:t>19</a:t>
            </a:fld>
            <a:endParaRPr lang="en-US"/>
          </a:p>
        </p:txBody>
      </p:sp>
    </p:spTree>
    <p:extLst>
      <p:ext uri="{BB962C8B-B14F-4D97-AF65-F5344CB8AC3E}">
        <p14:creationId xmlns:p14="http://schemas.microsoft.com/office/powerpoint/2010/main" val="18374676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Retail </a:t>
            </a:r>
            <a:r>
              <a:rPr lang="en-US" dirty="0" smtClean="0"/>
              <a:t>Transaction Processing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5012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Another Definition</a:t>
            </a:r>
            <a:endParaRPr lang="en-US" dirty="0"/>
          </a:p>
        </p:txBody>
      </p:sp>
      <p:sp>
        <p:nvSpPr>
          <p:cNvPr id="5" name="Content Placeholder 4"/>
          <p:cNvSpPr>
            <a:spLocks noGrp="1"/>
          </p:cNvSpPr>
          <p:nvPr>
            <p:ph idx="1"/>
          </p:nvPr>
        </p:nvSpPr>
        <p:spPr/>
        <p:txBody>
          <a:bodyPr/>
          <a:lstStyle/>
          <a:p>
            <a:r>
              <a:rPr lang="en-US" dirty="0" smtClean="0"/>
              <a:t>Business Process:</a:t>
            </a:r>
          </a:p>
          <a:p>
            <a:pPr marL="342900" indent="-342900">
              <a:buFont typeface="Arial" panose="020B0604020202020204" pitchFamily="34" charset="0"/>
              <a:buChar char="•"/>
            </a:pPr>
            <a:r>
              <a:rPr lang="en-US" b="0" dirty="0" smtClean="0"/>
              <a:t>A </a:t>
            </a:r>
            <a:r>
              <a:rPr lang="en-US" b="0" dirty="0"/>
              <a:t>pre-defined package of </a:t>
            </a:r>
            <a:r>
              <a:rPr lang="en-US" b="0" dirty="0" smtClean="0"/>
              <a:t>retail transactions </a:t>
            </a:r>
            <a:r>
              <a:rPr lang="en-US" b="0" dirty="0"/>
              <a:t>that must occur in a particular </a:t>
            </a:r>
            <a:r>
              <a:rPr lang="en-US" b="0" dirty="0" smtClean="0"/>
              <a:t>sequence</a:t>
            </a:r>
          </a:p>
          <a:p>
            <a:pPr marL="342900" indent="-342900">
              <a:buFont typeface="Arial" panose="020B0604020202020204" pitchFamily="34" charset="0"/>
              <a:buChar char="•"/>
            </a:pPr>
            <a:r>
              <a:rPr lang="en-US" b="0" dirty="0" smtClean="0"/>
              <a:t>Developed and maintained by ERCOT and the TX SET Working Group</a:t>
            </a:r>
            <a:endParaRPr lang="en-US" b="0" dirty="0" smtClean="0"/>
          </a:p>
        </p:txBody>
      </p:sp>
      <p:graphicFrame>
        <p:nvGraphicFramePr>
          <p:cNvPr id="3" name="Diagram 2"/>
          <p:cNvGraphicFramePr/>
          <p:nvPr>
            <p:extLst>
              <p:ext uri="{D42A27DB-BD31-4B8C-83A1-F6EECF244321}">
                <p14:modId xmlns:p14="http://schemas.microsoft.com/office/powerpoint/2010/main" val="1033877831"/>
              </p:ext>
            </p:extLst>
          </p:nvPr>
        </p:nvGraphicFramePr>
        <p:xfrm>
          <a:off x="1447800" y="2971800"/>
          <a:ext cx="6096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4991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ERCOT Involved Transactions</a:t>
            </a:r>
            <a:endParaRPr lang="en-US" dirty="0"/>
          </a:p>
        </p:txBody>
      </p:sp>
      <p:sp>
        <p:nvSpPr>
          <p:cNvPr id="2" name="Content Placeholder 1"/>
          <p:cNvSpPr>
            <a:spLocks noGrp="1"/>
          </p:cNvSpPr>
          <p:nvPr>
            <p:ph idx="1"/>
          </p:nvPr>
        </p:nvSpPr>
        <p:spPr/>
        <p:txBody>
          <a:bodyPr/>
          <a:lstStyle/>
          <a:p>
            <a:r>
              <a:rPr lang="en-US" dirty="0" smtClean="0"/>
              <a:t>Typical </a:t>
            </a:r>
            <a:r>
              <a:rPr lang="en-US" dirty="0" smtClean="0"/>
              <a:t>Retail Business Processes</a:t>
            </a:r>
            <a:endParaRPr lang="en-US" dirty="0" smtClean="0"/>
          </a:p>
          <a:p>
            <a:pPr marL="342900" indent="-342900">
              <a:buFont typeface="Arial" panose="020B0604020202020204" pitchFamily="34" charset="0"/>
              <a:buChar char="•"/>
            </a:pPr>
            <a:r>
              <a:rPr lang="en-US" b="0" dirty="0" smtClean="0"/>
              <a:t>Move-In</a:t>
            </a:r>
          </a:p>
          <a:p>
            <a:pPr marL="342900" indent="-342900">
              <a:buFont typeface="Arial" panose="020B0604020202020204" pitchFamily="34" charset="0"/>
              <a:buChar char="•"/>
            </a:pPr>
            <a:r>
              <a:rPr lang="en-US" b="0" dirty="0" smtClean="0"/>
              <a:t>Move-Out</a:t>
            </a:r>
          </a:p>
          <a:p>
            <a:pPr marL="342900" indent="-342900">
              <a:buFont typeface="Arial" panose="020B0604020202020204" pitchFamily="34" charset="0"/>
              <a:buChar char="•"/>
            </a:pPr>
            <a:r>
              <a:rPr lang="en-US" b="0" dirty="0" smtClean="0"/>
              <a:t>Switch Request</a:t>
            </a:r>
          </a:p>
          <a:p>
            <a:pPr marL="342900" indent="-342900">
              <a:buFont typeface="Arial" panose="020B0604020202020204" pitchFamily="34" charset="0"/>
              <a:buChar char="•"/>
            </a:pPr>
            <a:endParaRPr lang="en-US" b="0" dirty="0"/>
          </a:p>
          <a:p>
            <a:endParaRPr lang="en-US" b="0" dirty="0"/>
          </a:p>
        </p:txBody>
      </p:sp>
      <p:sp>
        <p:nvSpPr>
          <p:cNvPr id="5" name="Rectangle 4"/>
          <p:cNvSpPr/>
          <p:nvPr/>
        </p:nvSpPr>
        <p:spPr>
          <a:xfrm>
            <a:off x="4478184" y="2272192"/>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3" cstate="print"/>
          <a:srcRect/>
          <a:stretch>
            <a:fillRect/>
          </a:stretch>
        </p:blipFill>
        <p:spPr bwMode="auto">
          <a:xfrm>
            <a:off x="4478184" y="4376751"/>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3" cstate="print"/>
          <a:srcRect/>
          <a:stretch>
            <a:fillRect/>
          </a:stretch>
        </p:blipFill>
        <p:spPr bwMode="auto">
          <a:xfrm>
            <a:off x="6053099" y="4376751"/>
            <a:ext cx="904875" cy="750888"/>
          </a:xfrm>
          <a:prstGeom prst="rect">
            <a:avLst/>
          </a:prstGeom>
          <a:noFill/>
          <a:ln w="9525">
            <a:noFill/>
            <a:miter lim="800000"/>
            <a:headEnd/>
            <a:tailEnd/>
          </a:ln>
        </p:spPr>
      </p:pic>
      <p:pic>
        <p:nvPicPr>
          <p:cNvPr id="9" name="Picture 45" descr="house.png"/>
          <p:cNvPicPr>
            <a:picLocks noChangeAspect="1"/>
          </p:cNvPicPr>
          <p:nvPr/>
        </p:nvPicPr>
        <p:blipFill>
          <a:blip r:embed="rId3" cstate="print"/>
          <a:srcRect/>
          <a:stretch>
            <a:fillRect/>
          </a:stretch>
        </p:blipFill>
        <p:spPr bwMode="auto">
          <a:xfrm>
            <a:off x="7574197" y="4376751"/>
            <a:ext cx="904875" cy="750888"/>
          </a:xfrm>
          <a:prstGeom prst="rect">
            <a:avLst/>
          </a:prstGeom>
          <a:noFill/>
          <a:ln w="9525">
            <a:noFill/>
            <a:miter lim="800000"/>
            <a:headEnd/>
            <a:tailEnd/>
          </a:ln>
        </p:spPr>
      </p:pic>
      <p:cxnSp>
        <p:nvCxnSpPr>
          <p:cNvPr id="11" name="Elbow Connector 10"/>
          <p:cNvCxnSpPr/>
          <p:nvPr/>
        </p:nvCxnSpPr>
        <p:spPr>
          <a:xfrm rot="16200000" flipV="1">
            <a:off x="4206871" y="3656863"/>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0802" y="5569803"/>
            <a:ext cx="8644598" cy="830997"/>
          </a:xfrm>
          <a:prstGeom prst="rect">
            <a:avLst/>
          </a:prstGeom>
        </p:spPr>
        <p:txBody>
          <a:bodyPr wrap="square">
            <a:spAutoFit/>
          </a:bodyPr>
          <a:lstStyle/>
          <a:p>
            <a:pPr lvl="0" fontAlgn="base">
              <a:spcBef>
                <a:spcPct val="20000"/>
              </a:spcBef>
              <a:spcAft>
                <a:spcPts val="600"/>
              </a:spcAft>
            </a:pPr>
            <a:r>
              <a:rPr lang="en-US" sz="2400" dirty="0">
                <a:solidFill>
                  <a:prstClr val="black"/>
                </a:solidFill>
                <a:latin typeface="Arial" pitchFamily="34" charset="0"/>
                <a:cs typeface="Arial" pitchFamily="34" charset="0"/>
              </a:rPr>
              <a:t>Others illustrated at </a:t>
            </a:r>
            <a:r>
              <a:rPr lang="en-US" sz="2400" dirty="0">
                <a:solidFill>
                  <a:prstClr val="black"/>
                </a:solidFill>
                <a:latin typeface="Arial" pitchFamily="34" charset="0"/>
                <a:cs typeface="Arial" pitchFamily="34" charset="0"/>
                <a:hlinkClick r:id="rId4"/>
              </a:rPr>
              <a:t>http://www.ercot.com/mktrules/guides/txset/sw/index</a:t>
            </a:r>
            <a:endParaRPr lang="en-US" sz="2400" dirty="0">
              <a:solidFill>
                <a:prstClr val="black"/>
              </a:solidFill>
              <a:latin typeface="Arial" pitchFamily="34" charset="0"/>
              <a:cs typeface="Arial" pitchFamily="34" charset="0"/>
            </a:endParaRPr>
          </a:p>
        </p:txBody>
      </p:sp>
      <p:sp>
        <p:nvSpPr>
          <p:cNvPr id="16" name="Rectangle 15"/>
          <p:cNvSpPr/>
          <p:nvPr/>
        </p:nvSpPr>
        <p:spPr>
          <a:xfrm>
            <a:off x="6745923" y="2272192"/>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7" name="Elbow Connector 16"/>
          <p:cNvCxnSpPr/>
          <p:nvPr/>
        </p:nvCxnSpPr>
        <p:spPr>
          <a:xfrm rot="16200000" flipV="1">
            <a:off x="5309434" y="3285385"/>
            <a:ext cx="1443636" cy="739096"/>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V="1">
            <a:off x="7295745" y="3656863"/>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6195954" y="3362701"/>
            <a:ext cx="1447496" cy="58060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922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t>
            </a:r>
            <a:r>
              <a:rPr lang="en-US" dirty="0" err="1" smtClean="0"/>
              <a:t>Swimlanes</a:t>
            </a:r>
            <a:r>
              <a:rPr lang="en-US" dirty="0" smtClean="0"/>
              <a:t>!</a:t>
            </a:r>
            <a:endParaRPr lang="en-US" dirty="0"/>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b="32522"/>
          <a:stretch/>
        </p:blipFill>
        <p:spPr>
          <a:xfrm>
            <a:off x="599502" y="1279524"/>
            <a:ext cx="7842932" cy="5075570"/>
          </a:xfrm>
        </p:spPr>
      </p:pic>
    </p:spTree>
    <p:extLst>
      <p:ext uri="{BB962C8B-B14F-4D97-AF65-F5344CB8AC3E}">
        <p14:creationId xmlns:p14="http://schemas.microsoft.com/office/powerpoint/2010/main" val="356611414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Customer Move-In</a:t>
            </a:r>
            <a:endParaRPr lang="en-US" dirty="0"/>
          </a:p>
        </p:txBody>
      </p:sp>
      <p:sp>
        <p:nvSpPr>
          <p:cNvPr id="135" name="Rectangle 134"/>
          <p:cNvSpPr/>
          <p:nvPr/>
        </p:nvSpPr>
        <p:spPr>
          <a:xfrm>
            <a:off x="6431280"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6" name="Rectangle 135"/>
          <p:cNvSpPr/>
          <p:nvPr/>
        </p:nvSpPr>
        <p:spPr>
          <a:xfrm>
            <a:off x="3733800"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137" name="Straight Connector 136"/>
          <p:cNvCxnSpPr/>
          <p:nvPr/>
        </p:nvCxnSpPr>
        <p:spPr>
          <a:xfrm>
            <a:off x="6383708"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657600"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152400" y="1832360"/>
            <a:ext cx="88392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2514600" y="2213360"/>
            <a:ext cx="0" cy="4183879"/>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a:off x="4572000" y="182879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54864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7248258"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a:off x="81534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a:xfrm>
            <a:off x="152400" y="2799460"/>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Straight Connector 145"/>
          <p:cNvCxnSpPr/>
          <p:nvPr/>
        </p:nvCxnSpPr>
        <p:spPr>
          <a:xfrm>
            <a:off x="152400" y="35016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152400" y="4218061"/>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p:cNvCxnSpPr/>
          <p:nvPr/>
        </p:nvCxnSpPr>
        <p:spPr>
          <a:xfrm>
            <a:off x="152400" y="49494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9" name="Straight Connector 148"/>
          <p:cNvCxnSpPr/>
          <p:nvPr/>
        </p:nvCxnSpPr>
        <p:spPr>
          <a:xfrm>
            <a:off x="152400" y="5635239"/>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151" name="Rectangle 150"/>
          <p:cNvSpPr/>
          <p:nvPr/>
        </p:nvSpPr>
        <p:spPr>
          <a:xfrm>
            <a:off x="4648200"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52" name="Rectangle 151"/>
          <p:cNvSpPr/>
          <p:nvPr/>
        </p:nvSpPr>
        <p:spPr>
          <a:xfrm>
            <a:off x="7467600"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53" name="Rectangle 152"/>
          <p:cNvSpPr/>
          <p:nvPr/>
        </p:nvSpPr>
        <p:spPr>
          <a:xfrm>
            <a:off x="152400" y="23586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Move In Request</a:t>
            </a:r>
            <a:endParaRPr lang="en-US" sz="1400" dirty="0">
              <a:latin typeface="Arial" panose="020B0604020202020204" pitchFamily="34" charset="0"/>
              <a:cs typeface="Arial" panose="020B0604020202020204" pitchFamily="34" charset="0"/>
            </a:endParaRPr>
          </a:p>
        </p:txBody>
      </p:sp>
      <p:sp>
        <p:nvSpPr>
          <p:cNvPr id="154" name="Rectangle 153"/>
          <p:cNvSpPr/>
          <p:nvPr/>
        </p:nvSpPr>
        <p:spPr>
          <a:xfrm>
            <a:off x="152400" y="28920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Request</a:t>
            </a:r>
            <a:endParaRPr lang="en-US" sz="1400" dirty="0">
              <a:latin typeface="Arial" panose="020B0604020202020204" pitchFamily="34" charset="0"/>
              <a:cs typeface="Arial" panose="020B0604020202020204" pitchFamily="34" charset="0"/>
            </a:endParaRPr>
          </a:p>
        </p:txBody>
      </p:sp>
      <p:sp>
        <p:nvSpPr>
          <p:cNvPr id="155" name="Rectangle 154"/>
          <p:cNvSpPr/>
          <p:nvPr/>
        </p:nvSpPr>
        <p:spPr>
          <a:xfrm>
            <a:off x="165576" y="358801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156" name="Rectangle 155"/>
          <p:cNvSpPr/>
          <p:nvPr/>
        </p:nvSpPr>
        <p:spPr>
          <a:xfrm>
            <a:off x="152400" y="4333283"/>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CR </a:t>
            </a:r>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157" name="Rectangle 156"/>
          <p:cNvSpPr/>
          <p:nvPr/>
        </p:nvSpPr>
        <p:spPr>
          <a:xfrm>
            <a:off x="152400" y="5031336"/>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Historical</a:t>
            </a:r>
          </a:p>
          <a:p>
            <a:r>
              <a:rPr lang="en-US" sz="1400" dirty="0" smtClean="0">
                <a:latin typeface="Arial" panose="020B0604020202020204" pitchFamily="34" charset="0"/>
                <a:cs typeface="Arial" panose="020B0604020202020204" pitchFamily="34" charset="0"/>
              </a:rPr>
              <a:t>Usage</a:t>
            </a:r>
            <a:endParaRPr lang="en-US" sz="1400" dirty="0">
              <a:latin typeface="Arial" panose="020B0604020202020204" pitchFamily="34" charset="0"/>
              <a:cs typeface="Arial" panose="020B0604020202020204" pitchFamily="34" charset="0"/>
            </a:endParaRPr>
          </a:p>
        </p:txBody>
      </p:sp>
      <p:sp>
        <p:nvSpPr>
          <p:cNvPr id="158" name="Rectangle 157"/>
          <p:cNvSpPr/>
          <p:nvPr/>
        </p:nvSpPr>
        <p:spPr>
          <a:xfrm>
            <a:off x="165576" y="579781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Initial </a:t>
            </a:r>
            <a:r>
              <a:rPr lang="en-US" sz="1400" dirty="0">
                <a:latin typeface="Arial" panose="020B0604020202020204" pitchFamily="34" charset="0"/>
                <a:cs typeface="Arial" panose="020B0604020202020204" pitchFamily="34" charset="0"/>
              </a:rPr>
              <a:t>M</a:t>
            </a:r>
            <a:r>
              <a:rPr lang="en-US" sz="1400" dirty="0" smtClean="0">
                <a:latin typeface="Arial" panose="020B0604020202020204" pitchFamily="34" charset="0"/>
                <a:cs typeface="Arial" panose="020B0604020202020204" pitchFamily="34" charset="0"/>
              </a:rPr>
              <a:t>eter</a:t>
            </a:r>
          </a:p>
          <a:p>
            <a:r>
              <a:rPr lang="en-US" sz="1400" dirty="0" smtClean="0">
                <a:latin typeface="Arial" panose="020B0604020202020204" pitchFamily="34" charset="0"/>
                <a:cs typeface="Arial" panose="020B0604020202020204" pitchFamily="34" charset="0"/>
              </a:rPr>
              <a:t>Read</a:t>
            </a:r>
            <a:endParaRPr lang="en-US" sz="1400" dirty="0">
              <a:latin typeface="Arial" panose="020B0604020202020204" pitchFamily="34" charset="0"/>
              <a:cs typeface="Arial" panose="020B0604020202020204" pitchFamily="34" charset="0"/>
            </a:endParaRPr>
          </a:p>
        </p:txBody>
      </p:sp>
      <p:sp>
        <p:nvSpPr>
          <p:cNvPr id="159" name="Rectangle 158"/>
          <p:cNvSpPr/>
          <p:nvPr/>
        </p:nvSpPr>
        <p:spPr>
          <a:xfrm>
            <a:off x="152400" y="18252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Transaction Type</a:t>
            </a:r>
            <a:endParaRPr lang="en-US" sz="1400" dirty="0">
              <a:latin typeface="Arial" panose="020B0604020202020204" pitchFamily="34" charset="0"/>
              <a:cs typeface="Arial" panose="020B0604020202020204" pitchFamily="34" charset="0"/>
            </a:endParaRPr>
          </a:p>
        </p:txBody>
      </p:sp>
      <p:sp>
        <p:nvSpPr>
          <p:cNvPr id="160" name="Rectangle 159"/>
          <p:cNvSpPr/>
          <p:nvPr/>
        </p:nvSpPr>
        <p:spPr>
          <a:xfrm>
            <a:off x="36576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161" name="Rectangle 160"/>
          <p:cNvSpPr/>
          <p:nvPr/>
        </p:nvSpPr>
        <p:spPr>
          <a:xfrm>
            <a:off x="45720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162" name="Rectangle 161"/>
          <p:cNvSpPr/>
          <p:nvPr/>
        </p:nvSpPr>
        <p:spPr>
          <a:xfrm>
            <a:off x="54864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163" name="Rectangle 162"/>
          <p:cNvSpPr/>
          <p:nvPr/>
        </p:nvSpPr>
        <p:spPr>
          <a:xfrm>
            <a:off x="6400800" y="1832360"/>
            <a:ext cx="847458"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164" name="Rectangle 163"/>
          <p:cNvSpPr/>
          <p:nvPr/>
        </p:nvSpPr>
        <p:spPr>
          <a:xfrm>
            <a:off x="7248258" y="1832360"/>
            <a:ext cx="905142"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165" name="Rectangle 164"/>
          <p:cNvSpPr/>
          <p:nvPr/>
        </p:nvSpPr>
        <p:spPr>
          <a:xfrm>
            <a:off x="8153400" y="1832361"/>
            <a:ext cx="838200"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166" name="Rectangle 165"/>
          <p:cNvSpPr/>
          <p:nvPr/>
        </p:nvSpPr>
        <p:spPr>
          <a:xfrm>
            <a:off x="152400" y="1832359"/>
            <a:ext cx="3505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667000" y="23586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814_16</a:t>
            </a:r>
            <a:endParaRPr lang="en-US" sz="1400" dirty="0">
              <a:latin typeface="Arial" panose="020B0604020202020204" pitchFamily="34" charset="0"/>
              <a:cs typeface="Arial" panose="020B0604020202020204" pitchFamily="34" charset="0"/>
            </a:endParaRPr>
          </a:p>
        </p:txBody>
      </p:sp>
      <p:sp>
        <p:nvSpPr>
          <p:cNvPr id="168" name="Oval 167"/>
          <p:cNvSpPr/>
          <p:nvPr/>
        </p:nvSpPr>
        <p:spPr>
          <a:xfrm>
            <a:off x="5715000" y="228243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616581" y="228243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667000" y="30444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814_03</a:t>
            </a:r>
            <a:endParaRPr lang="en-US" sz="1400" dirty="0">
              <a:latin typeface="Arial" panose="020B0604020202020204" pitchFamily="34" charset="0"/>
              <a:cs typeface="Arial" panose="020B0604020202020204" pitchFamily="34" charset="0"/>
            </a:endParaRPr>
          </a:p>
        </p:txBody>
      </p:sp>
      <p:sp>
        <p:nvSpPr>
          <p:cNvPr id="171" name="Oval 170"/>
          <p:cNvSpPr/>
          <p:nvPr/>
        </p:nvSpPr>
        <p:spPr>
          <a:xfrm>
            <a:off x="3949581" y="2952994"/>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19385" y="2982812"/>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2667000" y="3695740"/>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814_04</a:t>
            </a:r>
            <a:endParaRPr lang="en-US" sz="1400" dirty="0">
              <a:latin typeface="Arial" panose="020B0604020202020204" pitchFamily="34" charset="0"/>
              <a:cs typeface="Arial" panose="020B0604020202020204" pitchFamily="34" charset="0"/>
            </a:endParaRPr>
          </a:p>
        </p:txBody>
      </p:sp>
      <p:sp>
        <p:nvSpPr>
          <p:cNvPr id="174" name="Oval 173"/>
          <p:cNvSpPr/>
          <p:nvPr/>
        </p:nvSpPr>
        <p:spPr>
          <a:xfrm>
            <a:off x="4840833" y="365912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6616581" y="365912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667000" y="4441004"/>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814_05</a:t>
            </a:r>
            <a:endParaRPr lang="en-US" sz="1400" dirty="0">
              <a:latin typeface="Arial" panose="020B0604020202020204" pitchFamily="34" charset="0"/>
              <a:cs typeface="Arial" panose="020B0604020202020204" pitchFamily="34" charset="0"/>
            </a:endParaRPr>
          </a:p>
        </p:txBody>
      </p:sp>
      <p:sp>
        <p:nvSpPr>
          <p:cNvPr id="177" name="Oval 176"/>
          <p:cNvSpPr/>
          <p:nvPr/>
        </p:nvSpPr>
        <p:spPr>
          <a:xfrm>
            <a:off x="3886200" y="4404393"/>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8382866" y="4397767"/>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2667000" y="5139057"/>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867_02</a:t>
            </a:r>
            <a:endParaRPr lang="en-US" sz="1400" dirty="0">
              <a:latin typeface="Arial" panose="020B0604020202020204" pitchFamily="34" charset="0"/>
              <a:cs typeface="Arial" panose="020B0604020202020204" pitchFamily="34" charset="0"/>
            </a:endParaRPr>
          </a:p>
        </p:txBody>
      </p:sp>
      <p:sp>
        <p:nvSpPr>
          <p:cNvPr id="180" name="Oval 179"/>
          <p:cNvSpPr/>
          <p:nvPr/>
        </p:nvSpPr>
        <p:spPr>
          <a:xfrm>
            <a:off x="4840833" y="5102446"/>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6615790" y="5139057"/>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86200" y="5102884"/>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8372136" y="5102446"/>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2667000" y="5905540"/>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867_04</a:t>
            </a:r>
            <a:endParaRPr lang="en-US" sz="1400" dirty="0">
              <a:latin typeface="Arial" panose="020B0604020202020204" pitchFamily="34" charset="0"/>
              <a:cs typeface="Arial" panose="020B0604020202020204" pitchFamily="34" charset="0"/>
            </a:endParaRPr>
          </a:p>
        </p:txBody>
      </p:sp>
      <p:sp>
        <p:nvSpPr>
          <p:cNvPr id="185" name="Oval 184"/>
          <p:cNvSpPr/>
          <p:nvPr/>
        </p:nvSpPr>
        <p:spPr>
          <a:xfrm>
            <a:off x="4844623" y="5832755"/>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616581" y="5832317"/>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6200" y="584595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8382866" y="5834363"/>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FF7F3899-B190-482E-AE55-E6984E7DA36B}" type="slidenum">
              <a:rPr lang="en-US" smtClean="0"/>
              <a:t>23</a:t>
            </a:fld>
            <a:endParaRPr lang="en-US"/>
          </a:p>
        </p:txBody>
      </p:sp>
    </p:spTree>
    <p:extLst>
      <p:ext uri="{BB962C8B-B14F-4D97-AF65-F5344CB8AC3E}">
        <p14:creationId xmlns:p14="http://schemas.microsoft.com/office/powerpoint/2010/main" val="528055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250"/>
                                        <p:tgtEl>
                                          <p:spTgt spid="1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250"/>
                                        <p:tgtEl>
                                          <p:spTgt spid="1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250"/>
                                        <p:tgtEl>
                                          <p:spTgt spid="170"/>
                                        </p:tgtEl>
                                      </p:cBhvr>
                                    </p:animEffect>
                                  </p:childTnLst>
                                </p:cTn>
                              </p:par>
                              <p:par>
                                <p:cTn id="21" presetID="30" presetClass="emph" presetSubtype="0" fill="hold" grpId="1" nodeType="withEffect">
                                  <p:stCondLst>
                                    <p:cond delay="0"/>
                                  </p:stCondLst>
                                  <p:childTnLst>
                                    <p:animClr clrSpc="hsl" dir="cw">
                                      <p:cBhvr override="childStyle">
                                        <p:cTn id="22" dur="500" fill="hold"/>
                                        <p:tgtEl>
                                          <p:spTgt spid="168"/>
                                        </p:tgtEl>
                                        <p:attrNameLst>
                                          <p:attrName>style.color</p:attrName>
                                        </p:attrNameLst>
                                      </p:cBhvr>
                                      <p:by>
                                        <p:hsl h="0" s="12549" l="25098"/>
                                      </p:by>
                                    </p:animClr>
                                    <p:animClr clrSpc="hsl" dir="cw">
                                      <p:cBhvr>
                                        <p:cTn id="23" dur="500" fill="hold"/>
                                        <p:tgtEl>
                                          <p:spTgt spid="168"/>
                                        </p:tgtEl>
                                        <p:attrNameLst>
                                          <p:attrName>fillcolor</p:attrName>
                                        </p:attrNameLst>
                                      </p:cBhvr>
                                      <p:by>
                                        <p:hsl h="0" s="12549" l="25098"/>
                                      </p:by>
                                    </p:animClr>
                                    <p:animClr clrSpc="hsl" dir="cw">
                                      <p:cBhvr>
                                        <p:cTn id="24" dur="500" fill="hold"/>
                                        <p:tgtEl>
                                          <p:spTgt spid="168"/>
                                        </p:tgtEl>
                                        <p:attrNameLst>
                                          <p:attrName>stroke.color</p:attrName>
                                        </p:attrNameLst>
                                      </p:cBhvr>
                                      <p:by>
                                        <p:hsl h="0" s="12549" l="25098"/>
                                      </p:by>
                                    </p:animClr>
                                    <p:set>
                                      <p:cBhvr>
                                        <p:cTn id="25" dur="500" fill="hold"/>
                                        <p:tgtEl>
                                          <p:spTgt spid="168"/>
                                        </p:tgtEl>
                                        <p:attrNameLst>
                                          <p:attrName>fill.type</p:attrName>
                                        </p:attrNameLst>
                                      </p:cBhvr>
                                      <p:to>
                                        <p:strVal val="solid"/>
                                      </p:to>
                                    </p:set>
                                  </p:childTnLst>
                                </p:cTn>
                              </p:par>
                              <p:par>
                                <p:cTn id="26" presetID="30" presetClass="emph" presetSubtype="0" fill="hold" grpId="1" nodeType="withEffect">
                                  <p:stCondLst>
                                    <p:cond delay="0"/>
                                  </p:stCondLst>
                                  <p:childTnLst>
                                    <p:animClr clrSpc="hsl" dir="cw">
                                      <p:cBhvr override="childStyle">
                                        <p:cTn id="27" dur="500" fill="hold"/>
                                        <p:tgtEl>
                                          <p:spTgt spid="169"/>
                                        </p:tgtEl>
                                        <p:attrNameLst>
                                          <p:attrName>style.color</p:attrName>
                                        </p:attrNameLst>
                                      </p:cBhvr>
                                      <p:by>
                                        <p:hsl h="0" s="12549" l="25098"/>
                                      </p:by>
                                    </p:animClr>
                                    <p:animClr clrSpc="hsl" dir="cw">
                                      <p:cBhvr>
                                        <p:cTn id="28" dur="500" fill="hold"/>
                                        <p:tgtEl>
                                          <p:spTgt spid="169"/>
                                        </p:tgtEl>
                                        <p:attrNameLst>
                                          <p:attrName>fillcolor</p:attrName>
                                        </p:attrNameLst>
                                      </p:cBhvr>
                                      <p:by>
                                        <p:hsl h="0" s="12549" l="25098"/>
                                      </p:by>
                                    </p:animClr>
                                    <p:animClr clrSpc="hsl" dir="cw">
                                      <p:cBhvr>
                                        <p:cTn id="29" dur="500" fill="hold"/>
                                        <p:tgtEl>
                                          <p:spTgt spid="169"/>
                                        </p:tgtEl>
                                        <p:attrNameLst>
                                          <p:attrName>stroke.color</p:attrName>
                                        </p:attrNameLst>
                                      </p:cBhvr>
                                      <p:by>
                                        <p:hsl h="0" s="12549" l="25098"/>
                                      </p:by>
                                    </p:animClr>
                                    <p:set>
                                      <p:cBhvr>
                                        <p:cTn id="30" dur="500" fill="hold"/>
                                        <p:tgtEl>
                                          <p:spTgt spid="16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1"/>
                                        </p:tgtEl>
                                        <p:attrNameLst>
                                          <p:attrName>style.visibility</p:attrName>
                                        </p:attrNameLst>
                                      </p:cBhvr>
                                      <p:to>
                                        <p:strVal val="visible"/>
                                      </p:to>
                                    </p:set>
                                    <p:animEffect transition="in" filter="fade">
                                      <p:cBhvr>
                                        <p:cTn id="35" dur="250"/>
                                        <p:tgtEl>
                                          <p:spTgt spid="1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fade">
                                      <p:cBhvr>
                                        <p:cTn id="38" dur="250"/>
                                        <p:tgtEl>
                                          <p:spTgt spid="17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250"/>
                                        <p:tgtEl>
                                          <p:spTgt spid="173"/>
                                        </p:tgtEl>
                                      </p:cBhvr>
                                    </p:animEffect>
                                  </p:childTnLst>
                                </p:cTn>
                              </p:par>
                              <p:par>
                                <p:cTn id="44" presetID="30" presetClass="emph" presetSubtype="0" fill="hold" grpId="1" nodeType="withEffect">
                                  <p:stCondLst>
                                    <p:cond delay="0"/>
                                  </p:stCondLst>
                                  <p:childTnLst>
                                    <p:animClr clrSpc="hsl" dir="cw">
                                      <p:cBhvr override="childStyle">
                                        <p:cTn id="45" dur="500" fill="hold"/>
                                        <p:tgtEl>
                                          <p:spTgt spid="171"/>
                                        </p:tgtEl>
                                        <p:attrNameLst>
                                          <p:attrName>style.color</p:attrName>
                                        </p:attrNameLst>
                                      </p:cBhvr>
                                      <p:by>
                                        <p:hsl h="0" s="12549" l="25098"/>
                                      </p:by>
                                    </p:animClr>
                                    <p:animClr clrSpc="hsl" dir="cw">
                                      <p:cBhvr>
                                        <p:cTn id="46" dur="500" fill="hold"/>
                                        <p:tgtEl>
                                          <p:spTgt spid="171"/>
                                        </p:tgtEl>
                                        <p:attrNameLst>
                                          <p:attrName>fillcolor</p:attrName>
                                        </p:attrNameLst>
                                      </p:cBhvr>
                                      <p:by>
                                        <p:hsl h="0" s="12549" l="25098"/>
                                      </p:by>
                                    </p:animClr>
                                    <p:animClr clrSpc="hsl" dir="cw">
                                      <p:cBhvr>
                                        <p:cTn id="47" dur="500" fill="hold"/>
                                        <p:tgtEl>
                                          <p:spTgt spid="171"/>
                                        </p:tgtEl>
                                        <p:attrNameLst>
                                          <p:attrName>stroke.color</p:attrName>
                                        </p:attrNameLst>
                                      </p:cBhvr>
                                      <p:by>
                                        <p:hsl h="0" s="12549" l="25098"/>
                                      </p:by>
                                    </p:animClr>
                                    <p:set>
                                      <p:cBhvr>
                                        <p:cTn id="48" dur="500" fill="hold"/>
                                        <p:tgtEl>
                                          <p:spTgt spid="171"/>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172"/>
                                        </p:tgtEl>
                                        <p:attrNameLst>
                                          <p:attrName>style.color</p:attrName>
                                        </p:attrNameLst>
                                      </p:cBhvr>
                                      <p:by>
                                        <p:hsl h="0" s="12549" l="25098"/>
                                      </p:by>
                                    </p:animClr>
                                    <p:animClr clrSpc="hsl" dir="cw">
                                      <p:cBhvr>
                                        <p:cTn id="51" dur="500" fill="hold"/>
                                        <p:tgtEl>
                                          <p:spTgt spid="172"/>
                                        </p:tgtEl>
                                        <p:attrNameLst>
                                          <p:attrName>fillcolor</p:attrName>
                                        </p:attrNameLst>
                                      </p:cBhvr>
                                      <p:by>
                                        <p:hsl h="0" s="12549" l="25098"/>
                                      </p:by>
                                    </p:animClr>
                                    <p:animClr clrSpc="hsl" dir="cw">
                                      <p:cBhvr>
                                        <p:cTn id="52" dur="500" fill="hold"/>
                                        <p:tgtEl>
                                          <p:spTgt spid="172"/>
                                        </p:tgtEl>
                                        <p:attrNameLst>
                                          <p:attrName>stroke.color</p:attrName>
                                        </p:attrNameLst>
                                      </p:cBhvr>
                                      <p:by>
                                        <p:hsl h="0" s="12549" l="25098"/>
                                      </p:by>
                                    </p:animClr>
                                    <p:set>
                                      <p:cBhvr>
                                        <p:cTn id="53" dur="500" fill="hold"/>
                                        <p:tgtEl>
                                          <p:spTgt spid="172"/>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4"/>
                                        </p:tgtEl>
                                        <p:attrNameLst>
                                          <p:attrName>style.visibility</p:attrName>
                                        </p:attrNameLst>
                                      </p:cBhvr>
                                      <p:to>
                                        <p:strVal val="visible"/>
                                      </p:to>
                                    </p:set>
                                    <p:animEffect transition="in" filter="fade">
                                      <p:cBhvr>
                                        <p:cTn id="58" dur="250"/>
                                        <p:tgtEl>
                                          <p:spTgt spid="1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5"/>
                                        </p:tgtEl>
                                        <p:attrNameLst>
                                          <p:attrName>style.visibility</p:attrName>
                                        </p:attrNameLst>
                                      </p:cBhvr>
                                      <p:to>
                                        <p:strVal val="visible"/>
                                      </p:to>
                                    </p:set>
                                    <p:animEffect transition="in" filter="fade">
                                      <p:cBhvr>
                                        <p:cTn id="61" dur="250"/>
                                        <p:tgtEl>
                                          <p:spTgt spid="17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
                                        </p:tgtEl>
                                        <p:attrNameLst>
                                          <p:attrName>style.visibility</p:attrName>
                                        </p:attrNameLst>
                                      </p:cBhvr>
                                      <p:to>
                                        <p:strVal val="visible"/>
                                      </p:to>
                                    </p:set>
                                    <p:animEffect transition="in" filter="fade">
                                      <p:cBhvr>
                                        <p:cTn id="66" dur="250"/>
                                        <p:tgtEl>
                                          <p:spTgt spid="176"/>
                                        </p:tgtEl>
                                      </p:cBhvr>
                                    </p:animEffect>
                                  </p:childTnLst>
                                </p:cTn>
                              </p:par>
                              <p:par>
                                <p:cTn id="67" presetID="30" presetClass="emph" presetSubtype="0" fill="hold" grpId="1" nodeType="withEffect">
                                  <p:stCondLst>
                                    <p:cond delay="0"/>
                                  </p:stCondLst>
                                  <p:childTnLst>
                                    <p:animClr clrSpc="hsl" dir="cw">
                                      <p:cBhvr override="childStyle">
                                        <p:cTn id="68" dur="500" fill="hold"/>
                                        <p:tgtEl>
                                          <p:spTgt spid="174"/>
                                        </p:tgtEl>
                                        <p:attrNameLst>
                                          <p:attrName>style.color</p:attrName>
                                        </p:attrNameLst>
                                      </p:cBhvr>
                                      <p:by>
                                        <p:hsl h="0" s="12549" l="25098"/>
                                      </p:by>
                                    </p:animClr>
                                    <p:animClr clrSpc="hsl" dir="cw">
                                      <p:cBhvr>
                                        <p:cTn id="69" dur="500" fill="hold"/>
                                        <p:tgtEl>
                                          <p:spTgt spid="174"/>
                                        </p:tgtEl>
                                        <p:attrNameLst>
                                          <p:attrName>fillcolor</p:attrName>
                                        </p:attrNameLst>
                                      </p:cBhvr>
                                      <p:by>
                                        <p:hsl h="0" s="12549" l="25098"/>
                                      </p:by>
                                    </p:animClr>
                                    <p:animClr clrSpc="hsl" dir="cw">
                                      <p:cBhvr>
                                        <p:cTn id="70" dur="500" fill="hold"/>
                                        <p:tgtEl>
                                          <p:spTgt spid="174"/>
                                        </p:tgtEl>
                                        <p:attrNameLst>
                                          <p:attrName>stroke.color</p:attrName>
                                        </p:attrNameLst>
                                      </p:cBhvr>
                                      <p:by>
                                        <p:hsl h="0" s="12549" l="25098"/>
                                      </p:by>
                                    </p:animClr>
                                    <p:set>
                                      <p:cBhvr>
                                        <p:cTn id="71" dur="500" fill="hold"/>
                                        <p:tgtEl>
                                          <p:spTgt spid="174"/>
                                        </p:tgtEl>
                                        <p:attrNameLst>
                                          <p:attrName>fill.type</p:attrName>
                                        </p:attrNameLst>
                                      </p:cBhvr>
                                      <p:to>
                                        <p:strVal val="solid"/>
                                      </p:to>
                                    </p:set>
                                  </p:childTnLst>
                                </p:cTn>
                              </p:par>
                              <p:par>
                                <p:cTn id="72" presetID="30" presetClass="emph" presetSubtype="0" fill="hold" grpId="1" nodeType="withEffect">
                                  <p:stCondLst>
                                    <p:cond delay="0"/>
                                  </p:stCondLst>
                                  <p:childTnLst>
                                    <p:animClr clrSpc="hsl" dir="cw">
                                      <p:cBhvr override="childStyle">
                                        <p:cTn id="73" dur="500" fill="hold"/>
                                        <p:tgtEl>
                                          <p:spTgt spid="175"/>
                                        </p:tgtEl>
                                        <p:attrNameLst>
                                          <p:attrName>style.color</p:attrName>
                                        </p:attrNameLst>
                                      </p:cBhvr>
                                      <p:by>
                                        <p:hsl h="0" s="12549" l="25098"/>
                                      </p:by>
                                    </p:animClr>
                                    <p:animClr clrSpc="hsl" dir="cw">
                                      <p:cBhvr>
                                        <p:cTn id="74" dur="500" fill="hold"/>
                                        <p:tgtEl>
                                          <p:spTgt spid="175"/>
                                        </p:tgtEl>
                                        <p:attrNameLst>
                                          <p:attrName>fillcolor</p:attrName>
                                        </p:attrNameLst>
                                      </p:cBhvr>
                                      <p:by>
                                        <p:hsl h="0" s="12549" l="25098"/>
                                      </p:by>
                                    </p:animClr>
                                    <p:animClr clrSpc="hsl" dir="cw">
                                      <p:cBhvr>
                                        <p:cTn id="75" dur="500" fill="hold"/>
                                        <p:tgtEl>
                                          <p:spTgt spid="175"/>
                                        </p:tgtEl>
                                        <p:attrNameLst>
                                          <p:attrName>stroke.color</p:attrName>
                                        </p:attrNameLst>
                                      </p:cBhvr>
                                      <p:by>
                                        <p:hsl h="0" s="12549" l="25098"/>
                                      </p:by>
                                    </p:animClr>
                                    <p:set>
                                      <p:cBhvr>
                                        <p:cTn id="76" dur="500" fill="hold"/>
                                        <p:tgtEl>
                                          <p:spTgt spid="175"/>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7"/>
                                        </p:tgtEl>
                                        <p:attrNameLst>
                                          <p:attrName>style.visibility</p:attrName>
                                        </p:attrNameLst>
                                      </p:cBhvr>
                                      <p:to>
                                        <p:strVal val="visible"/>
                                      </p:to>
                                    </p:set>
                                    <p:animEffect transition="in" filter="fade">
                                      <p:cBhvr>
                                        <p:cTn id="81" dur="250"/>
                                        <p:tgtEl>
                                          <p:spTgt spid="17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78"/>
                                        </p:tgtEl>
                                        <p:attrNameLst>
                                          <p:attrName>style.visibility</p:attrName>
                                        </p:attrNameLst>
                                      </p:cBhvr>
                                      <p:to>
                                        <p:strVal val="visible"/>
                                      </p:to>
                                    </p:set>
                                    <p:animEffect transition="in" filter="fade">
                                      <p:cBhvr>
                                        <p:cTn id="84" dur="250"/>
                                        <p:tgtEl>
                                          <p:spTgt spid="17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79"/>
                                        </p:tgtEl>
                                        <p:attrNameLst>
                                          <p:attrName>style.visibility</p:attrName>
                                        </p:attrNameLst>
                                      </p:cBhvr>
                                      <p:to>
                                        <p:strVal val="visible"/>
                                      </p:to>
                                    </p:set>
                                    <p:animEffect transition="in" filter="fade">
                                      <p:cBhvr>
                                        <p:cTn id="89" dur="250"/>
                                        <p:tgtEl>
                                          <p:spTgt spid="179"/>
                                        </p:tgtEl>
                                      </p:cBhvr>
                                    </p:animEffect>
                                  </p:childTnLst>
                                </p:cTn>
                              </p:par>
                              <p:par>
                                <p:cTn id="90" presetID="30" presetClass="emph" presetSubtype="0" fill="hold" grpId="1" nodeType="withEffect">
                                  <p:stCondLst>
                                    <p:cond delay="0"/>
                                  </p:stCondLst>
                                  <p:childTnLst>
                                    <p:animClr clrSpc="hsl" dir="cw">
                                      <p:cBhvr override="childStyle">
                                        <p:cTn id="91" dur="500" fill="hold"/>
                                        <p:tgtEl>
                                          <p:spTgt spid="177"/>
                                        </p:tgtEl>
                                        <p:attrNameLst>
                                          <p:attrName>style.color</p:attrName>
                                        </p:attrNameLst>
                                      </p:cBhvr>
                                      <p:by>
                                        <p:hsl h="0" s="12549" l="25098"/>
                                      </p:by>
                                    </p:animClr>
                                    <p:animClr clrSpc="hsl" dir="cw">
                                      <p:cBhvr>
                                        <p:cTn id="92" dur="500" fill="hold"/>
                                        <p:tgtEl>
                                          <p:spTgt spid="177"/>
                                        </p:tgtEl>
                                        <p:attrNameLst>
                                          <p:attrName>fillcolor</p:attrName>
                                        </p:attrNameLst>
                                      </p:cBhvr>
                                      <p:by>
                                        <p:hsl h="0" s="12549" l="25098"/>
                                      </p:by>
                                    </p:animClr>
                                    <p:animClr clrSpc="hsl" dir="cw">
                                      <p:cBhvr>
                                        <p:cTn id="93" dur="500" fill="hold"/>
                                        <p:tgtEl>
                                          <p:spTgt spid="177"/>
                                        </p:tgtEl>
                                        <p:attrNameLst>
                                          <p:attrName>stroke.color</p:attrName>
                                        </p:attrNameLst>
                                      </p:cBhvr>
                                      <p:by>
                                        <p:hsl h="0" s="12549" l="25098"/>
                                      </p:by>
                                    </p:animClr>
                                    <p:set>
                                      <p:cBhvr>
                                        <p:cTn id="94" dur="500" fill="hold"/>
                                        <p:tgtEl>
                                          <p:spTgt spid="177"/>
                                        </p:tgtEl>
                                        <p:attrNameLst>
                                          <p:attrName>fill.type</p:attrName>
                                        </p:attrNameLst>
                                      </p:cBhvr>
                                      <p:to>
                                        <p:strVal val="solid"/>
                                      </p:to>
                                    </p:set>
                                  </p:childTnLst>
                                </p:cTn>
                              </p:par>
                              <p:par>
                                <p:cTn id="95" presetID="30" presetClass="emph" presetSubtype="0" fill="hold" grpId="1" nodeType="withEffect">
                                  <p:stCondLst>
                                    <p:cond delay="0"/>
                                  </p:stCondLst>
                                  <p:childTnLst>
                                    <p:animClr clrSpc="hsl" dir="cw">
                                      <p:cBhvr override="childStyle">
                                        <p:cTn id="96" dur="500" fill="hold"/>
                                        <p:tgtEl>
                                          <p:spTgt spid="178"/>
                                        </p:tgtEl>
                                        <p:attrNameLst>
                                          <p:attrName>style.color</p:attrName>
                                        </p:attrNameLst>
                                      </p:cBhvr>
                                      <p:by>
                                        <p:hsl h="0" s="12549" l="25098"/>
                                      </p:by>
                                    </p:animClr>
                                    <p:animClr clrSpc="hsl" dir="cw">
                                      <p:cBhvr>
                                        <p:cTn id="97" dur="500" fill="hold"/>
                                        <p:tgtEl>
                                          <p:spTgt spid="178"/>
                                        </p:tgtEl>
                                        <p:attrNameLst>
                                          <p:attrName>fillcolor</p:attrName>
                                        </p:attrNameLst>
                                      </p:cBhvr>
                                      <p:by>
                                        <p:hsl h="0" s="12549" l="25098"/>
                                      </p:by>
                                    </p:animClr>
                                    <p:animClr clrSpc="hsl" dir="cw">
                                      <p:cBhvr>
                                        <p:cTn id="98" dur="500" fill="hold"/>
                                        <p:tgtEl>
                                          <p:spTgt spid="178"/>
                                        </p:tgtEl>
                                        <p:attrNameLst>
                                          <p:attrName>stroke.color</p:attrName>
                                        </p:attrNameLst>
                                      </p:cBhvr>
                                      <p:by>
                                        <p:hsl h="0" s="12549" l="25098"/>
                                      </p:by>
                                    </p:animClr>
                                    <p:set>
                                      <p:cBhvr>
                                        <p:cTn id="99" dur="500" fill="hold"/>
                                        <p:tgtEl>
                                          <p:spTgt spid="178"/>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0"/>
                                        </p:tgtEl>
                                        <p:attrNameLst>
                                          <p:attrName>style.visibility</p:attrName>
                                        </p:attrNameLst>
                                      </p:cBhvr>
                                      <p:to>
                                        <p:strVal val="visible"/>
                                      </p:to>
                                    </p:set>
                                    <p:animEffect transition="in" filter="fade">
                                      <p:cBhvr>
                                        <p:cTn id="104" dur="250"/>
                                        <p:tgtEl>
                                          <p:spTgt spid="18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81"/>
                                        </p:tgtEl>
                                        <p:attrNameLst>
                                          <p:attrName>style.visibility</p:attrName>
                                        </p:attrNameLst>
                                      </p:cBhvr>
                                      <p:to>
                                        <p:strVal val="visible"/>
                                      </p:to>
                                    </p:set>
                                    <p:animEffect transition="in" filter="fade">
                                      <p:cBhvr>
                                        <p:cTn id="107" dur="250"/>
                                        <p:tgtEl>
                                          <p:spTgt spid="181"/>
                                        </p:tgtEl>
                                      </p:cBhvr>
                                    </p:animEffect>
                                  </p:childTnLst>
                                </p:cTn>
                              </p:par>
                            </p:childTnLst>
                          </p:cTn>
                        </p:par>
                      </p:childTnLst>
                    </p:cTn>
                  </p:par>
                  <p:par>
                    <p:cTn id="108" fill="hold">
                      <p:stCondLst>
                        <p:cond delay="indefinite"/>
                      </p:stCondLst>
                      <p:childTnLst>
                        <p:par>
                          <p:cTn id="109" fill="hold">
                            <p:stCondLst>
                              <p:cond delay="0"/>
                            </p:stCondLst>
                            <p:childTnLst>
                              <p:par>
                                <p:cTn id="110" presetID="30" presetClass="emph" presetSubtype="0" fill="hold" grpId="1" nodeType="clickEffect">
                                  <p:stCondLst>
                                    <p:cond delay="0"/>
                                  </p:stCondLst>
                                  <p:childTnLst>
                                    <p:animClr clrSpc="hsl" dir="cw">
                                      <p:cBhvr override="childStyle">
                                        <p:cTn id="111" dur="500" fill="hold"/>
                                        <p:tgtEl>
                                          <p:spTgt spid="180"/>
                                        </p:tgtEl>
                                        <p:attrNameLst>
                                          <p:attrName>style.color</p:attrName>
                                        </p:attrNameLst>
                                      </p:cBhvr>
                                      <p:by>
                                        <p:hsl h="0" s="12549" l="25098"/>
                                      </p:by>
                                    </p:animClr>
                                    <p:animClr clrSpc="hsl" dir="cw">
                                      <p:cBhvr>
                                        <p:cTn id="112" dur="500" fill="hold"/>
                                        <p:tgtEl>
                                          <p:spTgt spid="180"/>
                                        </p:tgtEl>
                                        <p:attrNameLst>
                                          <p:attrName>fillcolor</p:attrName>
                                        </p:attrNameLst>
                                      </p:cBhvr>
                                      <p:by>
                                        <p:hsl h="0" s="12549" l="25098"/>
                                      </p:by>
                                    </p:animClr>
                                    <p:animClr clrSpc="hsl" dir="cw">
                                      <p:cBhvr>
                                        <p:cTn id="113" dur="500" fill="hold"/>
                                        <p:tgtEl>
                                          <p:spTgt spid="180"/>
                                        </p:tgtEl>
                                        <p:attrNameLst>
                                          <p:attrName>stroke.color</p:attrName>
                                        </p:attrNameLst>
                                      </p:cBhvr>
                                      <p:by>
                                        <p:hsl h="0" s="12549" l="25098"/>
                                      </p:by>
                                    </p:animClr>
                                    <p:set>
                                      <p:cBhvr>
                                        <p:cTn id="114" dur="500" fill="hold"/>
                                        <p:tgtEl>
                                          <p:spTgt spid="180"/>
                                        </p:tgtEl>
                                        <p:attrNameLst>
                                          <p:attrName>fill.type</p:attrName>
                                        </p:attrNameLst>
                                      </p:cBhvr>
                                      <p:to>
                                        <p:strVal val="solid"/>
                                      </p:to>
                                    </p:set>
                                  </p:childTnLst>
                                </p:cTn>
                              </p:par>
                              <p:par>
                                <p:cTn id="115" presetID="30" presetClass="emph" presetSubtype="0" fill="hold" grpId="1" nodeType="withEffect">
                                  <p:stCondLst>
                                    <p:cond delay="0"/>
                                  </p:stCondLst>
                                  <p:childTnLst>
                                    <p:animClr clrSpc="hsl" dir="cw">
                                      <p:cBhvr override="childStyle">
                                        <p:cTn id="116" dur="500" fill="hold"/>
                                        <p:tgtEl>
                                          <p:spTgt spid="181"/>
                                        </p:tgtEl>
                                        <p:attrNameLst>
                                          <p:attrName>style.color</p:attrName>
                                        </p:attrNameLst>
                                      </p:cBhvr>
                                      <p:by>
                                        <p:hsl h="0" s="12549" l="25098"/>
                                      </p:by>
                                    </p:animClr>
                                    <p:animClr clrSpc="hsl" dir="cw">
                                      <p:cBhvr>
                                        <p:cTn id="117" dur="500" fill="hold"/>
                                        <p:tgtEl>
                                          <p:spTgt spid="181"/>
                                        </p:tgtEl>
                                        <p:attrNameLst>
                                          <p:attrName>fillcolor</p:attrName>
                                        </p:attrNameLst>
                                      </p:cBhvr>
                                      <p:by>
                                        <p:hsl h="0" s="12549" l="25098"/>
                                      </p:by>
                                    </p:animClr>
                                    <p:animClr clrSpc="hsl" dir="cw">
                                      <p:cBhvr>
                                        <p:cTn id="118" dur="500" fill="hold"/>
                                        <p:tgtEl>
                                          <p:spTgt spid="181"/>
                                        </p:tgtEl>
                                        <p:attrNameLst>
                                          <p:attrName>stroke.color</p:attrName>
                                        </p:attrNameLst>
                                      </p:cBhvr>
                                      <p:by>
                                        <p:hsl h="0" s="12549" l="25098"/>
                                      </p:by>
                                    </p:animClr>
                                    <p:set>
                                      <p:cBhvr>
                                        <p:cTn id="119" dur="500" fill="hold"/>
                                        <p:tgtEl>
                                          <p:spTgt spid="181"/>
                                        </p:tgtEl>
                                        <p:attrNameLst>
                                          <p:attrName>fill.type</p:attrName>
                                        </p:attrNameLst>
                                      </p:cBhvr>
                                      <p:to>
                                        <p:strVal val="solid"/>
                                      </p:to>
                                    </p:set>
                                  </p:childTnLst>
                                </p:cTn>
                              </p:par>
                              <p:par>
                                <p:cTn id="120" presetID="10" presetClass="entr" presetSubtype="0" fill="hold" grpId="0" nodeType="with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fade">
                                      <p:cBhvr>
                                        <p:cTn id="122" dur="250"/>
                                        <p:tgtEl>
                                          <p:spTgt spid="18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3"/>
                                        </p:tgtEl>
                                        <p:attrNameLst>
                                          <p:attrName>style.visibility</p:attrName>
                                        </p:attrNameLst>
                                      </p:cBhvr>
                                      <p:to>
                                        <p:strVal val="visible"/>
                                      </p:to>
                                    </p:set>
                                    <p:animEffect transition="in" filter="fade">
                                      <p:cBhvr>
                                        <p:cTn id="125" dur="250"/>
                                        <p:tgtEl>
                                          <p:spTgt spid="18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84"/>
                                        </p:tgtEl>
                                        <p:attrNameLst>
                                          <p:attrName>style.visibility</p:attrName>
                                        </p:attrNameLst>
                                      </p:cBhvr>
                                      <p:to>
                                        <p:strVal val="visible"/>
                                      </p:to>
                                    </p:set>
                                    <p:animEffect transition="in" filter="fade">
                                      <p:cBhvr>
                                        <p:cTn id="130" dur="250"/>
                                        <p:tgtEl>
                                          <p:spTgt spid="184"/>
                                        </p:tgtEl>
                                      </p:cBhvr>
                                    </p:animEffect>
                                  </p:childTnLst>
                                </p:cTn>
                              </p:par>
                              <p:par>
                                <p:cTn id="131" presetID="30" presetClass="emph" presetSubtype="0" fill="hold" grpId="1" nodeType="withEffect">
                                  <p:stCondLst>
                                    <p:cond delay="0"/>
                                  </p:stCondLst>
                                  <p:childTnLst>
                                    <p:animClr clrSpc="hsl" dir="cw">
                                      <p:cBhvr override="childStyle">
                                        <p:cTn id="132" dur="500" fill="hold"/>
                                        <p:tgtEl>
                                          <p:spTgt spid="182"/>
                                        </p:tgtEl>
                                        <p:attrNameLst>
                                          <p:attrName>style.color</p:attrName>
                                        </p:attrNameLst>
                                      </p:cBhvr>
                                      <p:by>
                                        <p:hsl h="0" s="12549" l="25098"/>
                                      </p:by>
                                    </p:animClr>
                                    <p:animClr clrSpc="hsl" dir="cw">
                                      <p:cBhvr>
                                        <p:cTn id="133" dur="500" fill="hold"/>
                                        <p:tgtEl>
                                          <p:spTgt spid="182"/>
                                        </p:tgtEl>
                                        <p:attrNameLst>
                                          <p:attrName>fillcolor</p:attrName>
                                        </p:attrNameLst>
                                      </p:cBhvr>
                                      <p:by>
                                        <p:hsl h="0" s="12549" l="25098"/>
                                      </p:by>
                                    </p:animClr>
                                    <p:animClr clrSpc="hsl" dir="cw">
                                      <p:cBhvr>
                                        <p:cTn id="134" dur="500" fill="hold"/>
                                        <p:tgtEl>
                                          <p:spTgt spid="182"/>
                                        </p:tgtEl>
                                        <p:attrNameLst>
                                          <p:attrName>stroke.color</p:attrName>
                                        </p:attrNameLst>
                                      </p:cBhvr>
                                      <p:by>
                                        <p:hsl h="0" s="12549" l="25098"/>
                                      </p:by>
                                    </p:animClr>
                                    <p:set>
                                      <p:cBhvr>
                                        <p:cTn id="135" dur="500" fill="hold"/>
                                        <p:tgtEl>
                                          <p:spTgt spid="182"/>
                                        </p:tgtEl>
                                        <p:attrNameLst>
                                          <p:attrName>fill.type</p:attrName>
                                        </p:attrNameLst>
                                      </p:cBhvr>
                                      <p:to>
                                        <p:strVal val="solid"/>
                                      </p:to>
                                    </p:set>
                                  </p:childTnLst>
                                </p:cTn>
                              </p:par>
                              <p:par>
                                <p:cTn id="136" presetID="30" presetClass="emph" presetSubtype="0" fill="hold" grpId="1" nodeType="withEffect">
                                  <p:stCondLst>
                                    <p:cond delay="0"/>
                                  </p:stCondLst>
                                  <p:childTnLst>
                                    <p:animClr clrSpc="hsl" dir="cw">
                                      <p:cBhvr override="childStyle">
                                        <p:cTn id="137" dur="500" fill="hold"/>
                                        <p:tgtEl>
                                          <p:spTgt spid="183"/>
                                        </p:tgtEl>
                                        <p:attrNameLst>
                                          <p:attrName>style.color</p:attrName>
                                        </p:attrNameLst>
                                      </p:cBhvr>
                                      <p:by>
                                        <p:hsl h="0" s="12549" l="25098"/>
                                      </p:by>
                                    </p:animClr>
                                    <p:animClr clrSpc="hsl" dir="cw">
                                      <p:cBhvr>
                                        <p:cTn id="138" dur="500" fill="hold"/>
                                        <p:tgtEl>
                                          <p:spTgt spid="183"/>
                                        </p:tgtEl>
                                        <p:attrNameLst>
                                          <p:attrName>fillcolor</p:attrName>
                                        </p:attrNameLst>
                                      </p:cBhvr>
                                      <p:by>
                                        <p:hsl h="0" s="12549" l="25098"/>
                                      </p:by>
                                    </p:animClr>
                                    <p:animClr clrSpc="hsl" dir="cw">
                                      <p:cBhvr>
                                        <p:cTn id="139" dur="500" fill="hold"/>
                                        <p:tgtEl>
                                          <p:spTgt spid="183"/>
                                        </p:tgtEl>
                                        <p:attrNameLst>
                                          <p:attrName>stroke.color</p:attrName>
                                        </p:attrNameLst>
                                      </p:cBhvr>
                                      <p:by>
                                        <p:hsl h="0" s="12549" l="25098"/>
                                      </p:by>
                                    </p:animClr>
                                    <p:set>
                                      <p:cBhvr>
                                        <p:cTn id="140" dur="500" fill="hold"/>
                                        <p:tgtEl>
                                          <p:spTgt spid="183"/>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85"/>
                                        </p:tgtEl>
                                        <p:attrNameLst>
                                          <p:attrName>style.visibility</p:attrName>
                                        </p:attrNameLst>
                                      </p:cBhvr>
                                      <p:to>
                                        <p:strVal val="visible"/>
                                      </p:to>
                                    </p:set>
                                    <p:animEffect transition="in" filter="fade">
                                      <p:cBhvr>
                                        <p:cTn id="145" dur="250"/>
                                        <p:tgtEl>
                                          <p:spTgt spid="18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6"/>
                                        </p:tgtEl>
                                        <p:attrNameLst>
                                          <p:attrName>style.visibility</p:attrName>
                                        </p:attrNameLst>
                                      </p:cBhvr>
                                      <p:to>
                                        <p:strVal val="visible"/>
                                      </p:to>
                                    </p:set>
                                    <p:animEffect transition="in" filter="fade">
                                      <p:cBhvr>
                                        <p:cTn id="148" dur="250"/>
                                        <p:tgtEl>
                                          <p:spTgt spid="186"/>
                                        </p:tgtEl>
                                      </p:cBhvr>
                                    </p:animEffect>
                                  </p:childTnLst>
                                </p:cTn>
                              </p:par>
                            </p:childTnLst>
                          </p:cTn>
                        </p:par>
                      </p:childTnLst>
                    </p:cTn>
                  </p:par>
                  <p:par>
                    <p:cTn id="149" fill="hold">
                      <p:stCondLst>
                        <p:cond delay="indefinite"/>
                      </p:stCondLst>
                      <p:childTnLst>
                        <p:par>
                          <p:cTn id="150" fill="hold">
                            <p:stCondLst>
                              <p:cond delay="0"/>
                            </p:stCondLst>
                            <p:childTnLst>
                              <p:par>
                                <p:cTn id="151" presetID="30" presetClass="emph" presetSubtype="0" fill="hold" grpId="1" nodeType="clickEffect">
                                  <p:stCondLst>
                                    <p:cond delay="0"/>
                                  </p:stCondLst>
                                  <p:childTnLst>
                                    <p:animClr clrSpc="hsl" dir="cw">
                                      <p:cBhvr override="childStyle">
                                        <p:cTn id="152" dur="500" fill="hold"/>
                                        <p:tgtEl>
                                          <p:spTgt spid="185"/>
                                        </p:tgtEl>
                                        <p:attrNameLst>
                                          <p:attrName>style.color</p:attrName>
                                        </p:attrNameLst>
                                      </p:cBhvr>
                                      <p:by>
                                        <p:hsl h="0" s="12549" l="25098"/>
                                      </p:by>
                                    </p:animClr>
                                    <p:animClr clrSpc="hsl" dir="cw">
                                      <p:cBhvr>
                                        <p:cTn id="153" dur="500" fill="hold"/>
                                        <p:tgtEl>
                                          <p:spTgt spid="185"/>
                                        </p:tgtEl>
                                        <p:attrNameLst>
                                          <p:attrName>fillcolor</p:attrName>
                                        </p:attrNameLst>
                                      </p:cBhvr>
                                      <p:by>
                                        <p:hsl h="0" s="12549" l="25098"/>
                                      </p:by>
                                    </p:animClr>
                                    <p:animClr clrSpc="hsl" dir="cw">
                                      <p:cBhvr>
                                        <p:cTn id="154" dur="500" fill="hold"/>
                                        <p:tgtEl>
                                          <p:spTgt spid="185"/>
                                        </p:tgtEl>
                                        <p:attrNameLst>
                                          <p:attrName>stroke.color</p:attrName>
                                        </p:attrNameLst>
                                      </p:cBhvr>
                                      <p:by>
                                        <p:hsl h="0" s="12549" l="25098"/>
                                      </p:by>
                                    </p:animClr>
                                    <p:set>
                                      <p:cBhvr>
                                        <p:cTn id="155" dur="500" fill="hold"/>
                                        <p:tgtEl>
                                          <p:spTgt spid="185"/>
                                        </p:tgtEl>
                                        <p:attrNameLst>
                                          <p:attrName>fill.type</p:attrName>
                                        </p:attrNameLst>
                                      </p:cBhvr>
                                      <p:to>
                                        <p:strVal val="solid"/>
                                      </p:to>
                                    </p:set>
                                  </p:childTnLst>
                                </p:cTn>
                              </p:par>
                              <p:par>
                                <p:cTn id="156" presetID="30" presetClass="emph" presetSubtype="0" fill="hold" grpId="1" nodeType="withEffect">
                                  <p:stCondLst>
                                    <p:cond delay="0"/>
                                  </p:stCondLst>
                                  <p:childTnLst>
                                    <p:animClr clrSpc="hsl" dir="cw">
                                      <p:cBhvr override="childStyle">
                                        <p:cTn id="157" dur="500" fill="hold"/>
                                        <p:tgtEl>
                                          <p:spTgt spid="186"/>
                                        </p:tgtEl>
                                        <p:attrNameLst>
                                          <p:attrName>style.color</p:attrName>
                                        </p:attrNameLst>
                                      </p:cBhvr>
                                      <p:by>
                                        <p:hsl h="0" s="12549" l="25098"/>
                                      </p:by>
                                    </p:animClr>
                                    <p:animClr clrSpc="hsl" dir="cw">
                                      <p:cBhvr>
                                        <p:cTn id="158" dur="500" fill="hold"/>
                                        <p:tgtEl>
                                          <p:spTgt spid="186"/>
                                        </p:tgtEl>
                                        <p:attrNameLst>
                                          <p:attrName>fillcolor</p:attrName>
                                        </p:attrNameLst>
                                      </p:cBhvr>
                                      <p:by>
                                        <p:hsl h="0" s="12549" l="25098"/>
                                      </p:by>
                                    </p:animClr>
                                    <p:animClr clrSpc="hsl" dir="cw">
                                      <p:cBhvr>
                                        <p:cTn id="159" dur="500" fill="hold"/>
                                        <p:tgtEl>
                                          <p:spTgt spid="186"/>
                                        </p:tgtEl>
                                        <p:attrNameLst>
                                          <p:attrName>stroke.color</p:attrName>
                                        </p:attrNameLst>
                                      </p:cBhvr>
                                      <p:by>
                                        <p:hsl h="0" s="12549" l="25098"/>
                                      </p:by>
                                    </p:animClr>
                                    <p:set>
                                      <p:cBhvr>
                                        <p:cTn id="160" dur="500" fill="hold"/>
                                        <p:tgtEl>
                                          <p:spTgt spid="186"/>
                                        </p:tgtEl>
                                        <p:attrNameLst>
                                          <p:attrName>fill.type</p:attrName>
                                        </p:attrNameLst>
                                      </p:cBhvr>
                                      <p:to>
                                        <p:strVal val="solid"/>
                                      </p:to>
                                    </p:set>
                                  </p:childTnLst>
                                </p:cTn>
                              </p:par>
                              <p:par>
                                <p:cTn id="161" presetID="10" presetClass="entr" presetSubtype="0" fill="hold" grpId="0" nodeType="withEffect">
                                  <p:stCondLst>
                                    <p:cond delay="0"/>
                                  </p:stCondLst>
                                  <p:childTnLst>
                                    <p:set>
                                      <p:cBhvr>
                                        <p:cTn id="162" dur="1" fill="hold">
                                          <p:stCondLst>
                                            <p:cond delay="0"/>
                                          </p:stCondLst>
                                        </p:cTn>
                                        <p:tgtEl>
                                          <p:spTgt spid="187"/>
                                        </p:tgtEl>
                                        <p:attrNameLst>
                                          <p:attrName>style.visibility</p:attrName>
                                        </p:attrNameLst>
                                      </p:cBhvr>
                                      <p:to>
                                        <p:strVal val="visible"/>
                                      </p:to>
                                    </p:set>
                                    <p:animEffect transition="in" filter="fade">
                                      <p:cBhvr>
                                        <p:cTn id="163" dur="250"/>
                                        <p:tgtEl>
                                          <p:spTgt spid="18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88"/>
                                        </p:tgtEl>
                                        <p:attrNameLst>
                                          <p:attrName>style.visibility</p:attrName>
                                        </p:attrNameLst>
                                      </p:cBhvr>
                                      <p:to>
                                        <p:strVal val="visible"/>
                                      </p:to>
                                    </p:set>
                                    <p:animEffect transition="in" filter="fade">
                                      <p:cBhvr>
                                        <p:cTn id="166" dur="25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8" grpId="1" animBg="1"/>
      <p:bldP spid="169" grpId="0" animBg="1"/>
      <p:bldP spid="169" grpId="1" animBg="1"/>
      <p:bldP spid="170" grpId="0"/>
      <p:bldP spid="171" grpId="0" animBg="1"/>
      <p:bldP spid="171" grpId="1" animBg="1"/>
      <p:bldP spid="172" grpId="0" animBg="1"/>
      <p:bldP spid="172" grpId="1" animBg="1"/>
      <p:bldP spid="173" grpId="0"/>
      <p:bldP spid="174" grpId="0" animBg="1"/>
      <p:bldP spid="174" grpId="1" animBg="1"/>
      <p:bldP spid="175" grpId="0" animBg="1"/>
      <p:bldP spid="175" grpId="1" animBg="1"/>
      <p:bldP spid="176" grpId="0"/>
      <p:bldP spid="177" grpId="0" animBg="1"/>
      <p:bldP spid="177" grpId="1" animBg="1"/>
      <p:bldP spid="178" grpId="0" animBg="1"/>
      <p:bldP spid="178" grpId="1" animBg="1"/>
      <p:bldP spid="179" grpId="0"/>
      <p:bldP spid="180" grpId="0" animBg="1"/>
      <p:bldP spid="180" grpId="1" animBg="1"/>
      <p:bldP spid="181" grpId="0" animBg="1"/>
      <p:bldP spid="181" grpId="1" animBg="1"/>
      <p:bldP spid="182" grpId="0" animBg="1"/>
      <p:bldP spid="182" grpId="1" animBg="1"/>
      <p:bldP spid="183" grpId="0" animBg="1"/>
      <p:bldP spid="183" grpId="1" animBg="1"/>
      <p:bldP spid="184" grpId="0"/>
      <p:bldP spid="185" grpId="0" animBg="1"/>
      <p:bldP spid="185" grpId="1" animBg="1"/>
      <p:bldP spid="186" grpId="0" animBg="1"/>
      <p:bldP spid="186" grpId="1" animBg="1"/>
      <p:bldP spid="187" grpId="0" animBg="1"/>
      <p:bldP spid="1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Customer Move-Out</a:t>
            </a:r>
            <a:endParaRPr lang="en-US" dirty="0"/>
          </a:p>
        </p:txBody>
      </p:sp>
      <p:sp>
        <p:nvSpPr>
          <p:cNvPr id="5" name="Rectangle 4"/>
          <p:cNvSpPr/>
          <p:nvPr/>
        </p:nvSpPr>
        <p:spPr>
          <a:xfrm>
            <a:off x="6431280"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3733800"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6383708" y="1520439"/>
            <a:ext cx="0" cy="26976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520439"/>
            <a:ext cx="0" cy="26976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1832360"/>
            <a:ext cx="88392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514600" y="2213360"/>
            <a:ext cx="0" cy="2004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a:stCxn id="11" idx="0"/>
          </p:cNvCxnSpPr>
          <p:nvPr/>
        </p:nvCxnSpPr>
        <p:spPr>
          <a:xfrm>
            <a:off x="4572000"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486400"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248258"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153400" y="1832360"/>
            <a:ext cx="0" cy="2385701"/>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2400" y="2799460"/>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52400" y="3501639"/>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23" name="Rectangle 22"/>
          <p:cNvSpPr/>
          <p:nvPr/>
        </p:nvSpPr>
        <p:spPr>
          <a:xfrm>
            <a:off x="4648200"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4" name="Rectangle 23"/>
          <p:cNvSpPr/>
          <p:nvPr/>
        </p:nvSpPr>
        <p:spPr>
          <a:xfrm>
            <a:off x="7467600"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152400" y="18252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Transaction Type</a:t>
            </a:r>
            <a:endParaRPr lang="en-US" sz="1400" dirty="0">
              <a:latin typeface="Arial" panose="020B0604020202020204" pitchFamily="34" charset="0"/>
              <a:cs typeface="Arial" panose="020B0604020202020204" pitchFamily="34" charset="0"/>
            </a:endParaRPr>
          </a:p>
        </p:txBody>
      </p:sp>
      <p:sp>
        <p:nvSpPr>
          <p:cNvPr id="26" name="Rectangle 25"/>
          <p:cNvSpPr/>
          <p:nvPr/>
        </p:nvSpPr>
        <p:spPr>
          <a:xfrm>
            <a:off x="36576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27" name="Rectangle 26"/>
          <p:cNvSpPr/>
          <p:nvPr/>
        </p:nvSpPr>
        <p:spPr>
          <a:xfrm>
            <a:off x="4572000" y="1825239"/>
            <a:ext cx="914400"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28" name="Rectangle 27"/>
          <p:cNvSpPr/>
          <p:nvPr/>
        </p:nvSpPr>
        <p:spPr>
          <a:xfrm>
            <a:off x="5486400" y="1825239"/>
            <a:ext cx="897308" cy="31489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29" name="Rectangle 28"/>
          <p:cNvSpPr/>
          <p:nvPr/>
        </p:nvSpPr>
        <p:spPr>
          <a:xfrm>
            <a:off x="6400800" y="1832361"/>
            <a:ext cx="847458"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30" name="Rectangle 29"/>
          <p:cNvSpPr/>
          <p:nvPr/>
        </p:nvSpPr>
        <p:spPr>
          <a:xfrm>
            <a:off x="7248258" y="1832360"/>
            <a:ext cx="905142" cy="307778"/>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31" name="Rectangle 30"/>
          <p:cNvSpPr/>
          <p:nvPr/>
        </p:nvSpPr>
        <p:spPr>
          <a:xfrm>
            <a:off x="8153400" y="1832360"/>
            <a:ext cx="838200"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REP</a:t>
            </a:r>
            <a:endParaRPr lang="en-US" sz="1400" b="1" dirty="0">
              <a:latin typeface="Arial" panose="020B0604020202020204" pitchFamily="34" charset="0"/>
              <a:cs typeface="Arial" panose="020B0604020202020204" pitchFamily="34" charset="0"/>
            </a:endParaRPr>
          </a:p>
        </p:txBody>
      </p:sp>
      <p:sp>
        <p:nvSpPr>
          <p:cNvPr id="32" name="Rectangle 31"/>
          <p:cNvSpPr/>
          <p:nvPr/>
        </p:nvSpPr>
        <p:spPr>
          <a:xfrm>
            <a:off x="152400" y="1832359"/>
            <a:ext cx="3505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2400" y="2358639"/>
            <a:ext cx="22860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Move Out Request</a:t>
            </a:r>
            <a:endParaRPr lang="en-US" sz="1400" dirty="0">
              <a:latin typeface="Arial" panose="020B0604020202020204" pitchFamily="34" charset="0"/>
              <a:cs typeface="Arial" panose="020B0604020202020204" pitchFamily="34" charset="0"/>
            </a:endParaRPr>
          </a:p>
        </p:txBody>
      </p:sp>
      <p:sp>
        <p:nvSpPr>
          <p:cNvPr id="34" name="Rectangle 33"/>
          <p:cNvSpPr/>
          <p:nvPr/>
        </p:nvSpPr>
        <p:spPr>
          <a:xfrm>
            <a:off x="152400" y="3041462"/>
            <a:ext cx="219662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Move Out Response</a:t>
            </a:r>
          </a:p>
        </p:txBody>
      </p:sp>
      <p:sp>
        <p:nvSpPr>
          <p:cNvPr id="35" name="Rectangle 34"/>
          <p:cNvSpPr/>
          <p:nvPr/>
        </p:nvSpPr>
        <p:spPr>
          <a:xfrm>
            <a:off x="165576" y="3727262"/>
            <a:ext cx="2196624"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Final Meter Read</a:t>
            </a:r>
          </a:p>
        </p:txBody>
      </p:sp>
      <p:sp>
        <p:nvSpPr>
          <p:cNvPr id="36" name="Rectangle 35"/>
          <p:cNvSpPr/>
          <p:nvPr/>
        </p:nvSpPr>
        <p:spPr>
          <a:xfrm>
            <a:off x="2667000" y="23586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814_24</a:t>
            </a:r>
            <a:endParaRPr lang="en-US" sz="1400" dirty="0">
              <a:latin typeface="Arial" panose="020B0604020202020204" pitchFamily="34" charset="0"/>
              <a:cs typeface="Arial" panose="020B0604020202020204" pitchFamily="34" charset="0"/>
            </a:endParaRPr>
          </a:p>
        </p:txBody>
      </p:sp>
      <p:sp>
        <p:nvSpPr>
          <p:cNvPr id="37" name="Rectangle 36"/>
          <p:cNvSpPr/>
          <p:nvPr/>
        </p:nvSpPr>
        <p:spPr>
          <a:xfrm>
            <a:off x="2667000" y="3044439"/>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814_25</a:t>
            </a:r>
            <a:endParaRPr lang="en-US" sz="1400" dirty="0">
              <a:latin typeface="Arial" panose="020B0604020202020204" pitchFamily="34" charset="0"/>
              <a:cs typeface="Arial" panose="020B0604020202020204" pitchFamily="34" charset="0"/>
            </a:endParaRPr>
          </a:p>
        </p:txBody>
      </p:sp>
      <p:sp>
        <p:nvSpPr>
          <p:cNvPr id="38" name="Rectangle 37"/>
          <p:cNvSpPr/>
          <p:nvPr/>
        </p:nvSpPr>
        <p:spPr>
          <a:xfrm>
            <a:off x="2667000" y="3695740"/>
            <a:ext cx="83820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867_03</a:t>
            </a:r>
            <a:endParaRPr lang="en-US" sz="1400" dirty="0">
              <a:latin typeface="Arial" panose="020B0604020202020204" pitchFamily="34" charset="0"/>
              <a:cs typeface="Arial" panose="020B0604020202020204" pitchFamily="34" charset="0"/>
            </a:endParaRPr>
          </a:p>
        </p:txBody>
      </p:sp>
      <p:sp>
        <p:nvSpPr>
          <p:cNvPr id="39" name="Oval 38"/>
          <p:cNvSpPr/>
          <p:nvPr/>
        </p:nvSpPr>
        <p:spPr>
          <a:xfrm>
            <a:off x="5752475" y="228243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616581" y="228243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21524" y="2285416"/>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489568" y="2285416"/>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840833" y="2962933"/>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17014" y="2971216"/>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921524" y="2955971"/>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382433" y="2955971"/>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861772" y="3659128"/>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16581" y="3659128"/>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921524" y="3659128"/>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382000" y="3659128"/>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lide Number Placeholder 54"/>
          <p:cNvSpPr>
            <a:spLocks noGrp="1"/>
          </p:cNvSpPr>
          <p:nvPr>
            <p:ph type="sldNum" sz="quarter" idx="4"/>
          </p:nvPr>
        </p:nvSpPr>
        <p:spPr/>
        <p:txBody>
          <a:bodyPr/>
          <a:lstStyle/>
          <a:p>
            <a:fld id="{FF7F3899-B190-482E-AE55-E6984E7DA36B}" type="slidenum">
              <a:rPr lang="en-US" smtClean="0"/>
              <a:t>24</a:t>
            </a:fld>
            <a:endParaRPr lang="en-US"/>
          </a:p>
        </p:txBody>
      </p:sp>
    </p:spTree>
    <p:extLst>
      <p:ext uri="{BB962C8B-B14F-4D97-AF65-F5344CB8AC3E}">
        <p14:creationId xmlns:p14="http://schemas.microsoft.com/office/powerpoint/2010/main" val="304579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25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mph" presetSubtype="0" fill="hold" grpId="1" nodeType="clickEffect">
                                  <p:stCondLst>
                                    <p:cond delay="0"/>
                                  </p:stCondLst>
                                  <p:childTnLst>
                                    <p:animClr clrSpc="hsl" dir="cw">
                                      <p:cBhvr override="childStyle">
                                        <p:cTn id="19" dur="500" fill="hold"/>
                                        <p:tgtEl>
                                          <p:spTgt spid="39"/>
                                        </p:tgtEl>
                                        <p:attrNameLst>
                                          <p:attrName>style.color</p:attrName>
                                        </p:attrNameLst>
                                      </p:cBhvr>
                                      <p:by>
                                        <p:hsl h="0" s="12549" l="25098"/>
                                      </p:by>
                                    </p:animClr>
                                    <p:animClr clrSpc="hsl" dir="cw">
                                      <p:cBhvr>
                                        <p:cTn id="20" dur="500" fill="hold"/>
                                        <p:tgtEl>
                                          <p:spTgt spid="39"/>
                                        </p:tgtEl>
                                        <p:attrNameLst>
                                          <p:attrName>fillcolor</p:attrName>
                                        </p:attrNameLst>
                                      </p:cBhvr>
                                      <p:by>
                                        <p:hsl h="0" s="12549" l="25098"/>
                                      </p:by>
                                    </p:animClr>
                                    <p:animClr clrSpc="hsl" dir="cw">
                                      <p:cBhvr>
                                        <p:cTn id="21" dur="500" fill="hold"/>
                                        <p:tgtEl>
                                          <p:spTgt spid="39"/>
                                        </p:tgtEl>
                                        <p:attrNameLst>
                                          <p:attrName>stroke.color</p:attrName>
                                        </p:attrNameLst>
                                      </p:cBhvr>
                                      <p:by>
                                        <p:hsl h="0" s="12549" l="25098"/>
                                      </p:by>
                                    </p:animClr>
                                    <p:set>
                                      <p:cBhvr>
                                        <p:cTn id="22" dur="500" fill="hold"/>
                                        <p:tgtEl>
                                          <p:spTgt spid="39"/>
                                        </p:tgtEl>
                                        <p:attrNameLst>
                                          <p:attrName>fill.type</p:attrName>
                                        </p:attrNameLst>
                                      </p:cBhvr>
                                      <p:to>
                                        <p:strVal val="solid"/>
                                      </p:to>
                                    </p:set>
                                  </p:childTnLst>
                                </p:cTn>
                              </p:par>
                              <p:par>
                                <p:cTn id="23" presetID="30" presetClass="emph" presetSubtype="0" fill="hold" grpId="1" nodeType="withEffect">
                                  <p:stCondLst>
                                    <p:cond delay="0"/>
                                  </p:stCondLst>
                                  <p:childTnLst>
                                    <p:animClr clrSpc="hsl" dir="cw">
                                      <p:cBhvr override="childStyle">
                                        <p:cTn id="24" dur="500" fill="hold"/>
                                        <p:tgtEl>
                                          <p:spTgt spid="40"/>
                                        </p:tgtEl>
                                        <p:attrNameLst>
                                          <p:attrName>style.color</p:attrName>
                                        </p:attrNameLst>
                                      </p:cBhvr>
                                      <p:by>
                                        <p:hsl h="0" s="12549" l="25098"/>
                                      </p:by>
                                    </p:animClr>
                                    <p:animClr clrSpc="hsl" dir="cw">
                                      <p:cBhvr>
                                        <p:cTn id="25" dur="500" fill="hold"/>
                                        <p:tgtEl>
                                          <p:spTgt spid="40"/>
                                        </p:tgtEl>
                                        <p:attrNameLst>
                                          <p:attrName>fillcolor</p:attrName>
                                        </p:attrNameLst>
                                      </p:cBhvr>
                                      <p:by>
                                        <p:hsl h="0" s="12549" l="25098"/>
                                      </p:by>
                                    </p:animClr>
                                    <p:animClr clrSpc="hsl" dir="cw">
                                      <p:cBhvr>
                                        <p:cTn id="26" dur="500" fill="hold"/>
                                        <p:tgtEl>
                                          <p:spTgt spid="40"/>
                                        </p:tgtEl>
                                        <p:attrNameLst>
                                          <p:attrName>stroke.color</p:attrName>
                                        </p:attrNameLst>
                                      </p:cBhvr>
                                      <p:by>
                                        <p:hsl h="0" s="12549" l="25098"/>
                                      </p:by>
                                    </p:animClr>
                                    <p:set>
                                      <p:cBhvr>
                                        <p:cTn id="27" dur="500" fill="hold"/>
                                        <p:tgtEl>
                                          <p:spTgt spid="40"/>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25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5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50"/>
                                        <p:tgtEl>
                                          <p:spTgt spid="37"/>
                                        </p:tgtEl>
                                      </p:cBhvr>
                                    </p:animEffect>
                                  </p:childTnLst>
                                </p:cTn>
                              </p:par>
                              <p:par>
                                <p:cTn id="39" presetID="30" presetClass="emph" presetSubtype="0" fill="hold" grpId="1" nodeType="withEffect">
                                  <p:stCondLst>
                                    <p:cond delay="0"/>
                                  </p:stCondLst>
                                  <p:childTnLst>
                                    <p:animClr clrSpc="hsl" dir="cw">
                                      <p:cBhvr override="childStyle">
                                        <p:cTn id="40" dur="500" fill="hold"/>
                                        <p:tgtEl>
                                          <p:spTgt spid="41"/>
                                        </p:tgtEl>
                                        <p:attrNameLst>
                                          <p:attrName>style.color</p:attrName>
                                        </p:attrNameLst>
                                      </p:cBhvr>
                                      <p:by>
                                        <p:hsl h="0" s="12549" l="25098"/>
                                      </p:by>
                                    </p:animClr>
                                    <p:animClr clrSpc="hsl" dir="cw">
                                      <p:cBhvr>
                                        <p:cTn id="41" dur="500" fill="hold"/>
                                        <p:tgtEl>
                                          <p:spTgt spid="41"/>
                                        </p:tgtEl>
                                        <p:attrNameLst>
                                          <p:attrName>fillcolor</p:attrName>
                                        </p:attrNameLst>
                                      </p:cBhvr>
                                      <p:by>
                                        <p:hsl h="0" s="12549" l="25098"/>
                                      </p:by>
                                    </p:animClr>
                                    <p:animClr clrSpc="hsl" dir="cw">
                                      <p:cBhvr>
                                        <p:cTn id="42" dur="500" fill="hold"/>
                                        <p:tgtEl>
                                          <p:spTgt spid="41"/>
                                        </p:tgtEl>
                                        <p:attrNameLst>
                                          <p:attrName>stroke.color</p:attrName>
                                        </p:attrNameLst>
                                      </p:cBhvr>
                                      <p:by>
                                        <p:hsl h="0" s="12549" l="25098"/>
                                      </p:by>
                                    </p:animClr>
                                    <p:set>
                                      <p:cBhvr>
                                        <p:cTn id="43" dur="500" fill="hold"/>
                                        <p:tgtEl>
                                          <p:spTgt spid="41"/>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42"/>
                                        </p:tgtEl>
                                        <p:attrNameLst>
                                          <p:attrName>style.color</p:attrName>
                                        </p:attrNameLst>
                                      </p:cBhvr>
                                      <p:by>
                                        <p:hsl h="0" s="12549" l="25098"/>
                                      </p:by>
                                    </p:animClr>
                                    <p:animClr clrSpc="hsl" dir="cw">
                                      <p:cBhvr>
                                        <p:cTn id="46" dur="500" fill="hold"/>
                                        <p:tgtEl>
                                          <p:spTgt spid="42"/>
                                        </p:tgtEl>
                                        <p:attrNameLst>
                                          <p:attrName>fillcolor</p:attrName>
                                        </p:attrNameLst>
                                      </p:cBhvr>
                                      <p:by>
                                        <p:hsl h="0" s="12549" l="25098"/>
                                      </p:by>
                                    </p:animClr>
                                    <p:animClr clrSpc="hsl" dir="cw">
                                      <p:cBhvr>
                                        <p:cTn id="47" dur="500" fill="hold"/>
                                        <p:tgtEl>
                                          <p:spTgt spid="42"/>
                                        </p:tgtEl>
                                        <p:attrNameLst>
                                          <p:attrName>stroke.color</p:attrName>
                                        </p:attrNameLst>
                                      </p:cBhvr>
                                      <p:by>
                                        <p:hsl h="0" s="12549" l="25098"/>
                                      </p:by>
                                    </p:animClr>
                                    <p:set>
                                      <p:cBhvr>
                                        <p:cTn id="48" dur="500" fill="hold"/>
                                        <p:tgtEl>
                                          <p:spTgt spid="42"/>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5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25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mph" presetSubtype="0" fill="hold" grpId="1" nodeType="clickEffect">
                                  <p:stCondLst>
                                    <p:cond delay="0"/>
                                  </p:stCondLst>
                                  <p:childTnLst>
                                    <p:animClr clrSpc="hsl" dir="cw">
                                      <p:cBhvr override="childStyle">
                                        <p:cTn id="60" dur="500" fill="hold"/>
                                        <p:tgtEl>
                                          <p:spTgt spid="43"/>
                                        </p:tgtEl>
                                        <p:attrNameLst>
                                          <p:attrName>style.color</p:attrName>
                                        </p:attrNameLst>
                                      </p:cBhvr>
                                      <p:by>
                                        <p:hsl h="0" s="12549" l="25098"/>
                                      </p:by>
                                    </p:animClr>
                                    <p:animClr clrSpc="hsl" dir="cw">
                                      <p:cBhvr>
                                        <p:cTn id="61" dur="500" fill="hold"/>
                                        <p:tgtEl>
                                          <p:spTgt spid="43"/>
                                        </p:tgtEl>
                                        <p:attrNameLst>
                                          <p:attrName>fillcolor</p:attrName>
                                        </p:attrNameLst>
                                      </p:cBhvr>
                                      <p:by>
                                        <p:hsl h="0" s="12549" l="25098"/>
                                      </p:by>
                                    </p:animClr>
                                    <p:animClr clrSpc="hsl" dir="cw">
                                      <p:cBhvr>
                                        <p:cTn id="62" dur="500" fill="hold"/>
                                        <p:tgtEl>
                                          <p:spTgt spid="43"/>
                                        </p:tgtEl>
                                        <p:attrNameLst>
                                          <p:attrName>stroke.color</p:attrName>
                                        </p:attrNameLst>
                                      </p:cBhvr>
                                      <p:by>
                                        <p:hsl h="0" s="12549" l="25098"/>
                                      </p:by>
                                    </p:animClr>
                                    <p:set>
                                      <p:cBhvr>
                                        <p:cTn id="63" dur="500" fill="hold"/>
                                        <p:tgtEl>
                                          <p:spTgt spid="43"/>
                                        </p:tgtEl>
                                        <p:attrNameLst>
                                          <p:attrName>fill.type</p:attrName>
                                        </p:attrNameLst>
                                      </p:cBhvr>
                                      <p:to>
                                        <p:strVal val="solid"/>
                                      </p:to>
                                    </p:set>
                                  </p:childTnLst>
                                </p:cTn>
                              </p:par>
                              <p:par>
                                <p:cTn id="64" presetID="30" presetClass="emph" presetSubtype="0" fill="hold" grpId="1" nodeType="withEffect">
                                  <p:stCondLst>
                                    <p:cond delay="0"/>
                                  </p:stCondLst>
                                  <p:childTnLst>
                                    <p:animClr clrSpc="hsl" dir="cw">
                                      <p:cBhvr override="childStyle">
                                        <p:cTn id="65" dur="500" fill="hold"/>
                                        <p:tgtEl>
                                          <p:spTgt spid="44"/>
                                        </p:tgtEl>
                                        <p:attrNameLst>
                                          <p:attrName>style.color</p:attrName>
                                        </p:attrNameLst>
                                      </p:cBhvr>
                                      <p:by>
                                        <p:hsl h="0" s="12549" l="25098"/>
                                      </p:by>
                                    </p:animClr>
                                    <p:animClr clrSpc="hsl" dir="cw">
                                      <p:cBhvr>
                                        <p:cTn id="66" dur="500" fill="hold"/>
                                        <p:tgtEl>
                                          <p:spTgt spid="44"/>
                                        </p:tgtEl>
                                        <p:attrNameLst>
                                          <p:attrName>fillcolor</p:attrName>
                                        </p:attrNameLst>
                                      </p:cBhvr>
                                      <p:by>
                                        <p:hsl h="0" s="12549" l="25098"/>
                                      </p:by>
                                    </p:animClr>
                                    <p:animClr clrSpc="hsl" dir="cw">
                                      <p:cBhvr>
                                        <p:cTn id="67" dur="500" fill="hold"/>
                                        <p:tgtEl>
                                          <p:spTgt spid="44"/>
                                        </p:tgtEl>
                                        <p:attrNameLst>
                                          <p:attrName>stroke.color</p:attrName>
                                        </p:attrNameLst>
                                      </p:cBhvr>
                                      <p:by>
                                        <p:hsl h="0" s="12549" l="25098"/>
                                      </p:by>
                                    </p:animClr>
                                    <p:set>
                                      <p:cBhvr>
                                        <p:cTn id="68" dur="500" fill="hold"/>
                                        <p:tgtEl>
                                          <p:spTgt spid="44"/>
                                        </p:tgtEl>
                                        <p:attrNameLst>
                                          <p:attrName>fill.type</p:attrName>
                                        </p:attrNameLst>
                                      </p:cBhvr>
                                      <p:to>
                                        <p:strVal val="solid"/>
                                      </p:to>
                                    </p:set>
                                  </p:childTnLst>
                                </p:cTn>
                              </p:par>
                              <p:par>
                                <p:cTn id="69" presetID="10"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25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25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50"/>
                                        <p:tgtEl>
                                          <p:spTgt spid="38"/>
                                        </p:tgtEl>
                                      </p:cBhvr>
                                    </p:animEffect>
                                  </p:childTnLst>
                                </p:cTn>
                              </p:par>
                              <p:par>
                                <p:cTn id="80" presetID="30" presetClass="emph" presetSubtype="0" fill="hold" grpId="1" nodeType="withEffect">
                                  <p:stCondLst>
                                    <p:cond delay="0"/>
                                  </p:stCondLst>
                                  <p:childTnLst>
                                    <p:animClr clrSpc="hsl" dir="cw">
                                      <p:cBhvr override="childStyle">
                                        <p:cTn id="81" dur="500" fill="hold"/>
                                        <p:tgtEl>
                                          <p:spTgt spid="45"/>
                                        </p:tgtEl>
                                        <p:attrNameLst>
                                          <p:attrName>style.color</p:attrName>
                                        </p:attrNameLst>
                                      </p:cBhvr>
                                      <p:by>
                                        <p:hsl h="0" s="12549" l="25098"/>
                                      </p:by>
                                    </p:animClr>
                                    <p:animClr clrSpc="hsl" dir="cw">
                                      <p:cBhvr>
                                        <p:cTn id="82" dur="500" fill="hold"/>
                                        <p:tgtEl>
                                          <p:spTgt spid="45"/>
                                        </p:tgtEl>
                                        <p:attrNameLst>
                                          <p:attrName>fillcolor</p:attrName>
                                        </p:attrNameLst>
                                      </p:cBhvr>
                                      <p:by>
                                        <p:hsl h="0" s="12549" l="25098"/>
                                      </p:by>
                                    </p:animClr>
                                    <p:animClr clrSpc="hsl" dir="cw">
                                      <p:cBhvr>
                                        <p:cTn id="83" dur="500" fill="hold"/>
                                        <p:tgtEl>
                                          <p:spTgt spid="45"/>
                                        </p:tgtEl>
                                        <p:attrNameLst>
                                          <p:attrName>stroke.color</p:attrName>
                                        </p:attrNameLst>
                                      </p:cBhvr>
                                      <p:by>
                                        <p:hsl h="0" s="12549" l="25098"/>
                                      </p:by>
                                    </p:animClr>
                                    <p:set>
                                      <p:cBhvr>
                                        <p:cTn id="84" dur="500" fill="hold"/>
                                        <p:tgtEl>
                                          <p:spTgt spid="45"/>
                                        </p:tgtEl>
                                        <p:attrNameLst>
                                          <p:attrName>fill.type</p:attrName>
                                        </p:attrNameLst>
                                      </p:cBhvr>
                                      <p:to>
                                        <p:strVal val="solid"/>
                                      </p:to>
                                    </p:set>
                                  </p:childTnLst>
                                </p:cTn>
                              </p:par>
                              <p:par>
                                <p:cTn id="85" presetID="30" presetClass="emph" presetSubtype="0" fill="hold" grpId="1" nodeType="withEffect">
                                  <p:stCondLst>
                                    <p:cond delay="0"/>
                                  </p:stCondLst>
                                  <p:childTnLst>
                                    <p:animClr clrSpc="hsl" dir="cw">
                                      <p:cBhvr override="childStyle">
                                        <p:cTn id="86" dur="500" fill="hold"/>
                                        <p:tgtEl>
                                          <p:spTgt spid="46"/>
                                        </p:tgtEl>
                                        <p:attrNameLst>
                                          <p:attrName>style.color</p:attrName>
                                        </p:attrNameLst>
                                      </p:cBhvr>
                                      <p:by>
                                        <p:hsl h="0" s="12549" l="25098"/>
                                      </p:by>
                                    </p:animClr>
                                    <p:animClr clrSpc="hsl" dir="cw">
                                      <p:cBhvr>
                                        <p:cTn id="87" dur="500" fill="hold"/>
                                        <p:tgtEl>
                                          <p:spTgt spid="46"/>
                                        </p:tgtEl>
                                        <p:attrNameLst>
                                          <p:attrName>fillcolor</p:attrName>
                                        </p:attrNameLst>
                                      </p:cBhvr>
                                      <p:by>
                                        <p:hsl h="0" s="12549" l="25098"/>
                                      </p:by>
                                    </p:animClr>
                                    <p:animClr clrSpc="hsl" dir="cw">
                                      <p:cBhvr>
                                        <p:cTn id="88" dur="500" fill="hold"/>
                                        <p:tgtEl>
                                          <p:spTgt spid="46"/>
                                        </p:tgtEl>
                                        <p:attrNameLst>
                                          <p:attrName>stroke.color</p:attrName>
                                        </p:attrNameLst>
                                      </p:cBhvr>
                                      <p:by>
                                        <p:hsl h="0" s="12549" l="25098"/>
                                      </p:by>
                                    </p:animClr>
                                    <p:set>
                                      <p:cBhvr>
                                        <p:cTn id="89" dur="500" fill="hold"/>
                                        <p:tgtEl>
                                          <p:spTgt spid="46"/>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250"/>
                                        <p:tgtEl>
                                          <p:spTgt spid="4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mph" presetSubtype="0" fill="hold" grpId="1" nodeType="clickEffect">
                                  <p:stCondLst>
                                    <p:cond delay="0"/>
                                  </p:stCondLst>
                                  <p:childTnLst>
                                    <p:animClr clrSpc="hsl" dir="cw">
                                      <p:cBhvr override="childStyle">
                                        <p:cTn id="101" dur="500" fill="hold"/>
                                        <p:tgtEl>
                                          <p:spTgt spid="47"/>
                                        </p:tgtEl>
                                        <p:attrNameLst>
                                          <p:attrName>style.color</p:attrName>
                                        </p:attrNameLst>
                                      </p:cBhvr>
                                      <p:by>
                                        <p:hsl h="0" s="12549" l="25098"/>
                                      </p:by>
                                    </p:animClr>
                                    <p:animClr clrSpc="hsl" dir="cw">
                                      <p:cBhvr>
                                        <p:cTn id="102" dur="500" fill="hold"/>
                                        <p:tgtEl>
                                          <p:spTgt spid="47"/>
                                        </p:tgtEl>
                                        <p:attrNameLst>
                                          <p:attrName>fillcolor</p:attrName>
                                        </p:attrNameLst>
                                      </p:cBhvr>
                                      <p:by>
                                        <p:hsl h="0" s="12549" l="25098"/>
                                      </p:by>
                                    </p:animClr>
                                    <p:animClr clrSpc="hsl" dir="cw">
                                      <p:cBhvr>
                                        <p:cTn id="103" dur="500" fill="hold"/>
                                        <p:tgtEl>
                                          <p:spTgt spid="47"/>
                                        </p:tgtEl>
                                        <p:attrNameLst>
                                          <p:attrName>stroke.color</p:attrName>
                                        </p:attrNameLst>
                                      </p:cBhvr>
                                      <p:by>
                                        <p:hsl h="0" s="12549" l="25098"/>
                                      </p:by>
                                    </p:animClr>
                                    <p:set>
                                      <p:cBhvr>
                                        <p:cTn id="104" dur="500" fill="hold"/>
                                        <p:tgtEl>
                                          <p:spTgt spid="47"/>
                                        </p:tgtEl>
                                        <p:attrNameLst>
                                          <p:attrName>fill.type</p:attrName>
                                        </p:attrNameLst>
                                      </p:cBhvr>
                                      <p:to>
                                        <p:strVal val="solid"/>
                                      </p:to>
                                    </p:set>
                                  </p:childTnLst>
                                </p:cTn>
                              </p:par>
                              <p:par>
                                <p:cTn id="105" presetID="30" presetClass="emph" presetSubtype="0" fill="hold" grpId="1" nodeType="withEffect">
                                  <p:stCondLst>
                                    <p:cond delay="0"/>
                                  </p:stCondLst>
                                  <p:childTnLst>
                                    <p:animClr clrSpc="hsl" dir="cw">
                                      <p:cBhvr override="childStyle">
                                        <p:cTn id="106" dur="500" fill="hold"/>
                                        <p:tgtEl>
                                          <p:spTgt spid="48"/>
                                        </p:tgtEl>
                                        <p:attrNameLst>
                                          <p:attrName>style.color</p:attrName>
                                        </p:attrNameLst>
                                      </p:cBhvr>
                                      <p:by>
                                        <p:hsl h="0" s="12549" l="25098"/>
                                      </p:by>
                                    </p:animClr>
                                    <p:animClr clrSpc="hsl" dir="cw">
                                      <p:cBhvr>
                                        <p:cTn id="107" dur="500" fill="hold"/>
                                        <p:tgtEl>
                                          <p:spTgt spid="48"/>
                                        </p:tgtEl>
                                        <p:attrNameLst>
                                          <p:attrName>fillcolor</p:attrName>
                                        </p:attrNameLst>
                                      </p:cBhvr>
                                      <p:by>
                                        <p:hsl h="0" s="12549" l="25098"/>
                                      </p:by>
                                    </p:animClr>
                                    <p:animClr clrSpc="hsl" dir="cw">
                                      <p:cBhvr>
                                        <p:cTn id="108" dur="500" fill="hold"/>
                                        <p:tgtEl>
                                          <p:spTgt spid="48"/>
                                        </p:tgtEl>
                                        <p:attrNameLst>
                                          <p:attrName>stroke.color</p:attrName>
                                        </p:attrNameLst>
                                      </p:cBhvr>
                                      <p:by>
                                        <p:hsl h="0" s="12549" l="25098"/>
                                      </p:by>
                                    </p:animClr>
                                    <p:set>
                                      <p:cBhvr>
                                        <p:cTn id="109" dur="500" fill="hold"/>
                                        <p:tgtEl>
                                          <p:spTgt spid="48"/>
                                        </p:tgtEl>
                                        <p:attrNameLst>
                                          <p:attrName>fill.type</p:attrName>
                                        </p:attrNameLst>
                                      </p:cBhvr>
                                      <p:to>
                                        <p:strVal val="solid"/>
                                      </p:to>
                                    </p:set>
                                  </p:childTnLst>
                                </p:cTn>
                              </p:par>
                              <p:par>
                                <p:cTn id="110" presetID="10"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250"/>
                                        <p:tgtEl>
                                          <p:spTgt spid="4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Switch Request</a:t>
            </a:r>
            <a:endParaRPr lang="en-US" dirty="0"/>
          </a:p>
        </p:txBody>
      </p:sp>
      <p:sp>
        <p:nvSpPr>
          <p:cNvPr id="5" name="Rectangle 4"/>
          <p:cNvSpPr/>
          <p:nvPr/>
        </p:nvSpPr>
        <p:spPr>
          <a:xfrm>
            <a:off x="6431280"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3733800"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6383708"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1520439"/>
            <a:ext cx="0" cy="487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1832360"/>
            <a:ext cx="88392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514600" y="2130039"/>
            <a:ext cx="0" cy="4270761"/>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343400" y="182879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648739"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70866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3820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2400" y="26634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52400" y="33492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52400" y="40350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52400" y="47208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52400" y="5254239"/>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22" name="Rectangle 21"/>
          <p:cNvSpPr/>
          <p:nvPr/>
        </p:nvSpPr>
        <p:spPr>
          <a:xfrm>
            <a:off x="4648200"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7467600"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4" name="Rectangle 23"/>
          <p:cNvSpPr/>
          <p:nvPr/>
        </p:nvSpPr>
        <p:spPr>
          <a:xfrm>
            <a:off x="152400" y="2279462"/>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Switch Request</a:t>
            </a:r>
            <a:endParaRPr lang="en-US" sz="1400" dirty="0">
              <a:latin typeface="Arial" panose="020B0604020202020204" pitchFamily="34" charset="0"/>
              <a:cs typeface="Arial" panose="020B0604020202020204" pitchFamily="34" charset="0"/>
            </a:endParaRPr>
          </a:p>
        </p:txBody>
      </p:sp>
      <p:sp>
        <p:nvSpPr>
          <p:cNvPr id="25" name="Rectangle 24"/>
          <p:cNvSpPr/>
          <p:nvPr/>
        </p:nvSpPr>
        <p:spPr>
          <a:xfrm>
            <a:off x="152400" y="27396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Request</a:t>
            </a:r>
            <a:endParaRPr lang="en-US" sz="1400" dirty="0">
              <a:latin typeface="Arial" panose="020B0604020202020204" pitchFamily="34" charset="0"/>
              <a:cs typeface="Arial" panose="020B0604020202020204" pitchFamily="34" charset="0"/>
            </a:endParaRPr>
          </a:p>
        </p:txBody>
      </p:sp>
      <p:sp>
        <p:nvSpPr>
          <p:cNvPr id="26" name="Rectangle 25"/>
          <p:cNvSpPr/>
          <p:nvPr/>
        </p:nvSpPr>
        <p:spPr>
          <a:xfrm>
            <a:off x="152400" y="34254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27" name="Rectangle 26"/>
          <p:cNvSpPr/>
          <p:nvPr/>
        </p:nvSpPr>
        <p:spPr>
          <a:xfrm>
            <a:off x="152400" y="4111239"/>
            <a:ext cx="2196624"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CR Enrollment</a:t>
            </a:r>
          </a:p>
          <a:p>
            <a:r>
              <a:rPr lang="en-US" sz="1400" dirty="0" smtClean="0">
                <a:latin typeface="Arial" panose="020B0604020202020204" pitchFamily="34" charset="0"/>
                <a:cs typeface="Arial" panose="020B0604020202020204" pitchFamily="34" charset="0"/>
              </a:rPr>
              <a:t>Notification Response</a:t>
            </a:r>
            <a:endParaRPr lang="en-US" sz="1400" dirty="0">
              <a:latin typeface="Arial" panose="020B0604020202020204" pitchFamily="34" charset="0"/>
              <a:cs typeface="Arial" panose="020B0604020202020204" pitchFamily="34" charset="0"/>
            </a:endParaRPr>
          </a:p>
        </p:txBody>
      </p:sp>
      <p:sp>
        <p:nvSpPr>
          <p:cNvPr id="28" name="Rectangle 27"/>
          <p:cNvSpPr/>
          <p:nvPr/>
        </p:nvSpPr>
        <p:spPr>
          <a:xfrm>
            <a:off x="152400" y="4813604"/>
            <a:ext cx="2196624"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Loss Notification</a:t>
            </a:r>
            <a:endParaRPr lang="en-US" sz="1400" dirty="0">
              <a:latin typeface="Arial" panose="020B0604020202020204" pitchFamily="34" charset="0"/>
              <a:cs typeface="Arial" panose="020B0604020202020204" pitchFamily="34" charset="0"/>
            </a:endParaRPr>
          </a:p>
        </p:txBody>
      </p:sp>
      <p:sp>
        <p:nvSpPr>
          <p:cNvPr id="29" name="Rectangle 28"/>
          <p:cNvSpPr/>
          <p:nvPr/>
        </p:nvSpPr>
        <p:spPr>
          <a:xfrm>
            <a:off x="152400" y="6016239"/>
            <a:ext cx="2196624"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Initial Meter Read</a:t>
            </a:r>
            <a:endParaRPr lang="en-US" sz="1400" dirty="0">
              <a:latin typeface="Arial" panose="020B0604020202020204" pitchFamily="34" charset="0"/>
              <a:cs typeface="Arial" panose="020B0604020202020204" pitchFamily="34" charset="0"/>
            </a:endParaRPr>
          </a:p>
        </p:txBody>
      </p:sp>
      <p:sp>
        <p:nvSpPr>
          <p:cNvPr id="30" name="Rectangle 29"/>
          <p:cNvSpPr/>
          <p:nvPr/>
        </p:nvSpPr>
        <p:spPr>
          <a:xfrm>
            <a:off x="152400" y="1825239"/>
            <a:ext cx="1650762"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Transaction Type</a:t>
            </a:r>
            <a:endParaRPr lang="en-US" sz="1400" dirty="0">
              <a:latin typeface="Arial" panose="020B0604020202020204" pitchFamily="34" charset="0"/>
              <a:cs typeface="Arial" panose="020B0604020202020204" pitchFamily="34" charset="0"/>
            </a:endParaRPr>
          </a:p>
        </p:txBody>
      </p:sp>
      <p:sp>
        <p:nvSpPr>
          <p:cNvPr id="31" name="Rectangle 30"/>
          <p:cNvSpPr/>
          <p:nvPr/>
        </p:nvSpPr>
        <p:spPr>
          <a:xfrm>
            <a:off x="3657600" y="1853040"/>
            <a:ext cx="685800"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ERCOT</a:t>
            </a:r>
            <a:endParaRPr lang="en-US" sz="1000" b="1" dirty="0">
              <a:latin typeface="Arial" panose="020B0604020202020204" pitchFamily="34" charset="0"/>
              <a:cs typeface="Arial" panose="020B0604020202020204" pitchFamily="34" charset="0"/>
            </a:endParaRPr>
          </a:p>
        </p:txBody>
      </p:sp>
      <p:sp>
        <p:nvSpPr>
          <p:cNvPr id="32" name="Rectangle 31"/>
          <p:cNvSpPr/>
          <p:nvPr/>
        </p:nvSpPr>
        <p:spPr>
          <a:xfrm>
            <a:off x="5054838" y="1853040"/>
            <a:ext cx="593901"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TDSP</a:t>
            </a:r>
            <a:endParaRPr lang="en-US" sz="1000" b="1" dirty="0">
              <a:latin typeface="Arial" panose="020B0604020202020204" pitchFamily="34" charset="0"/>
              <a:cs typeface="Arial" panose="020B0604020202020204" pitchFamily="34" charset="0"/>
            </a:endParaRPr>
          </a:p>
        </p:txBody>
      </p:sp>
      <p:sp>
        <p:nvSpPr>
          <p:cNvPr id="33" name="Rectangle 32"/>
          <p:cNvSpPr/>
          <p:nvPr/>
        </p:nvSpPr>
        <p:spPr>
          <a:xfrm>
            <a:off x="5638800" y="1853040"/>
            <a:ext cx="744908"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New </a:t>
            </a:r>
            <a:r>
              <a:rPr lang="en-US" sz="1000" b="1" dirty="0" smtClean="0">
                <a:latin typeface="Arial" panose="020B0604020202020204" pitchFamily="34" charset="0"/>
                <a:cs typeface="Arial" panose="020B0604020202020204" pitchFamily="34" charset="0"/>
              </a:rPr>
              <a:t>REP</a:t>
            </a:r>
            <a:endParaRPr lang="en-US" sz="1000" b="1" dirty="0">
              <a:latin typeface="Arial" panose="020B0604020202020204" pitchFamily="34" charset="0"/>
              <a:cs typeface="Arial" panose="020B0604020202020204" pitchFamily="34" charset="0"/>
            </a:endParaRPr>
          </a:p>
        </p:txBody>
      </p:sp>
      <p:sp>
        <p:nvSpPr>
          <p:cNvPr id="34" name="Rectangle 33"/>
          <p:cNvSpPr/>
          <p:nvPr/>
        </p:nvSpPr>
        <p:spPr>
          <a:xfrm>
            <a:off x="152400" y="1832359"/>
            <a:ext cx="3505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400" y="5406639"/>
            <a:ext cx="2196624"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Final </a:t>
            </a:r>
            <a:r>
              <a:rPr lang="en-US" sz="1400" dirty="0" smtClean="0">
                <a:latin typeface="Arial" panose="020B0604020202020204" pitchFamily="34" charset="0"/>
                <a:cs typeface="Arial" panose="020B0604020202020204" pitchFamily="34" charset="0"/>
              </a:rPr>
              <a:t>Usage</a:t>
            </a:r>
            <a:endParaRPr lang="en-US" sz="1400" dirty="0">
              <a:latin typeface="Arial" panose="020B0604020202020204" pitchFamily="34" charset="0"/>
              <a:cs typeface="Arial" panose="020B0604020202020204" pitchFamily="34" charset="0"/>
            </a:endParaRPr>
          </a:p>
        </p:txBody>
      </p:sp>
      <p:cxnSp>
        <p:nvCxnSpPr>
          <p:cNvPr id="36" name="Straight Connector 35"/>
          <p:cNvCxnSpPr/>
          <p:nvPr/>
        </p:nvCxnSpPr>
        <p:spPr>
          <a:xfrm>
            <a:off x="152400" y="586383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029200" y="1832360"/>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38" name="Rectangle 37"/>
          <p:cNvSpPr/>
          <p:nvPr/>
        </p:nvSpPr>
        <p:spPr>
          <a:xfrm>
            <a:off x="4267200" y="1853040"/>
            <a:ext cx="838200"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Old </a:t>
            </a:r>
            <a:r>
              <a:rPr lang="en-US" sz="1000" b="1" dirty="0" smtClean="0">
                <a:latin typeface="Arial" panose="020B0604020202020204" pitchFamily="34" charset="0"/>
                <a:cs typeface="Arial" panose="020B0604020202020204" pitchFamily="34" charset="0"/>
              </a:rPr>
              <a:t>REP</a:t>
            </a:r>
            <a:endParaRPr lang="en-US" sz="1000" b="1" dirty="0">
              <a:latin typeface="Arial" panose="020B0604020202020204" pitchFamily="34" charset="0"/>
              <a:cs typeface="Arial" panose="020B0604020202020204" pitchFamily="34" charset="0"/>
            </a:endParaRPr>
          </a:p>
        </p:txBody>
      </p:sp>
      <p:sp>
        <p:nvSpPr>
          <p:cNvPr id="39" name="Rectangle 38"/>
          <p:cNvSpPr/>
          <p:nvPr/>
        </p:nvSpPr>
        <p:spPr>
          <a:xfrm>
            <a:off x="6400800" y="1850066"/>
            <a:ext cx="685800"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ERCOT</a:t>
            </a:r>
            <a:endParaRPr lang="en-US" sz="1000" b="1" dirty="0">
              <a:latin typeface="Arial" panose="020B0604020202020204" pitchFamily="34" charset="0"/>
              <a:cs typeface="Arial" panose="020B0604020202020204" pitchFamily="34" charset="0"/>
            </a:endParaRPr>
          </a:p>
        </p:txBody>
      </p:sp>
      <p:sp>
        <p:nvSpPr>
          <p:cNvPr id="40" name="Rectangle 39"/>
          <p:cNvSpPr/>
          <p:nvPr/>
        </p:nvSpPr>
        <p:spPr>
          <a:xfrm>
            <a:off x="7798038" y="1851919"/>
            <a:ext cx="583962"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TDSP</a:t>
            </a:r>
            <a:endParaRPr lang="en-US" sz="1000" b="1" dirty="0">
              <a:latin typeface="Arial" panose="020B0604020202020204" pitchFamily="34" charset="0"/>
              <a:cs typeface="Arial" panose="020B0604020202020204" pitchFamily="34" charset="0"/>
            </a:endParaRPr>
          </a:p>
        </p:txBody>
      </p:sp>
      <p:sp>
        <p:nvSpPr>
          <p:cNvPr id="41" name="Rectangle 40"/>
          <p:cNvSpPr/>
          <p:nvPr/>
        </p:nvSpPr>
        <p:spPr>
          <a:xfrm>
            <a:off x="8328210" y="1851919"/>
            <a:ext cx="762000" cy="246221"/>
          </a:xfrm>
          <a:prstGeom prst="rect">
            <a:avLst/>
          </a:prstGeom>
        </p:spPr>
        <p:txBody>
          <a:bodyPr wrap="square">
            <a:spAutoFit/>
          </a:bodyPr>
          <a:lstStyle/>
          <a:p>
            <a:r>
              <a:rPr lang="en-US" sz="1000" b="1" dirty="0" smtClean="0">
                <a:latin typeface="Arial" panose="020B0604020202020204" pitchFamily="34" charset="0"/>
                <a:cs typeface="Arial" panose="020B0604020202020204" pitchFamily="34" charset="0"/>
              </a:rPr>
              <a:t>New </a:t>
            </a:r>
            <a:r>
              <a:rPr lang="en-US" sz="1000" b="1" dirty="0" smtClean="0">
                <a:latin typeface="Arial" panose="020B0604020202020204" pitchFamily="34" charset="0"/>
                <a:cs typeface="Arial" panose="020B0604020202020204" pitchFamily="34" charset="0"/>
              </a:rPr>
              <a:t>REP</a:t>
            </a:r>
            <a:endParaRPr lang="en-US" sz="1000" b="1" dirty="0">
              <a:latin typeface="Arial" panose="020B0604020202020204" pitchFamily="34" charset="0"/>
              <a:cs typeface="Arial" panose="020B0604020202020204" pitchFamily="34" charset="0"/>
            </a:endParaRPr>
          </a:p>
        </p:txBody>
      </p:sp>
      <p:sp>
        <p:nvSpPr>
          <p:cNvPr id="42" name="Rectangle 41"/>
          <p:cNvSpPr/>
          <p:nvPr/>
        </p:nvSpPr>
        <p:spPr>
          <a:xfrm>
            <a:off x="7086600" y="1851919"/>
            <a:ext cx="711438" cy="246221"/>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Old </a:t>
            </a:r>
            <a:r>
              <a:rPr lang="en-US" sz="1000" b="1" dirty="0" smtClean="0">
                <a:latin typeface="Arial" panose="020B0604020202020204" pitchFamily="34" charset="0"/>
                <a:cs typeface="Arial" panose="020B0604020202020204" pitchFamily="34" charset="0"/>
              </a:rPr>
              <a:t>REP</a:t>
            </a:r>
            <a:endParaRPr lang="en-US" sz="1000" b="1" dirty="0">
              <a:latin typeface="Arial" panose="020B0604020202020204" pitchFamily="34" charset="0"/>
              <a:cs typeface="Arial" panose="020B0604020202020204" pitchFamily="34" charset="0"/>
            </a:endParaRPr>
          </a:p>
        </p:txBody>
      </p:sp>
      <p:cxnSp>
        <p:nvCxnSpPr>
          <p:cNvPr id="43" name="Straight Connector 42"/>
          <p:cNvCxnSpPr/>
          <p:nvPr/>
        </p:nvCxnSpPr>
        <p:spPr>
          <a:xfrm>
            <a:off x="7784786" y="182523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44" name="Rectangle 43"/>
          <p:cNvSpPr/>
          <p:nvPr/>
        </p:nvSpPr>
        <p:spPr>
          <a:xfrm>
            <a:off x="2514600" y="2279462"/>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814_01</a:t>
            </a:r>
            <a:endParaRPr lang="en-US" sz="1400" dirty="0">
              <a:latin typeface="Arial" panose="020B0604020202020204" pitchFamily="34" charset="0"/>
              <a:cs typeface="Arial" panose="020B0604020202020204" pitchFamily="34" charset="0"/>
            </a:endParaRPr>
          </a:p>
        </p:txBody>
      </p:sp>
      <p:sp>
        <p:nvSpPr>
          <p:cNvPr id="45" name="Oval 44"/>
          <p:cNvSpPr>
            <a:spLocks noChangeAspect="1"/>
          </p:cNvSpPr>
          <p:nvPr/>
        </p:nvSpPr>
        <p:spPr>
          <a:xfrm>
            <a:off x="5823802" y="2267199"/>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583680" y="2259579"/>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514600" y="284736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814_03</a:t>
            </a:r>
            <a:endParaRPr lang="en-US" sz="1400" dirty="0">
              <a:latin typeface="Arial" panose="020B0604020202020204" pitchFamily="34" charset="0"/>
              <a:cs typeface="Arial" panose="020B0604020202020204" pitchFamily="34" charset="0"/>
            </a:endParaRPr>
          </a:p>
        </p:txBody>
      </p:sp>
      <p:sp>
        <p:nvSpPr>
          <p:cNvPr id="48" name="Oval 47"/>
          <p:cNvSpPr>
            <a:spLocks noChangeAspect="1"/>
          </p:cNvSpPr>
          <p:nvPr/>
        </p:nvSpPr>
        <p:spPr>
          <a:xfrm>
            <a:off x="3840480" y="286557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7934700" y="2867482"/>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514600" y="353316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814_04</a:t>
            </a:r>
            <a:endParaRPr lang="en-US" sz="1400" dirty="0">
              <a:latin typeface="Arial" panose="020B0604020202020204" pitchFamily="34" charset="0"/>
              <a:cs typeface="Arial" panose="020B0604020202020204" pitchFamily="34" charset="0"/>
            </a:endParaRPr>
          </a:p>
        </p:txBody>
      </p:sp>
      <p:sp>
        <p:nvSpPr>
          <p:cNvPr id="51" name="Oval 50"/>
          <p:cNvSpPr>
            <a:spLocks noChangeAspect="1"/>
          </p:cNvSpPr>
          <p:nvPr/>
        </p:nvSpPr>
        <p:spPr>
          <a:xfrm>
            <a:off x="5191768" y="352089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6583680" y="3533160"/>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14600" y="421896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814_05</a:t>
            </a:r>
            <a:endParaRPr lang="en-US" sz="1400" dirty="0">
              <a:latin typeface="Arial" panose="020B0604020202020204" pitchFamily="34" charset="0"/>
              <a:cs typeface="Arial" panose="020B0604020202020204" pitchFamily="34" charset="0"/>
            </a:endParaRPr>
          </a:p>
        </p:txBody>
      </p:sp>
      <p:sp>
        <p:nvSpPr>
          <p:cNvPr id="54" name="Oval 53"/>
          <p:cNvSpPr>
            <a:spLocks noChangeAspect="1"/>
          </p:cNvSpPr>
          <p:nvPr/>
        </p:nvSpPr>
        <p:spPr>
          <a:xfrm>
            <a:off x="3840480" y="4224050"/>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8564880" y="4224050"/>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14600" y="4816550"/>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814_06</a:t>
            </a:r>
            <a:endParaRPr lang="en-US" sz="1400" dirty="0">
              <a:latin typeface="Arial" panose="020B0604020202020204" pitchFamily="34" charset="0"/>
              <a:cs typeface="Arial" panose="020B0604020202020204" pitchFamily="34" charset="0"/>
            </a:endParaRPr>
          </a:p>
        </p:txBody>
      </p:sp>
      <p:sp>
        <p:nvSpPr>
          <p:cNvPr id="57" name="Oval 56"/>
          <p:cNvSpPr>
            <a:spLocks noChangeAspect="1"/>
          </p:cNvSpPr>
          <p:nvPr/>
        </p:nvSpPr>
        <p:spPr>
          <a:xfrm>
            <a:off x="3840480" y="4857999"/>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7282299" y="4857999"/>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518251" y="5415167"/>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867_03</a:t>
            </a:r>
            <a:endParaRPr lang="en-US" sz="1400" dirty="0">
              <a:latin typeface="Arial" panose="020B0604020202020204" pitchFamily="34" charset="0"/>
              <a:cs typeface="Arial" panose="020B0604020202020204" pitchFamily="34" charset="0"/>
            </a:endParaRPr>
          </a:p>
        </p:txBody>
      </p:sp>
      <p:sp>
        <p:nvSpPr>
          <p:cNvPr id="60" name="Oval 59"/>
          <p:cNvSpPr>
            <a:spLocks noChangeAspect="1"/>
          </p:cNvSpPr>
          <p:nvPr/>
        </p:nvSpPr>
        <p:spPr>
          <a:xfrm>
            <a:off x="5201293" y="541516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575544" y="5426597"/>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3840480" y="5415167"/>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7282299" y="5415167"/>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518251" y="6016238"/>
            <a:ext cx="1143000" cy="30777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867_04</a:t>
            </a:r>
            <a:endParaRPr lang="en-US" sz="1400" dirty="0">
              <a:latin typeface="Arial" panose="020B0604020202020204" pitchFamily="34" charset="0"/>
              <a:cs typeface="Arial" panose="020B0604020202020204" pitchFamily="34" charset="0"/>
            </a:endParaRPr>
          </a:p>
        </p:txBody>
      </p:sp>
      <p:sp>
        <p:nvSpPr>
          <p:cNvPr id="65" name="Oval 64"/>
          <p:cNvSpPr>
            <a:spLocks noChangeAspect="1"/>
          </p:cNvSpPr>
          <p:nvPr/>
        </p:nvSpPr>
        <p:spPr>
          <a:xfrm>
            <a:off x="5191768" y="6003975"/>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6585069" y="6002978"/>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3840480" y="6021120"/>
            <a:ext cx="320040" cy="3200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8564880" y="6021120"/>
            <a:ext cx="320040" cy="32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FF7F3899-B190-482E-AE55-E6984E7DA36B}" type="slidenum">
              <a:rPr lang="en-US" smtClean="0"/>
              <a:t>25</a:t>
            </a:fld>
            <a:endParaRPr lang="en-US"/>
          </a:p>
        </p:txBody>
      </p:sp>
    </p:spTree>
    <p:extLst>
      <p:ext uri="{BB962C8B-B14F-4D97-AF65-F5344CB8AC3E}">
        <p14:creationId xmlns:p14="http://schemas.microsoft.com/office/powerpoint/2010/main" val="3349002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5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5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5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250"/>
                                        <p:tgtEl>
                                          <p:spTgt spid="47"/>
                                        </p:tgtEl>
                                      </p:cBhvr>
                                    </p:animEffect>
                                  </p:childTnLst>
                                </p:cTn>
                              </p:par>
                              <p:par>
                                <p:cTn id="21" presetID="30" presetClass="emph" presetSubtype="0" fill="hold" grpId="1" nodeType="withEffect">
                                  <p:stCondLst>
                                    <p:cond delay="0"/>
                                  </p:stCondLst>
                                  <p:childTnLst>
                                    <p:animClr clrSpc="hsl" dir="cw">
                                      <p:cBhvr override="childStyle">
                                        <p:cTn id="22" dur="500" fill="hold"/>
                                        <p:tgtEl>
                                          <p:spTgt spid="45"/>
                                        </p:tgtEl>
                                        <p:attrNameLst>
                                          <p:attrName>style.color</p:attrName>
                                        </p:attrNameLst>
                                      </p:cBhvr>
                                      <p:by>
                                        <p:hsl h="0" s="12549" l="25098"/>
                                      </p:by>
                                    </p:animClr>
                                    <p:animClr clrSpc="hsl" dir="cw">
                                      <p:cBhvr>
                                        <p:cTn id="23" dur="500" fill="hold"/>
                                        <p:tgtEl>
                                          <p:spTgt spid="45"/>
                                        </p:tgtEl>
                                        <p:attrNameLst>
                                          <p:attrName>fillcolor</p:attrName>
                                        </p:attrNameLst>
                                      </p:cBhvr>
                                      <p:by>
                                        <p:hsl h="0" s="12549" l="25098"/>
                                      </p:by>
                                    </p:animClr>
                                    <p:animClr clrSpc="hsl" dir="cw">
                                      <p:cBhvr>
                                        <p:cTn id="24" dur="500" fill="hold"/>
                                        <p:tgtEl>
                                          <p:spTgt spid="45"/>
                                        </p:tgtEl>
                                        <p:attrNameLst>
                                          <p:attrName>stroke.color</p:attrName>
                                        </p:attrNameLst>
                                      </p:cBhvr>
                                      <p:by>
                                        <p:hsl h="0" s="12549" l="25098"/>
                                      </p:by>
                                    </p:animClr>
                                    <p:set>
                                      <p:cBhvr>
                                        <p:cTn id="25" dur="500" fill="hold"/>
                                        <p:tgtEl>
                                          <p:spTgt spid="45"/>
                                        </p:tgtEl>
                                        <p:attrNameLst>
                                          <p:attrName>fill.type</p:attrName>
                                        </p:attrNameLst>
                                      </p:cBhvr>
                                      <p:to>
                                        <p:strVal val="solid"/>
                                      </p:to>
                                    </p:set>
                                  </p:childTnLst>
                                </p:cTn>
                              </p:par>
                              <p:par>
                                <p:cTn id="26" presetID="30" presetClass="emph" presetSubtype="0" fill="hold" grpId="1" nodeType="withEffect">
                                  <p:stCondLst>
                                    <p:cond delay="0"/>
                                  </p:stCondLst>
                                  <p:childTnLst>
                                    <p:animClr clrSpc="hsl" dir="cw">
                                      <p:cBhvr override="childStyle">
                                        <p:cTn id="27" dur="500" fill="hold"/>
                                        <p:tgtEl>
                                          <p:spTgt spid="46"/>
                                        </p:tgtEl>
                                        <p:attrNameLst>
                                          <p:attrName>style.color</p:attrName>
                                        </p:attrNameLst>
                                      </p:cBhvr>
                                      <p:by>
                                        <p:hsl h="0" s="12549" l="25098"/>
                                      </p:by>
                                    </p:animClr>
                                    <p:animClr clrSpc="hsl" dir="cw">
                                      <p:cBhvr>
                                        <p:cTn id="28" dur="500" fill="hold"/>
                                        <p:tgtEl>
                                          <p:spTgt spid="46"/>
                                        </p:tgtEl>
                                        <p:attrNameLst>
                                          <p:attrName>fillcolor</p:attrName>
                                        </p:attrNameLst>
                                      </p:cBhvr>
                                      <p:by>
                                        <p:hsl h="0" s="12549" l="25098"/>
                                      </p:by>
                                    </p:animClr>
                                    <p:animClr clrSpc="hsl" dir="cw">
                                      <p:cBhvr>
                                        <p:cTn id="29" dur="500" fill="hold"/>
                                        <p:tgtEl>
                                          <p:spTgt spid="46"/>
                                        </p:tgtEl>
                                        <p:attrNameLst>
                                          <p:attrName>stroke.color</p:attrName>
                                        </p:attrNameLst>
                                      </p:cBhvr>
                                      <p:by>
                                        <p:hsl h="0" s="12549" l="25098"/>
                                      </p:by>
                                    </p:animClr>
                                    <p:set>
                                      <p:cBhvr>
                                        <p:cTn id="30" dur="500" fill="hold"/>
                                        <p:tgtEl>
                                          <p:spTgt spid="4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25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5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250"/>
                                        <p:tgtEl>
                                          <p:spTgt spid="50"/>
                                        </p:tgtEl>
                                      </p:cBhvr>
                                    </p:animEffect>
                                  </p:childTnLst>
                                </p:cTn>
                              </p:par>
                              <p:par>
                                <p:cTn id="44" presetID="30" presetClass="emph" presetSubtype="0" fill="hold" grpId="1" nodeType="withEffect">
                                  <p:stCondLst>
                                    <p:cond delay="0"/>
                                  </p:stCondLst>
                                  <p:childTnLst>
                                    <p:animClr clrSpc="hsl" dir="cw">
                                      <p:cBhvr override="childStyle">
                                        <p:cTn id="45" dur="500" fill="hold"/>
                                        <p:tgtEl>
                                          <p:spTgt spid="48"/>
                                        </p:tgtEl>
                                        <p:attrNameLst>
                                          <p:attrName>style.color</p:attrName>
                                        </p:attrNameLst>
                                      </p:cBhvr>
                                      <p:by>
                                        <p:hsl h="0" s="12549" l="25098"/>
                                      </p:by>
                                    </p:animClr>
                                    <p:animClr clrSpc="hsl" dir="cw">
                                      <p:cBhvr>
                                        <p:cTn id="46" dur="500" fill="hold"/>
                                        <p:tgtEl>
                                          <p:spTgt spid="48"/>
                                        </p:tgtEl>
                                        <p:attrNameLst>
                                          <p:attrName>fillcolor</p:attrName>
                                        </p:attrNameLst>
                                      </p:cBhvr>
                                      <p:by>
                                        <p:hsl h="0" s="12549" l="25098"/>
                                      </p:by>
                                    </p:animClr>
                                    <p:animClr clrSpc="hsl" dir="cw">
                                      <p:cBhvr>
                                        <p:cTn id="47" dur="500" fill="hold"/>
                                        <p:tgtEl>
                                          <p:spTgt spid="48"/>
                                        </p:tgtEl>
                                        <p:attrNameLst>
                                          <p:attrName>stroke.color</p:attrName>
                                        </p:attrNameLst>
                                      </p:cBhvr>
                                      <p:by>
                                        <p:hsl h="0" s="12549" l="25098"/>
                                      </p:by>
                                    </p:animClr>
                                    <p:set>
                                      <p:cBhvr>
                                        <p:cTn id="48" dur="500" fill="hold"/>
                                        <p:tgtEl>
                                          <p:spTgt spid="48"/>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49"/>
                                        </p:tgtEl>
                                        <p:attrNameLst>
                                          <p:attrName>style.color</p:attrName>
                                        </p:attrNameLst>
                                      </p:cBhvr>
                                      <p:by>
                                        <p:hsl h="0" s="12549" l="25098"/>
                                      </p:by>
                                    </p:animClr>
                                    <p:animClr clrSpc="hsl" dir="cw">
                                      <p:cBhvr>
                                        <p:cTn id="51" dur="500" fill="hold"/>
                                        <p:tgtEl>
                                          <p:spTgt spid="49"/>
                                        </p:tgtEl>
                                        <p:attrNameLst>
                                          <p:attrName>fillcolor</p:attrName>
                                        </p:attrNameLst>
                                      </p:cBhvr>
                                      <p:by>
                                        <p:hsl h="0" s="12549" l="25098"/>
                                      </p:by>
                                    </p:animClr>
                                    <p:animClr clrSpc="hsl" dir="cw">
                                      <p:cBhvr>
                                        <p:cTn id="52" dur="500" fill="hold"/>
                                        <p:tgtEl>
                                          <p:spTgt spid="49"/>
                                        </p:tgtEl>
                                        <p:attrNameLst>
                                          <p:attrName>stroke.color</p:attrName>
                                        </p:attrNameLst>
                                      </p:cBhvr>
                                      <p:by>
                                        <p:hsl h="0" s="12549" l="25098"/>
                                      </p:by>
                                    </p:animClr>
                                    <p:set>
                                      <p:cBhvr>
                                        <p:cTn id="53" dur="500" fill="hold"/>
                                        <p:tgtEl>
                                          <p:spTgt spid="49"/>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5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5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250"/>
                                        <p:tgtEl>
                                          <p:spTgt spid="53"/>
                                        </p:tgtEl>
                                      </p:cBhvr>
                                    </p:animEffect>
                                  </p:childTnLst>
                                </p:cTn>
                              </p:par>
                              <p:par>
                                <p:cTn id="67" presetID="30" presetClass="emph" presetSubtype="0" fill="hold" grpId="1" nodeType="withEffect">
                                  <p:stCondLst>
                                    <p:cond delay="0"/>
                                  </p:stCondLst>
                                  <p:childTnLst>
                                    <p:animClr clrSpc="hsl" dir="cw">
                                      <p:cBhvr override="childStyle">
                                        <p:cTn id="68" dur="500" fill="hold"/>
                                        <p:tgtEl>
                                          <p:spTgt spid="51"/>
                                        </p:tgtEl>
                                        <p:attrNameLst>
                                          <p:attrName>style.color</p:attrName>
                                        </p:attrNameLst>
                                      </p:cBhvr>
                                      <p:by>
                                        <p:hsl h="0" s="12549" l="25098"/>
                                      </p:by>
                                    </p:animClr>
                                    <p:animClr clrSpc="hsl" dir="cw">
                                      <p:cBhvr>
                                        <p:cTn id="69" dur="500" fill="hold"/>
                                        <p:tgtEl>
                                          <p:spTgt spid="51"/>
                                        </p:tgtEl>
                                        <p:attrNameLst>
                                          <p:attrName>fillcolor</p:attrName>
                                        </p:attrNameLst>
                                      </p:cBhvr>
                                      <p:by>
                                        <p:hsl h="0" s="12549" l="25098"/>
                                      </p:by>
                                    </p:animClr>
                                    <p:animClr clrSpc="hsl" dir="cw">
                                      <p:cBhvr>
                                        <p:cTn id="70" dur="500" fill="hold"/>
                                        <p:tgtEl>
                                          <p:spTgt spid="51"/>
                                        </p:tgtEl>
                                        <p:attrNameLst>
                                          <p:attrName>stroke.color</p:attrName>
                                        </p:attrNameLst>
                                      </p:cBhvr>
                                      <p:by>
                                        <p:hsl h="0" s="12549" l="25098"/>
                                      </p:by>
                                    </p:animClr>
                                    <p:set>
                                      <p:cBhvr>
                                        <p:cTn id="71" dur="500" fill="hold"/>
                                        <p:tgtEl>
                                          <p:spTgt spid="51"/>
                                        </p:tgtEl>
                                        <p:attrNameLst>
                                          <p:attrName>fill.type</p:attrName>
                                        </p:attrNameLst>
                                      </p:cBhvr>
                                      <p:to>
                                        <p:strVal val="solid"/>
                                      </p:to>
                                    </p:set>
                                  </p:childTnLst>
                                </p:cTn>
                              </p:par>
                              <p:par>
                                <p:cTn id="72" presetID="30" presetClass="emph" presetSubtype="0" fill="hold" grpId="1" nodeType="withEffect">
                                  <p:stCondLst>
                                    <p:cond delay="0"/>
                                  </p:stCondLst>
                                  <p:childTnLst>
                                    <p:animClr clrSpc="hsl" dir="cw">
                                      <p:cBhvr override="childStyle">
                                        <p:cTn id="73" dur="500" fill="hold"/>
                                        <p:tgtEl>
                                          <p:spTgt spid="52"/>
                                        </p:tgtEl>
                                        <p:attrNameLst>
                                          <p:attrName>style.color</p:attrName>
                                        </p:attrNameLst>
                                      </p:cBhvr>
                                      <p:by>
                                        <p:hsl h="0" s="12549" l="25098"/>
                                      </p:by>
                                    </p:animClr>
                                    <p:animClr clrSpc="hsl" dir="cw">
                                      <p:cBhvr>
                                        <p:cTn id="74" dur="500" fill="hold"/>
                                        <p:tgtEl>
                                          <p:spTgt spid="52"/>
                                        </p:tgtEl>
                                        <p:attrNameLst>
                                          <p:attrName>fillcolor</p:attrName>
                                        </p:attrNameLst>
                                      </p:cBhvr>
                                      <p:by>
                                        <p:hsl h="0" s="12549" l="25098"/>
                                      </p:by>
                                    </p:animClr>
                                    <p:animClr clrSpc="hsl" dir="cw">
                                      <p:cBhvr>
                                        <p:cTn id="75" dur="500" fill="hold"/>
                                        <p:tgtEl>
                                          <p:spTgt spid="52"/>
                                        </p:tgtEl>
                                        <p:attrNameLst>
                                          <p:attrName>stroke.color</p:attrName>
                                        </p:attrNameLst>
                                      </p:cBhvr>
                                      <p:by>
                                        <p:hsl h="0" s="12549" l="25098"/>
                                      </p:by>
                                    </p:animClr>
                                    <p:set>
                                      <p:cBhvr>
                                        <p:cTn id="76" dur="500" fill="hold"/>
                                        <p:tgtEl>
                                          <p:spTgt spid="52"/>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25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25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250"/>
                                        <p:tgtEl>
                                          <p:spTgt spid="56"/>
                                        </p:tgtEl>
                                      </p:cBhvr>
                                    </p:animEffect>
                                  </p:childTnLst>
                                </p:cTn>
                              </p:par>
                              <p:par>
                                <p:cTn id="90" presetID="30" presetClass="emph" presetSubtype="0" fill="hold" grpId="1" nodeType="withEffect">
                                  <p:stCondLst>
                                    <p:cond delay="0"/>
                                  </p:stCondLst>
                                  <p:childTnLst>
                                    <p:animClr clrSpc="hsl" dir="cw">
                                      <p:cBhvr override="childStyle">
                                        <p:cTn id="91" dur="500" fill="hold"/>
                                        <p:tgtEl>
                                          <p:spTgt spid="54"/>
                                        </p:tgtEl>
                                        <p:attrNameLst>
                                          <p:attrName>style.color</p:attrName>
                                        </p:attrNameLst>
                                      </p:cBhvr>
                                      <p:by>
                                        <p:hsl h="0" s="12549" l="25098"/>
                                      </p:by>
                                    </p:animClr>
                                    <p:animClr clrSpc="hsl" dir="cw">
                                      <p:cBhvr>
                                        <p:cTn id="92" dur="500" fill="hold"/>
                                        <p:tgtEl>
                                          <p:spTgt spid="54"/>
                                        </p:tgtEl>
                                        <p:attrNameLst>
                                          <p:attrName>fillcolor</p:attrName>
                                        </p:attrNameLst>
                                      </p:cBhvr>
                                      <p:by>
                                        <p:hsl h="0" s="12549" l="25098"/>
                                      </p:by>
                                    </p:animClr>
                                    <p:animClr clrSpc="hsl" dir="cw">
                                      <p:cBhvr>
                                        <p:cTn id="93" dur="500" fill="hold"/>
                                        <p:tgtEl>
                                          <p:spTgt spid="54"/>
                                        </p:tgtEl>
                                        <p:attrNameLst>
                                          <p:attrName>stroke.color</p:attrName>
                                        </p:attrNameLst>
                                      </p:cBhvr>
                                      <p:by>
                                        <p:hsl h="0" s="12549" l="25098"/>
                                      </p:by>
                                    </p:animClr>
                                    <p:set>
                                      <p:cBhvr>
                                        <p:cTn id="94" dur="500" fill="hold"/>
                                        <p:tgtEl>
                                          <p:spTgt spid="54"/>
                                        </p:tgtEl>
                                        <p:attrNameLst>
                                          <p:attrName>fill.type</p:attrName>
                                        </p:attrNameLst>
                                      </p:cBhvr>
                                      <p:to>
                                        <p:strVal val="solid"/>
                                      </p:to>
                                    </p:set>
                                  </p:childTnLst>
                                </p:cTn>
                              </p:par>
                              <p:par>
                                <p:cTn id="95" presetID="30" presetClass="emph" presetSubtype="0" fill="hold" grpId="1" nodeType="withEffect">
                                  <p:stCondLst>
                                    <p:cond delay="0"/>
                                  </p:stCondLst>
                                  <p:childTnLst>
                                    <p:animClr clrSpc="hsl" dir="cw">
                                      <p:cBhvr override="childStyle">
                                        <p:cTn id="96" dur="500" fill="hold"/>
                                        <p:tgtEl>
                                          <p:spTgt spid="55"/>
                                        </p:tgtEl>
                                        <p:attrNameLst>
                                          <p:attrName>style.color</p:attrName>
                                        </p:attrNameLst>
                                      </p:cBhvr>
                                      <p:by>
                                        <p:hsl h="0" s="12549" l="25098"/>
                                      </p:by>
                                    </p:animClr>
                                    <p:animClr clrSpc="hsl" dir="cw">
                                      <p:cBhvr>
                                        <p:cTn id="97" dur="500" fill="hold"/>
                                        <p:tgtEl>
                                          <p:spTgt spid="55"/>
                                        </p:tgtEl>
                                        <p:attrNameLst>
                                          <p:attrName>fillcolor</p:attrName>
                                        </p:attrNameLst>
                                      </p:cBhvr>
                                      <p:by>
                                        <p:hsl h="0" s="12549" l="25098"/>
                                      </p:by>
                                    </p:animClr>
                                    <p:animClr clrSpc="hsl" dir="cw">
                                      <p:cBhvr>
                                        <p:cTn id="98" dur="500" fill="hold"/>
                                        <p:tgtEl>
                                          <p:spTgt spid="55"/>
                                        </p:tgtEl>
                                        <p:attrNameLst>
                                          <p:attrName>stroke.color</p:attrName>
                                        </p:attrNameLst>
                                      </p:cBhvr>
                                      <p:by>
                                        <p:hsl h="0" s="12549" l="25098"/>
                                      </p:by>
                                    </p:animClr>
                                    <p:set>
                                      <p:cBhvr>
                                        <p:cTn id="99" dur="500" fill="hold"/>
                                        <p:tgtEl>
                                          <p:spTgt spid="55"/>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250"/>
                                        <p:tgtEl>
                                          <p:spTgt spid="5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250"/>
                                        <p:tgtEl>
                                          <p:spTgt spid="5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250"/>
                                        <p:tgtEl>
                                          <p:spTgt spid="59"/>
                                        </p:tgtEl>
                                      </p:cBhvr>
                                    </p:animEffect>
                                  </p:childTnLst>
                                </p:cTn>
                              </p:par>
                              <p:par>
                                <p:cTn id="113" presetID="30" presetClass="emph" presetSubtype="0" fill="hold" grpId="1" nodeType="withEffect">
                                  <p:stCondLst>
                                    <p:cond delay="0"/>
                                  </p:stCondLst>
                                  <p:childTnLst>
                                    <p:animClr clrSpc="hsl" dir="cw">
                                      <p:cBhvr override="childStyle">
                                        <p:cTn id="114" dur="500" fill="hold"/>
                                        <p:tgtEl>
                                          <p:spTgt spid="57"/>
                                        </p:tgtEl>
                                        <p:attrNameLst>
                                          <p:attrName>style.color</p:attrName>
                                        </p:attrNameLst>
                                      </p:cBhvr>
                                      <p:by>
                                        <p:hsl h="0" s="12549" l="25098"/>
                                      </p:by>
                                    </p:animClr>
                                    <p:animClr clrSpc="hsl" dir="cw">
                                      <p:cBhvr>
                                        <p:cTn id="115" dur="500" fill="hold"/>
                                        <p:tgtEl>
                                          <p:spTgt spid="57"/>
                                        </p:tgtEl>
                                        <p:attrNameLst>
                                          <p:attrName>fillcolor</p:attrName>
                                        </p:attrNameLst>
                                      </p:cBhvr>
                                      <p:by>
                                        <p:hsl h="0" s="12549" l="25098"/>
                                      </p:by>
                                    </p:animClr>
                                    <p:animClr clrSpc="hsl" dir="cw">
                                      <p:cBhvr>
                                        <p:cTn id="116" dur="500" fill="hold"/>
                                        <p:tgtEl>
                                          <p:spTgt spid="57"/>
                                        </p:tgtEl>
                                        <p:attrNameLst>
                                          <p:attrName>stroke.color</p:attrName>
                                        </p:attrNameLst>
                                      </p:cBhvr>
                                      <p:by>
                                        <p:hsl h="0" s="12549" l="25098"/>
                                      </p:by>
                                    </p:animClr>
                                    <p:set>
                                      <p:cBhvr>
                                        <p:cTn id="117" dur="500" fill="hold"/>
                                        <p:tgtEl>
                                          <p:spTgt spid="57"/>
                                        </p:tgtEl>
                                        <p:attrNameLst>
                                          <p:attrName>fill.type</p:attrName>
                                        </p:attrNameLst>
                                      </p:cBhvr>
                                      <p:to>
                                        <p:strVal val="solid"/>
                                      </p:to>
                                    </p:set>
                                  </p:childTnLst>
                                </p:cTn>
                              </p:par>
                              <p:par>
                                <p:cTn id="118" presetID="30" presetClass="emph" presetSubtype="0" fill="hold" grpId="1" nodeType="withEffect">
                                  <p:stCondLst>
                                    <p:cond delay="0"/>
                                  </p:stCondLst>
                                  <p:childTnLst>
                                    <p:animClr clrSpc="hsl" dir="cw">
                                      <p:cBhvr override="childStyle">
                                        <p:cTn id="119" dur="500" fill="hold"/>
                                        <p:tgtEl>
                                          <p:spTgt spid="58"/>
                                        </p:tgtEl>
                                        <p:attrNameLst>
                                          <p:attrName>style.color</p:attrName>
                                        </p:attrNameLst>
                                      </p:cBhvr>
                                      <p:by>
                                        <p:hsl h="0" s="12549" l="25098"/>
                                      </p:by>
                                    </p:animClr>
                                    <p:animClr clrSpc="hsl" dir="cw">
                                      <p:cBhvr>
                                        <p:cTn id="120" dur="500" fill="hold"/>
                                        <p:tgtEl>
                                          <p:spTgt spid="58"/>
                                        </p:tgtEl>
                                        <p:attrNameLst>
                                          <p:attrName>fillcolor</p:attrName>
                                        </p:attrNameLst>
                                      </p:cBhvr>
                                      <p:by>
                                        <p:hsl h="0" s="12549" l="25098"/>
                                      </p:by>
                                    </p:animClr>
                                    <p:animClr clrSpc="hsl" dir="cw">
                                      <p:cBhvr>
                                        <p:cTn id="121" dur="500" fill="hold"/>
                                        <p:tgtEl>
                                          <p:spTgt spid="58"/>
                                        </p:tgtEl>
                                        <p:attrNameLst>
                                          <p:attrName>stroke.color</p:attrName>
                                        </p:attrNameLst>
                                      </p:cBhvr>
                                      <p:by>
                                        <p:hsl h="0" s="12549" l="25098"/>
                                      </p:by>
                                    </p:animClr>
                                    <p:set>
                                      <p:cBhvr>
                                        <p:cTn id="122" dur="500" fill="hold"/>
                                        <p:tgtEl>
                                          <p:spTgt spid="58"/>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fade">
                                      <p:cBhvr>
                                        <p:cTn id="127" dur="250"/>
                                        <p:tgtEl>
                                          <p:spTgt spid="6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250"/>
                                        <p:tgtEl>
                                          <p:spTgt spid="61"/>
                                        </p:tgtEl>
                                      </p:cBhvr>
                                    </p:animEffect>
                                  </p:childTnLst>
                                </p:cTn>
                              </p:par>
                            </p:childTnLst>
                          </p:cTn>
                        </p:par>
                      </p:childTnLst>
                    </p:cTn>
                  </p:par>
                  <p:par>
                    <p:cTn id="131" fill="hold">
                      <p:stCondLst>
                        <p:cond delay="indefinite"/>
                      </p:stCondLst>
                      <p:childTnLst>
                        <p:par>
                          <p:cTn id="132" fill="hold">
                            <p:stCondLst>
                              <p:cond delay="0"/>
                            </p:stCondLst>
                            <p:childTnLst>
                              <p:par>
                                <p:cTn id="133" presetID="30" presetClass="emph" presetSubtype="0" fill="hold" grpId="1" nodeType="clickEffect">
                                  <p:stCondLst>
                                    <p:cond delay="0"/>
                                  </p:stCondLst>
                                  <p:childTnLst>
                                    <p:animClr clrSpc="hsl" dir="cw">
                                      <p:cBhvr override="childStyle">
                                        <p:cTn id="134" dur="500" fill="hold"/>
                                        <p:tgtEl>
                                          <p:spTgt spid="60"/>
                                        </p:tgtEl>
                                        <p:attrNameLst>
                                          <p:attrName>style.color</p:attrName>
                                        </p:attrNameLst>
                                      </p:cBhvr>
                                      <p:by>
                                        <p:hsl h="0" s="12549" l="25098"/>
                                      </p:by>
                                    </p:animClr>
                                    <p:animClr clrSpc="hsl" dir="cw">
                                      <p:cBhvr>
                                        <p:cTn id="135" dur="500" fill="hold"/>
                                        <p:tgtEl>
                                          <p:spTgt spid="60"/>
                                        </p:tgtEl>
                                        <p:attrNameLst>
                                          <p:attrName>fillcolor</p:attrName>
                                        </p:attrNameLst>
                                      </p:cBhvr>
                                      <p:by>
                                        <p:hsl h="0" s="12549" l="25098"/>
                                      </p:by>
                                    </p:animClr>
                                    <p:animClr clrSpc="hsl" dir="cw">
                                      <p:cBhvr>
                                        <p:cTn id="136" dur="500" fill="hold"/>
                                        <p:tgtEl>
                                          <p:spTgt spid="60"/>
                                        </p:tgtEl>
                                        <p:attrNameLst>
                                          <p:attrName>stroke.color</p:attrName>
                                        </p:attrNameLst>
                                      </p:cBhvr>
                                      <p:by>
                                        <p:hsl h="0" s="12549" l="25098"/>
                                      </p:by>
                                    </p:animClr>
                                    <p:set>
                                      <p:cBhvr>
                                        <p:cTn id="137" dur="500" fill="hold"/>
                                        <p:tgtEl>
                                          <p:spTgt spid="60"/>
                                        </p:tgtEl>
                                        <p:attrNameLst>
                                          <p:attrName>fill.type</p:attrName>
                                        </p:attrNameLst>
                                      </p:cBhvr>
                                      <p:to>
                                        <p:strVal val="solid"/>
                                      </p:to>
                                    </p:set>
                                  </p:childTnLst>
                                </p:cTn>
                              </p:par>
                              <p:par>
                                <p:cTn id="138" presetID="30" presetClass="emph" presetSubtype="0" fill="hold" grpId="1" nodeType="withEffect">
                                  <p:stCondLst>
                                    <p:cond delay="0"/>
                                  </p:stCondLst>
                                  <p:childTnLst>
                                    <p:animClr clrSpc="hsl" dir="cw">
                                      <p:cBhvr override="childStyle">
                                        <p:cTn id="139" dur="500" fill="hold"/>
                                        <p:tgtEl>
                                          <p:spTgt spid="61"/>
                                        </p:tgtEl>
                                        <p:attrNameLst>
                                          <p:attrName>style.color</p:attrName>
                                        </p:attrNameLst>
                                      </p:cBhvr>
                                      <p:by>
                                        <p:hsl h="0" s="12549" l="25098"/>
                                      </p:by>
                                    </p:animClr>
                                    <p:animClr clrSpc="hsl" dir="cw">
                                      <p:cBhvr>
                                        <p:cTn id="140" dur="500" fill="hold"/>
                                        <p:tgtEl>
                                          <p:spTgt spid="61"/>
                                        </p:tgtEl>
                                        <p:attrNameLst>
                                          <p:attrName>fillcolor</p:attrName>
                                        </p:attrNameLst>
                                      </p:cBhvr>
                                      <p:by>
                                        <p:hsl h="0" s="12549" l="25098"/>
                                      </p:by>
                                    </p:animClr>
                                    <p:animClr clrSpc="hsl" dir="cw">
                                      <p:cBhvr>
                                        <p:cTn id="141" dur="500" fill="hold"/>
                                        <p:tgtEl>
                                          <p:spTgt spid="61"/>
                                        </p:tgtEl>
                                        <p:attrNameLst>
                                          <p:attrName>stroke.color</p:attrName>
                                        </p:attrNameLst>
                                      </p:cBhvr>
                                      <p:by>
                                        <p:hsl h="0" s="12549" l="25098"/>
                                      </p:by>
                                    </p:animClr>
                                    <p:set>
                                      <p:cBhvr>
                                        <p:cTn id="142" dur="500" fill="hold"/>
                                        <p:tgtEl>
                                          <p:spTgt spid="61"/>
                                        </p:tgtEl>
                                        <p:attrNameLst>
                                          <p:attrName>fill.type</p:attrName>
                                        </p:attrNameLst>
                                      </p:cBhvr>
                                      <p:to>
                                        <p:strVal val="solid"/>
                                      </p:to>
                                    </p:set>
                                  </p:childTnLst>
                                </p:cTn>
                              </p:par>
                              <p:par>
                                <p:cTn id="143" presetID="10" presetClass="entr" presetSubtype="0" fill="hold" grpId="0"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250"/>
                                        <p:tgtEl>
                                          <p:spTgt spid="6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250"/>
                                        <p:tgtEl>
                                          <p:spTgt spid="6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250"/>
                                        <p:tgtEl>
                                          <p:spTgt spid="64"/>
                                        </p:tgtEl>
                                      </p:cBhvr>
                                    </p:animEffect>
                                  </p:childTnLst>
                                </p:cTn>
                              </p:par>
                              <p:par>
                                <p:cTn id="154" presetID="30" presetClass="emph" presetSubtype="0" fill="hold" grpId="1" nodeType="withEffect">
                                  <p:stCondLst>
                                    <p:cond delay="0"/>
                                  </p:stCondLst>
                                  <p:childTnLst>
                                    <p:animClr clrSpc="hsl" dir="cw">
                                      <p:cBhvr override="childStyle">
                                        <p:cTn id="155" dur="500" fill="hold"/>
                                        <p:tgtEl>
                                          <p:spTgt spid="62"/>
                                        </p:tgtEl>
                                        <p:attrNameLst>
                                          <p:attrName>style.color</p:attrName>
                                        </p:attrNameLst>
                                      </p:cBhvr>
                                      <p:by>
                                        <p:hsl h="0" s="12549" l="25098"/>
                                      </p:by>
                                    </p:animClr>
                                    <p:animClr clrSpc="hsl" dir="cw">
                                      <p:cBhvr>
                                        <p:cTn id="156" dur="500" fill="hold"/>
                                        <p:tgtEl>
                                          <p:spTgt spid="62"/>
                                        </p:tgtEl>
                                        <p:attrNameLst>
                                          <p:attrName>fillcolor</p:attrName>
                                        </p:attrNameLst>
                                      </p:cBhvr>
                                      <p:by>
                                        <p:hsl h="0" s="12549" l="25098"/>
                                      </p:by>
                                    </p:animClr>
                                    <p:animClr clrSpc="hsl" dir="cw">
                                      <p:cBhvr>
                                        <p:cTn id="157" dur="500" fill="hold"/>
                                        <p:tgtEl>
                                          <p:spTgt spid="62"/>
                                        </p:tgtEl>
                                        <p:attrNameLst>
                                          <p:attrName>stroke.color</p:attrName>
                                        </p:attrNameLst>
                                      </p:cBhvr>
                                      <p:by>
                                        <p:hsl h="0" s="12549" l="25098"/>
                                      </p:by>
                                    </p:animClr>
                                    <p:set>
                                      <p:cBhvr>
                                        <p:cTn id="158" dur="500" fill="hold"/>
                                        <p:tgtEl>
                                          <p:spTgt spid="62"/>
                                        </p:tgtEl>
                                        <p:attrNameLst>
                                          <p:attrName>fill.type</p:attrName>
                                        </p:attrNameLst>
                                      </p:cBhvr>
                                      <p:to>
                                        <p:strVal val="solid"/>
                                      </p:to>
                                    </p:set>
                                  </p:childTnLst>
                                </p:cTn>
                              </p:par>
                              <p:par>
                                <p:cTn id="159" presetID="30" presetClass="emph" presetSubtype="0" fill="hold" grpId="1" nodeType="withEffect">
                                  <p:stCondLst>
                                    <p:cond delay="0"/>
                                  </p:stCondLst>
                                  <p:childTnLst>
                                    <p:animClr clrSpc="hsl" dir="cw">
                                      <p:cBhvr override="childStyle">
                                        <p:cTn id="160" dur="500" fill="hold"/>
                                        <p:tgtEl>
                                          <p:spTgt spid="63"/>
                                        </p:tgtEl>
                                        <p:attrNameLst>
                                          <p:attrName>style.color</p:attrName>
                                        </p:attrNameLst>
                                      </p:cBhvr>
                                      <p:by>
                                        <p:hsl h="0" s="12549" l="25098"/>
                                      </p:by>
                                    </p:animClr>
                                    <p:animClr clrSpc="hsl" dir="cw">
                                      <p:cBhvr>
                                        <p:cTn id="161" dur="500" fill="hold"/>
                                        <p:tgtEl>
                                          <p:spTgt spid="63"/>
                                        </p:tgtEl>
                                        <p:attrNameLst>
                                          <p:attrName>fillcolor</p:attrName>
                                        </p:attrNameLst>
                                      </p:cBhvr>
                                      <p:by>
                                        <p:hsl h="0" s="12549" l="25098"/>
                                      </p:by>
                                    </p:animClr>
                                    <p:animClr clrSpc="hsl" dir="cw">
                                      <p:cBhvr>
                                        <p:cTn id="162" dur="500" fill="hold"/>
                                        <p:tgtEl>
                                          <p:spTgt spid="63"/>
                                        </p:tgtEl>
                                        <p:attrNameLst>
                                          <p:attrName>stroke.color</p:attrName>
                                        </p:attrNameLst>
                                      </p:cBhvr>
                                      <p:by>
                                        <p:hsl h="0" s="12549" l="25098"/>
                                      </p:by>
                                    </p:animClr>
                                    <p:set>
                                      <p:cBhvr>
                                        <p:cTn id="163" dur="500" fill="hold"/>
                                        <p:tgtEl>
                                          <p:spTgt spid="6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fade">
                                      <p:cBhvr>
                                        <p:cTn id="168" dur="250"/>
                                        <p:tgtEl>
                                          <p:spTgt spid="6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6"/>
                                        </p:tgtEl>
                                        <p:attrNameLst>
                                          <p:attrName>style.visibility</p:attrName>
                                        </p:attrNameLst>
                                      </p:cBhvr>
                                      <p:to>
                                        <p:strVal val="visible"/>
                                      </p:to>
                                    </p:set>
                                    <p:animEffect transition="in" filter="fade">
                                      <p:cBhvr>
                                        <p:cTn id="171" dur="250"/>
                                        <p:tgtEl>
                                          <p:spTgt spid="66"/>
                                        </p:tgtEl>
                                      </p:cBhvr>
                                    </p:animEffect>
                                  </p:childTnLst>
                                </p:cTn>
                              </p:par>
                            </p:childTnLst>
                          </p:cTn>
                        </p:par>
                      </p:childTnLst>
                    </p:cTn>
                  </p:par>
                  <p:par>
                    <p:cTn id="172" fill="hold">
                      <p:stCondLst>
                        <p:cond delay="indefinite"/>
                      </p:stCondLst>
                      <p:childTnLst>
                        <p:par>
                          <p:cTn id="173" fill="hold">
                            <p:stCondLst>
                              <p:cond delay="0"/>
                            </p:stCondLst>
                            <p:childTnLst>
                              <p:par>
                                <p:cTn id="174" presetID="30" presetClass="emph" presetSubtype="0" fill="hold" grpId="1" nodeType="clickEffect">
                                  <p:stCondLst>
                                    <p:cond delay="0"/>
                                  </p:stCondLst>
                                  <p:childTnLst>
                                    <p:animClr clrSpc="hsl" dir="cw">
                                      <p:cBhvr override="childStyle">
                                        <p:cTn id="175" dur="500" fill="hold"/>
                                        <p:tgtEl>
                                          <p:spTgt spid="65"/>
                                        </p:tgtEl>
                                        <p:attrNameLst>
                                          <p:attrName>style.color</p:attrName>
                                        </p:attrNameLst>
                                      </p:cBhvr>
                                      <p:by>
                                        <p:hsl h="0" s="12549" l="25098"/>
                                      </p:by>
                                    </p:animClr>
                                    <p:animClr clrSpc="hsl" dir="cw">
                                      <p:cBhvr>
                                        <p:cTn id="176" dur="500" fill="hold"/>
                                        <p:tgtEl>
                                          <p:spTgt spid="65"/>
                                        </p:tgtEl>
                                        <p:attrNameLst>
                                          <p:attrName>fillcolor</p:attrName>
                                        </p:attrNameLst>
                                      </p:cBhvr>
                                      <p:by>
                                        <p:hsl h="0" s="12549" l="25098"/>
                                      </p:by>
                                    </p:animClr>
                                    <p:animClr clrSpc="hsl" dir="cw">
                                      <p:cBhvr>
                                        <p:cTn id="177" dur="500" fill="hold"/>
                                        <p:tgtEl>
                                          <p:spTgt spid="65"/>
                                        </p:tgtEl>
                                        <p:attrNameLst>
                                          <p:attrName>stroke.color</p:attrName>
                                        </p:attrNameLst>
                                      </p:cBhvr>
                                      <p:by>
                                        <p:hsl h="0" s="12549" l="25098"/>
                                      </p:by>
                                    </p:animClr>
                                    <p:set>
                                      <p:cBhvr>
                                        <p:cTn id="178" dur="500" fill="hold"/>
                                        <p:tgtEl>
                                          <p:spTgt spid="65"/>
                                        </p:tgtEl>
                                        <p:attrNameLst>
                                          <p:attrName>fill.type</p:attrName>
                                        </p:attrNameLst>
                                      </p:cBhvr>
                                      <p:to>
                                        <p:strVal val="solid"/>
                                      </p:to>
                                    </p:set>
                                  </p:childTnLst>
                                </p:cTn>
                              </p:par>
                              <p:par>
                                <p:cTn id="179" presetID="30" presetClass="emph" presetSubtype="0" fill="hold" grpId="1" nodeType="withEffect">
                                  <p:stCondLst>
                                    <p:cond delay="0"/>
                                  </p:stCondLst>
                                  <p:childTnLst>
                                    <p:animClr clrSpc="hsl" dir="cw">
                                      <p:cBhvr override="childStyle">
                                        <p:cTn id="180" dur="500" fill="hold"/>
                                        <p:tgtEl>
                                          <p:spTgt spid="66"/>
                                        </p:tgtEl>
                                        <p:attrNameLst>
                                          <p:attrName>style.color</p:attrName>
                                        </p:attrNameLst>
                                      </p:cBhvr>
                                      <p:by>
                                        <p:hsl h="0" s="12549" l="25098"/>
                                      </p:by>
                                    </p:animClr>
                                    <p:animClr clrSpc="hsl" dir="cw">
                                      <p:cBhvr>
                                        <p:cTn id="181" dur="500" fill="hold"/>
                                        <p:tgtEl>
                                          <p:spTgt spid="66"/>
                                        </p:tgtEl>
                                        <p:attrNameLst>
                                          <p:attrName>fillcolor</p:attrName>
                                        </p:attrNameLst>
                                      </p:cBhvr>
                                      <p:by>
                                        <p:hsl h="0" s="12549" l="25098"/>
                                      </p:by>
                                    </p:animClr>
                                    <p:animClr clrSpc="hsl" dir="cw">
                                      <p:cBhvr>
                                        <p:cTn id="182" dur="500" fill="hold"/>
                                        <p:tgtEl>
                                          <p:spTgt spid="66"/>
                                        </p:tgtEl>
                                        <p:attrNameLst>
                                          <p:attrName>stroke.color</p:attrName>
                                        </p:attrNameLst>
                                      </p:cBhvr>
                                      <p:by>
                                        <p:hsl h="0" s="12549" l="25098"/>
                                      </p:by>
                                    </p:animClr>
                                    <p:set>
                                      <p:cBhvr>
                                        <p:cTn id="183" dur="500" fill="hold"/>
                                        <p:tgtEl>
                                          <p:spTgt spid="66"/>
                                        </p:tgtEl>
                                        <p:attrNameLst>
                                          <p:attrName>fill.type</p:attrName>
                                        </p:attrNameLst>
                                      </p:cBhvr>
                                      <p:to>
                                        <p:strVal val="solid"/>
                                      </p:to>
                                    </p:set>
                                  </p:childTnLst>
                                </p:cTn>
                              </p:par>
                              <p:par>
                                <p:cTn id="184" presetID="10" presetClass="entr" presetSubtype="0" fill="hold" grpId="0" nodeType="with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fade">
                                      <p:cBhvr>
                                        <p:cTn id="186" dur="250"/>
                                        <p:tgtEl>
                                          <p:spTgt spid="6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5" grpId="1" animBg="1"/>
      <p:bldP spid="46" grpId="0" animBg="1"/>
      <p:bldP spid="46" grpId="1" animBg="1"/>
      <p:bldP spid="47" grpId="0"/>
      <p:bldP spid="48" grpId="0" animBg="1"/>
      <p:bldP spid="48" grpId="1" animBg="1"/>
      <p:bldP spid="49" grpId="0" animBg="1"/>
      <p:bldP spid="49" grpId="1" animBg="1"/>
      <p:bldP spid="50" grpId="0"/>
      <p:bldP spid="51" grpId="0" animBg="1"/>
      <p:bldP spid="51" grpId="1" animBg="1"/>
      <p:bldP spid="52" grpId="0" animBg="1"/>
      <p:bldP spid="52" grpId="1" animBg="1"/>
      <p:bldP spid="53" grpId="0"/>
      <p:bldP spid="54" grpId="0" animBg="1"/>
      <p:bldP spid="54" grpId="1" animBg="1"/>
      <p:bldP spid="55" grpId="0" animBg="1"/>
      <p:bldP spid="55" grpId="1" animBg="1"/>
      <p:bldP spid="56" grpId="0"/>
      <p:bldP spid="57" grpId="0" animBg="1"/>
      <p:bldP spid="57" grpId="1" animBg="1"/>
      <p:bldP spid="58" grpId="0" animBg="1"/>
      <p:bldP spid="58" grpId="1" animBg="1"/>
      <p:bldP spid="59" grpId="0"/>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65" grpId="1" animBg="1"/>
      <p:bldP spid="66" grpId="0" animBg="1"/>
      <p:bldP spid="66" grpId="1"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Common Transaction Timelines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844276188"/>
              </p:ext>
            </p:extLst>
          </p:nvPr>
        </p:nvGraphicFramePr>
        <p:xfrm>
          <a:off x="228600" y="1401762"/>
          <a:ext cx="8686800" cy="3017838"/>
        </p:xfrm>
        <a:graphic>
          <a:graphicData uri="http://schemas.openxmlformats.org/drawingml/2006/table">
            <a:tbl>
              <a:tblPr firstRow="1" bandRow="1">
                <a:tableStyleId>{5C22544A-7EE6-4342-B048-85BDC9FD1C3A}</a:tableStyleId>
              </a:tblPr>
              <a:tblGrid>
                <a:gridCol w="2796605"/>
                <a:gridCol w="1775395"/>
                <a:gridCol w="1823775"/>
                <a:gridCol w="2291025"/>
              </a:tblGrid>
              <a:tr h="365759">
                <a:tc>
                  <a:txBody>
                    <a:bodyPr/>
                    <a:lstStyle/>
                    <a:p>
                      <a:pPr algn="ctr"/>
                      <a:r>
                        <a:rPr lang="en-US" sz="1800" u="sng" dirty="0" smtClean="0"/>
                        <a:t>Enrollment type</a:t>
                      </a:r>
                    </a:p>
                    <a:p>
                      <a:pPr algn="ctr"/>
                      <a:r>
                        <a:rPr lang="en-US" sz="1800" b="0" u="none" dirty="0" smtClean="0"/>
                        <a:t>Initiating Transaction</a:t>
                      </a:r>
                      <a:endParaRPr lang="en-US" sz="1800" b="0" u="none" dirty="0"/>
                    </a:p>
                  </a:txBody>
                  <a:tcPr marL="92249" marR="92249" marT="45705" marB="45705"/>
                </a:tc>
                <a:tc>
                  <a:txBody>
                    <a:bodyPr/>
                    <a:lstStyle/>
                    <a:p>
                      <a:pPr algn="ctr"/>
                      <a:r>
                        <a:rPr lang="en-US" sz="1800" u="sng" dirty="0" smtClean="0"/>
                        <a:t>AMS Remote</a:t>
                      </a:r>
                    </a:p>
                    <a:p>
                      <a:pPr algn="ctr"/>
                      <a:r>
                        <a:rPr lang="en-US" sz="1800" u="none" dirty="0" smtClean="0"/>
                        <a:t>(AMSR)</a:t>
                      </a:r>
                      <a:endParaRPr lang="en-US" sz="1800" u="none" dirty="0"/>
                    </a:p>
                  </a:txBody>
                  <a:tcPr marL="92249" marR="92249" marT="45705" marB="45705"/>
                </a:tc>
                <a:tc>
                  <a:txBody>
                    <a:bodyPr/>
                    <a:lstStyle/>
                    <a:p>
                      <a:pPr algn="ctr"/>
                      <a:r>
                        <a:rPr lang="en-US" sz="1800" u="sng" dirty="0" smtClean="0"/>
                        <a:t>AMS Manual</a:t>
                      </a:r>
                    </a:p>
                    <a:p>
                      <a:pPr algn="ctr"/>
                      <a:r>
                        <a:rPr lang="en-US" sz="1800" u="none" dirty="0" smtClean="0"/>
                        <a:t>(AMSM)</a:t>
                      </a:r>
                      <a:endParaRPr lang="en-US" sz="1800" u="none" dirty="0"/>
                    </a:p>
                  </a:txBody>
                  <a:tcPr marL="92249" marR="92249" marT="45705" marB="45705"/>
                </a:tc>
                <a:tc>
                  <a:txBody>
                    <a:bodyPr/>
                    <a:lstStyle/>
                    <a:p>
                      <a:pPr algn="ctr"/>
                      <a:r>
                        <a:rPr lang="en-US" sz="1800" u="sng" dirty="0" smtClean="0"/>
                        <a:t>Non-AMS</a:t>
                      </a:r>
                      <a:endParaRPr lang="en-US" sz="1800" u="sng" dirty="0"/>
                    </a:p>
                  </a:txBody>
                  <a:tcPr marL="92249" marR="92249" marT="45705" marB="45705"/>
                </a:tc>
              </a:tr>
              <a:tr h="777588">
                <a:tc>
                  <a:txBody>
                    <a:bodyPr/>
                    <a:lstStyle/>
                    <a:p>
                      <a:pPr algn="ctr"/>
                      <a:r>
                        <a:rPr lang="en-US" sz="1800" b="1" dirty="0" smtClean="0"/>
                        <a:t>Move-In</a:t>
                      </a:r>
                      <a:endParaRPr lang="en-US" sz="1800" b="1" dirty="0" smtClean="0"/>
                    </a:p>
                    <a:p>
                      <a:pPr algn="ctr"/>
                      <a:r>
                        <a:rPr lang="en-US" sz="1800" dirty="0" smtClean="0"/>
                        <a:t>814_16</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a:t>
                      </a:r>
                      <a:r>
                        <a:rPr lang="en-US" sz="1800" dirty="0" smtClean="0"/>
                        <a:t>Days</a:t>
                      </a:r>
                      <a:endParaRPr lang="en-US" sz="1800" dirty="0" smtClean="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a:t>
                      </a:r>
                      <a:r>
                        <a:rPr lang="en-US" sz="1800" dirty="0" smtClean="0"/>
                        <a:t>Days</a:t>
                      </a:r>
                      <a:endParaRPr lang="en-US" sz="1800" dirty="0" smtClean="0"/>
                    </a:p>
                  </a:txBody>
                  <a:tcPr marL="92249" marR="92249" marT="45705" marB="45705" anchor="ctr"/>
                </a:tc>
              </a:tr>
              <a:tr h="762000">
                <a:tc>
                  <a:txBody>
                    <a:bodyPr/>
                    <a:lstStyle/>
                    <a:p>
                      <a:pPr algn="ctr"/>
                      <a:r>
                        <a:rPr lang="en-US" sz="1800" b="1" dirty="0" smtClean="0"/>
                        <a:t>Standard Switch</a:t>
                      </a:r>
                    </a:p>
                    <a:p>
                      <a:pPr algn="ctr"/>
                      <a:r>
                        <a:rPr lang="en-US" sz="1800" dirty="0" smtClean="0"/>
                        <a:t>814_01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a:t>
                      </a:r>
                      <a:r>
                        <a:rPr lang="en-US" sz="1800" dirty="0" smtClean="0"/>
                        <a:t>Days</a:t>
                      </a:r>
                      <a:endParaRPr lang="en-US" sz="1800" dirty="0" smtClean="0"/>
                    </a:p>
                  </a:txBody>
                  <a:tcPr marL="92249" marR="92249" marT="45705" marB="45705" anchor="ctr"/>
                </a:tc>
              </a:tr>
              <a:tr h="838200">
                <a:tc>
                  <a:txBody>
                    <a:bodyPr/>
                    <a:lstStyle/>
                    <a:p>
                      <a:pPr algn="ctr"/>
                      <a:r>
                        <a:rPr lang="en-US" sz="1800" b="1" dirty="0" smtClean="0"/>
                        <a:t>Self Selected Switch</a:t>
                      </a:r>
                    </a:p>
                    <a:p>
                      <a:pPr algn="ctr"/>
                      <a:r>
                        <a:rPr lang="en-US" sz="1800" dirty="0" smtClean="0"/>
                        <a:t>814-01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a:t>
                      </a:r>
                      <a:r>
                        <a:rPr lang="en-US" sz="1800" baseline="0" dirty="0" smtClean="0"/>
                        <a:t> Day</a:t>
                      </a:r>
                      <a:endParaRPr lang="en-US" sz="1800" dirty="0"/>
                    </a:p>
                  </a:txBody>
                  <a:tcPr marL="92249" marR="92249" marT="45705" marB="45705" anchor="ctr"/>
                </a:tc>
                <a:tc>
                  <a:txBody>
                    <a:bodyPr/>
                    <a:lstStyle/>
                    <a:p>
                      <a:pPr algn="ctr"/>
                      <a:r>
                        <a:rPr lang="en-US" sz="1800" dirty="0" smtClean="0"/>
                        <a:t>At Least 2 Business Days</a:t>
                      </a:r>
                      <a:endParaRPr lang="en-US" sz="1800" dirty="0"/>
                    </a:p>
                  </a:txBody>
                  <a:tcPr marL="92249" marR="92249" marT="45705" marB="45705" anchor="ctr"/>
                </a:tc>
              </a:tr>
            </a:tbl>
          </a:graphicData>
        </a:graphic>
      </p:graphicFrame>
      <p:sp>
        <p:nvSpPr>
          <p:cNvPr id="11" name="AutoShape 44"/>
          <p:cNvSpPr>
            <a:spLocks noChangeArrowheads="1"/>
          </p:cNvSpPr>
          <p:nvPr/>
        </p:nvSpPr>
        <p:spPr bwMode="auto">
          <a:xfrm>
            <a:off x="1905000" y="5265683"/>
            <a:ext cx="5334000"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solidFill>
                  <a:prstClr val="black"/>
                </a:solidFill>
                <a:latin typeface="Calibri"/>
              </a:rPr>
              <a:t>For purposes of determining these minimum timelines, business hours end at 1700</a:t>
            </a:r>
            <a:endParaRPr lang="en-US" sz="2000" b="0" dirty="0">
              <a:solidFill>
                <a:prstClr val="black"/>
              </a:solidFill>
              <a:latin typeface="Calibri"/>
            </a:endParaRPr>
          </a:p>
        </p:txBody>
      </p:sp>
    </p:spTree>
    <p:extLst>
      <p:ext uri="{BB962C8B-B14F-4D97-AF65-F5344CB8AC3E}">
        <p14:creationId xmlns:p14="http://schemas.microsoft.com/office/powerpoint/2010/main" val="1401395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Point-to-Point Transactions</a:t>
            </a:r>
            <a:endParaRPr lang="en-US" dirty="0"/>
          </a:p>
        </p:txBody>
      </p:sp>
      <p:sp>
        <p:nvSpPr>
          <p:cNvPr id="5" name="Content Placeholder 4"/>
          <p:cNvSpPr>
            <a:spLocks noGrp="1"/>
          </p:cNvSpPr>
          <p:nvPr>
            <p:ph idx="1"/>
          </p:nvPr>
        </p:nvSpPr>
        <p:spPr/>
        <p:txBody>
          <a:bodyPr/>
          <a:lstStyle/>
          <a:p>
            <a:r>
              <a:rPr lang="en-US" dirty="0" smtClean="0"/>
              <a:t>What are the systems?</a:t>
            </a:r>
            <a:endParaRPr lang="en-US" dirty="0"/>
          </a:p>
        </p:txBody>
      </p:sp>
      <p:sp>
        <p:nvSpPr>
          <p:cNvPr id="3" name="TextBox 2"/>
          <p:cNvSpPr txBox="1"/>
          <p:nvPr/>
        </p:nvSpPr>
        <p:spPr>
          <a:xfrm>
            <a:off x="3505200" y="2821459"/>
            <a:ext cx="4419600" cy="1815882"/>
          </a:xfrm>
          <a:prstGeom prst="rect">
            <a:avLst/>
          </a:prstGeom>
          <a:noFill/>
        </p:spPr>
        <p:txBody>
          <a:bodyPr wrap="square" rtlCol="0">
            <a:spAutoFit/>
          </a:bodyPr>
          <a:lstStyle/>
          <a:p>
            <a:r>
              <a:rPr lang="en-US" sz="2800" i="1" dirty="0" smtClean="0">
                <a:solidFill>
                  <a:srgbClr val="FF0000"/>
                </a:solidFill>
              </a:rPr>
              <a:t>Need some help here.  I assume MP Communications occur via NAESB, but what other systems are involved?</a:t>
            </a:r>
            <a:endParaRPr lang="en-US" sz="2800" i="1" dirty="0">
              <a:solidFill>
                <a:srgbClr val="FF0000"/>
              </a:solidFill>
            </a:endParaRPr>
          </a:p>
        </p:txBody>
      </p:sp>
    </p:spTree>
    <p:extLst>
      <p:ext uri="{BB962C8B-B14F-4D97-AF65-F5344CB8AC3E}">
        <p14:creationId xmlns:p14="http://schemas.microsoft.com/office/powerpoint/2010/main" val="24012563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Disconnect/Reconnect for Non-Payment</a:t>
            </a:r>
            <a:endParaRPr lang="en-US" dirty="0"/>
          </a:p>
        </p:txBody>
      </p:sp>
      <p:sp>
        <p:nvSpPr>
          <p:cNvPr id="2" name="Slide Number Placeholder 1"/>
          <p:cNvSpPr>
            <a:spLocks noGrp="1"/>
          </p:cNvSpPr>
          <p:nvPr>
            <p:ph type="sldNum" sz="quarter" idx="4"/>
          </p:nvPr>
        </p:nvSpPr>
        <p:spPr/>
        <p:txBody>
          <a:bodyPr/>
          <a:lstStyle/>
          <a:p>
            <a:fld id="{FF7F3899-B190-482E-AE55-E6984E7DA36B}" type="slidenum">
              <a:rPr lang="en-US" smtClean="0"/>
              <a:t>28</a:t>
            </a:fld>
            <a:endParaRPr lang="en-US"/>
          </a:p>
        </p:txBody>
      </p:sp>
      <p:sp>
        <p:nvSpPr>
          <p:cNvPr id="5" name="Rectangle 4"/>
          <p:cNvSpPr/>
          <p:nvPr/>
        </p:nvSpPr>
        <p:spPr>
          <a:xfrm>
            <a:off x="5137073" y="1551215"/>
            <a:ext cx="1690771"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6" name="Rectangle 5"/>
          <p:cNvSpPr/>
          <p:nvPr/>
        </p:nvSpPr>
        <p:spPr>
          <a:xfrm>
            <a:off x="3305503" y="1551215"/>
            <a:ext cx="1676399"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p:nvPr/>
        </p:nvCxnSpPr>
        <p:spPr>
          <a:xfrm>
            <a:off x="5058103" y="1551215"/>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29303" y="1551215"/>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3703" y="1863136"/>
            <a:ext cx="6486258" cy="381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086303" y="2244136"/>
            <a:ext cx="0" cy="2245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43703" y="1859575"/>
            <a:ext cx="0" cy="2629686"/>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922702" y="1863136"/>
            <a:ext cx="0" cy="2626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86103" y="3329882"/>
            <a:ext cx="6341741" cy="0"/>
          </a:xfrm>
          <a:prstGeom prst="line">
            <a:avLst/>
          </a:prstGeom>
          <a:ln w="12700"/>
        </p:spPr>
        <p:style>
          <a:lnRef idx="1">
            <a:schemeClr val="dk1"/>
          </a:lnRef>
          <a:fillRef idx="0">
            <a:schemeClr val="dk1"/>
          </a:fillRef>
          <a:effectRef idx="0">
            <a:schemeClr val="dk1"/>
          </a:effectRef>
          <a:fontRef idx="minor">
            <a:schemeClr val="tx1"/>
          </a:fontRef>
        </p:style>
      </p:cxnSp>
      <p:sp>
        <p:nvSpPr>
          <p:cNvPr id="16" name="Rectangle 15"/>
          <p:cNvSpPr/>
          <p:nvPr/>
        </p:nvSpPr>
        <p:spPr>
          <a:xfrm>
            <a:off x="3305503" y="1517461"/>
            <a:ext cx="1676399"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5137073" y="1517461"/>
            <a:ext cx="1690771"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333703" y="2369403"/>
            <a:ext cx="1752600" cy="830997"/>
          </a:xfrm>
          <a:prstGeom prst="rect">
            <a:avLst/>
          </a:prstGeom>
        </p:spPr>
        <p:txBody>
          <a:bodyPr wrap="square">
            <a:spAutoFit/>
          </a:bodyPr>
          <a:lstStyle/>
          <a:p>
            <a:pPr marL="236538" indent="-236538"/>
            <a:r>
              <a:rPr lang="en-US" sz="1600" dirty="0" smtClean="0">
                <a:latin typeface="Arial" panose="020B0604020202020204" pitchFamily="34" charset="0"/>
                <a:cs typeface="Arial" panose="020B0604020202020204" pitchFamily="34" charset="0"/>
              </a:rPr>
              <a:t>Service Order: Request for DNP/RNP</a:t>
            </a:r>
            <a:endParaRPr lang="en-US" sz="1600" dirty="0">
              <a:latin typeface="Arial" panose="020B0604020202020204" pitchFamily="34" charset="0"/>
              <a:cs typeface="Arial" panose="020B0604020202020204" pitchFamily="34" charset="0"/>
            </a:endParaRPr>
          </a:p>
        </p:txBody>
      </p:sp>
      <p:sp>
        <p:nvSpPr>
          <p:cNvPr id="19" name="Rectangle 18"/>
          <p:cNvSpPr/>
          <p:nvPr/>
        </p:nvSpPr>
        <p:spPr>
          <a:xfrm>
            <a:off x="333703" y="1856015"/>
            <a:ext cx="2895600"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20" name="Rectangle 19"/>
          <p:cNvSpPr/>
          <p:nvPr/>
        </p:nvSpPr>
        <p:spPr>
          <a:xfrm>
            <a:off x="3229303" y="1856014"/>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21" name="Rectangle 20"/>
          <p:cNvSpPr/>
          <p:nvPr/>
        </p:nvSpPr>
        <p:spPr>
          <a:xfrm>
            <a:off x="4143703" y="1856015"/>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22" name="Rectangle 21"/>
          <p:cNvSpPr/>
          <p:nvPr/>
        </p:nvSpPr>
        <p:spPr>
          <a:xfrm>
            <a:off x="5075244" y="1863136"/>
            <a:ext cx="847458"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23" name="Rectangle 22"/>
          <p:cNvSpPr/>
          <p:nvPr/>
        </p:nvSpPr>
        <p:spPr>
          <a:xfrm>
            <a:off x="5922702" y="1863136"/>
            <a:ext cx="905142"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24" name="Rectangle 23"/>
          <p:cNvSpPr/>
          <p:nvPr/>
        </p:nvSpPr>
        <p:spPr>
          <a:xfrm>
            <a:off x="333703" y="1863135"/>
            <a:ext cx="2895600" cy="381001"/>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93884" y="2571830"/>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650_01</a:t>
            </a:r>
            <a:endParaRPr lang="en-US" sz="1600" dirty="0">
              <a:latin typeface="Arial" panose="020B0604020202020204" pitchFamily="34" charset="0"/>
              <a:cs typeface="Arial" panose="020B0604020202020204" pitchFamily="34" charset="0"/>
            </a:endParaRPr>
          </a:p>
        </p:txBody>
      </p:sp>
      <p:sp>
        <p:nvSpPr>
          <p:cNvPr id="26" name="Oval 25"/>
          <p:cNvSpPr/>
          <p:nvPr/>
        </p:nvSpPr>
        <p:spPr>
          <a:xfrm>
            <a:off x="4410403" y="257183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08473" y="257183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66473" y="3727261"/>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84773" y="3727261"/>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93884" y="3763873"/>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650_02</a:t>
            </a:r>
            <a:endParaRPr lang="en-US" sz="1600" dirty="0">
              <a:latin typeface="Arial" panose="020B0604020202020204" pitchFamily="34" charset="0"/>
              <a:cs typeface="Arial" panose="020B0604020202020204" pitchFamily="34" charset="0"/>
            </a:endParaRPr>
          </a:p>
        </p:txBody>
      </p:sp>
      <p:sp>
        <p:nvSpPr>
          <p:cNvPr id="32" name="TextBox 31"/>
          <p:cNvSpPr txBox="1"/>
          <p:nvPr/>
        </p:nvSpPr>
        <p:spPr>
          <a:xfrm>
            <a:off x="7010400" y="2300665"/>
            <a:ext cx="2097116" cy="923330"/>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REP must give customer at least ten days notice</a:t>
            </a:r>
            <a:endParaRPr lang="en-US" i="1" dirty="0">
              <a:latin typeface="Arial" panose="020B0604020202020204" pitchFamily="34" charset="0"/>
              <a:cs typeface="Arial" panose="020B0604020202020204" pitchFamily="34" charset="0"/>
            </a:endParaRPr>
          </a:p>
        </p:txBody>
      </p:sp>
      <p:sp>
        <p:nvSpPr>
          <p:cNvPr id="35" name="Rectangle 34"/>
          <p:cNvSpPr/>
          <p:nvPr/>
        </p:nvSpPr>
        <p:spPr>
          <a:xfrm>
            <a:off x="333703" y="3429000"/>
            <a:ext cx="1752600" cy="1077218"/>
          </a:xfrm>
          <a:prstGeom prst="rect">
            <a:avLst/>
          </a:prstGeom>
        </p:spPr>
        <p:txBody>
          <a:bodyPr wrap="square">
            <a:spAutoFit/>
          </a:bodyPr>
          <a:lstStyle/>
          <a:p>
            <a:pPr marL="236538" indent="-236538"/>
            <a:r>
              <a:rPr lang="en-US" sz="1600" dirty="0" smtClean="0">
                <a:latin typeface="Arial" panose="020B0604020202020204" pitchFamily="34" charset="0"/>
                <a:cs typeface="Arial" panose="020B0604020202020204" pitchFamily="34" charset="0"/>
              </a:rPr>
              <a:t>Service Order: Response for completion of DNP/RNP</a:t>
            </a:r>
            <a:endParaRPr lang="en-US" sz="1600" dirty="0">
              <a:latin typeface="Arial" panose="020B0604020202020204" pitchFamily="34" charset="0"/>
              <a:cs typeface="Arial" panose="020B0604020202020204" pitchFamily="34" charset="0"/>
            </a:endParaRPr>
          </a:p>
        </p:txBody>
      </p:sp>
      <p:sp>
        <p:nvSpPr>
          <p:cNvPr id="37" name="AutoShape 44"/>
          <p:cNvSpPr>
            <a:spLocks noChangeArrowheads="1"/>
          </p:cNvSpPr>
          <p:nvPr/>
        </p:nvSpPr>
        <p:spPr bwMode="auto">
          <a:xfrm>
            <a:off x="1905000" y="5095424"/>
            <a:ext cx="5334000"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solidFill>
                  <a:prstClr val="black"/>
                </a:solidFill>
                <a:latin typeface="Calibri"/>
              </a:rPr>
              <a:t>Timing requirements vary depending on circumstances.  Details in PUCT Substantive Rules and Retail Market Guide </a:t>
            </a:r>
            <a:endParaRPr lang="en-US" sz="2000" b="0" dirty="0">
              <a:solidFill>
                <a:prstClr val="black"/>
              </a:solidFill>
              <a:latin typeface="Calibri"/>
            </a:endParaRPr>
          </a:p>
        </p:txBody>
      </p:sp>
    </p:spTree>
    <p:extLst>
      <p:ext uri="{BB962C8B-B14F-4D97-AF65-F5344CB8AC3E}">
        <p14:creationId xmlns:p14="http://schemas.microsoft.com/office/powerpoint/2010/main" val="3403793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wipe(left)">
                                      <p:cBhvr>
                                        <p:cTn id="20" dur="500"/>
                                        <p:tgtEl>
                                          <p:spTgt spid="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50"/>
                                        <p:tgtEl>
                                          <p:spTgt spid="31"/>
                                        </p:tgtEl>
                                      </p:cBhvr>
                                    </p:animEffect>
                                  </p:childTnLst>
                                </p:cTn>
                              </p:par>
                              <p:par>
                                <p:cTn id="26" presetID="30" presetClass="emph" presetSubtype="0" fill="hold" grpId="1" nodeType="withEffect">
                                  <p:stCondLst>
                                    <p:cond delay="0"/>
                                  </p:stCondLst>
                                  <p:childTnLst>
                                    <p:animClr clrSpc="hsl" dir="cw">
                                      <p:cBhvr override="childStyle">
                                        <p:cTn id="27" dur="500" fill="hold"/>
                                        <p:tgtEl>
                                          <p:spTgt spid="26"/>
                                        </p:tgtEl>
                                        <p:attrNameLst>
                                          <p:attrName>style.color</p:attrName>
                                        </p:attrNameLst>
                                      </p:cBhvr>
                                      <p:by>
                                        <p:hsl h="0" s="12549" l="25098"/>
                                      </p:by>
                                    </p:animClr>
                                    <p:animClr clrSpc="hsl" dir="cw">
                                      <p:cBhvr>
                                        <p:cTn id="28" dur="500" fill="hold"/>
                                        <p:tgtEl>
                                          <p:spTgt spid="26"/>
                                        </p:tgtEl>
                                        <p:attrNameLst>
                                          <p:attrName>fillcolor</p:attrName>
                                        </p:attrNameLst>
                                      </p:cBhvr>
                                      <p:by>
                                        <p:hsl h="0" s="12549" l="25098"/>
                                      </p:by>
                                    </p:animClr>
                                    <p:animClr clrSpc="hsl" dir="cw">
                                      <p:cBhvr>
                                        <p:cTn id="29" dur="500" fill="hold"/>
                                        <p:tgtEl>
                                          <p:spTgt spid="26"/>
                                        </p:tgtEl>
                                        <p:attrNameLst>
                                          <p:attrName>stroke.color</p:attrName>
                                        </p:attrNameLst>
                                      </p:cBhvr>
                                      <p:by>
                                        <p:hsl h="0" s="12549" l="25098"/>
                                      </p:by>
                                    </p:animClr>
                                    <p:set>
                                      <p:cBhvr>
                                        <p:cTn id="30" dur="500" fill="hold"/>
                                        <p:tgtEl>
                                          <p:spTgt spid="26"/>
                                        </p:tgtEl>
                                        <p:attrNameLst>
                                          <p:attrName>fill.type</p:attrName>
                                        </p:attrNameLst>
                                      </p:cBhvr>
                                      <p:to>
                                        <p:strVal val="solid"/>
                                      </p:to>
                                    </p:set>
                                  </p:childTnLst>
                                </p:cTn>
                              </p:par>
                              <p:par>
                                <p:cTn id="31" presetID="30" presetClass="emph" presetSubtype="0" fill="hold" grpId="1" nodeType="withEffect">
                                  <p:stCondLst>
                                    <p:cond delay="0"/>
                                  </p:stCondLst>
                                  <p:childTnLst>
                                    <p:animClr clrSpc="hsl" dir="cw">
                                      <p:cBhvr override="childStyle">
                                        <p:cTn id="32" dur="500" fill="hold"/>
                                        <p:tgtEl>
                                          <p:spTgt spid="27"/>
                                        </p:tgtEl>
                                        <p:attrNameLst>
                                          <p:attrName>style.color</p:attrName>
                                        </p:attrNameLst>
                                      </p:cBhvr>
                                      <p:by>
                                        <p:hsl h="0" s="12549" l="25098"/>
                                      </p:by>
                                    </p:animClr>
                                    <p:animClr clrSpc="hsl" dir="cw">
                                      <p:cBhvr>
                                        <p:cTn id="33" dur="500" fill="hold"/>
                                        <p:tgtEl>
                                          <p:spTgt spid="27"/>
                                        </p:tgtEl>
                                        <p:attrNameLst>
                                          <p:attrName>fillcolor</p:attrName>
                                        </p:attrNameLst>
                                      </p:cBhvr>
                                      <p:by>
                                        <p:hsl h="0" s="12549" l="25098"/>
                                      </p:by>
                                    </p:animClr>
                                    <p:animClr clrSpc="hsl" dir="cw">
                                      <p:cBhvr>
                                        <p:cTn id="34" dur="500" fill="hold"/>
                                        <p:tgtEl>
                                          <p:spTgt spid="27"/>
                                        </p:tgtEl>
                                        <p:attrNameLst>
                                          <p:attrName>stroke.color</p:attrName>
                                        </p:attrNameLst>
                                      </p:cBhvr>
                                      <p:by>
                                        <p:hsl h="0" s="12549" l="25098"/>
                                      </p:by>
                                    </p:animClr>
                                    <p:set>
                                      <p:cBhvr>
                                        <p:cTn id="35" dur="500" fill="hold"/>
                                        <p:tgtEl>
                                          <p:spTgt spid="27"/>
                                        </p:tgtEl>
                                        <p:attrNameLst>
                                          <p:attrName>fill.type</p:attrName>
                                        </p:attrNameLst>
                                      </p:cBhvr>
                                      <p:to>
                                        <p:strVal val="solid"/>
                                      </p:to>
                                    </p:set>
                                  </p:childTnLst>
                                </p:cTn>
                              </p:par>
                              <p:par>
                                <p:cTn id="36" presetID="3" presetClass="emph" presetSubtype="2" fill="hold" nodeType="withEffect">
                                  <p:stCondLst>
                                    <p:cond delay="0"/>
                                  </p:stCondLst>
                                  <p:childTnLst>
                                    <p:animClr clrSpc="rgb" dir="cw">
                                      <p:cBhvr override="childStyle">
                                        <p:cTn id="37" dur="500" fill="hold"/>
                                        <p:tgtEl>
                                          <p:spTgt spid="32">
                                            <p:txEl>
                                              <p:pRg st="0" end="0"/>
                                            </p:txEl>
                                          </p:spTgt>
                                        </p:tgtEl>
                                        <p:attrNameLst>
                                          <p:attrName>style.color</p:attrName>
                                        </p:attrNameLst>
                                      </p:cBhvr>
                                      <p:to>
                                        <a:srgbClr val="A5A5A5"/>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5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5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6" grpId="1" animBg="1"/>
      <p:bldP spid="27" grpId="0" animBg="1"/>
      <p:bldP spid="27" grpId="1" animBg="1"/>
      <p:bldP spid="28" grpId="0" animBg="1"/>
      <p:bldP spid="29" grpId="0" animBg="1"/>
      <p:bldP spid="31"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Billing and Payment</a:t>
            </a:r>
            <a:endParaRPr lang="en-US" dirty="0"/>
          </a:p>
        </p:txBody>
      </p:sp>
      <p:sp>
        <p:nvSpPr>
          <p:cNvPr id="3" name="Slide Number Placeholder 2"/>
          <p:cNvSpPr>
            <a:spLocks noGrp="1"/>
          </p:cNvSpPr>
          <p:nvPr>
            <p:ph type="sldNum" sz="quarter" idx="4"/>
          </p:nvPr>
        </p:nvSpPr>
        <p:spPr/>
        <p:txBody>
          <a:bodyPr/>
          <a:lstStyle/>
          <a:p>
            <a:fld id="{FF7F3899-B190-482E-AE55-E6984E7DA36B}" type="slidenum">
              <a:rPr lang="en-US" smtClean="0"/>
              <a:t>29</a:t>
            </a:fld>
            <a:endParaRPr lang="en-US"/>
          </a:p>
        </p:txBody>
      </p:sp>
      <p:sp>
        <p:nvSpPr>
          <p:cNvPr id="5" name="Rectangle 4"/>
          <p:cNvSpPr/>
          <p:nvPr/>
        </p:nvSpPr>
        <p:spPr>
          <a:xfrm>
            <a:off x="4803370" y="3310354"/>
            <a:ext cx="1690771"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6" name="Rectangle 5"/>
          <p:cNvSpPr/>
          <p:nvPr/>
        </p:nvSpPr>
        <p:spPr>
          <a:xfrm>
            <a:off x="2971800" y="3310354"/>
            <a:ext cx="1676399"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50000"/>
                </a:schemeClr>
              </a:solidFill>
              <a:latin typeface="Arial" panose="020B0604020202020204" pitchFamily="34" charset="0"/>
              <a:cs typeface="Arial" panose="020B0604020202020204" pitchFamily="34" charset="0"/>
            </a:endParaRPr>
          </a:p>
        </p:txBody>
      </p:sp>
      <p:cxnSp>
        <p:nvCxnSpPr>
          <p:cNvPr id="8" name="Straight Connector 7"/>
          <p:cNvCxnSpPr/>
          <p:nvPr/>
        </p:nvCxnSpPr>
        <p:spPr>
          <a:xfrm>
            <a:off x="4724400" y="3310354"/>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3310354"/>
            <a:ext cx="0" cy="29380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 y="3622275"/>
            <a:ext cx="6333858"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752600" y="4003275"/>
            <a:ext cx="0" cy="2245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810000" y="3618714"/>
            <a:ext cx="0" cy="2629686"/>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588999" y="3622275"/>
            <a:ext cx="0" cy="2626125"/>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52400" y="5089021"/>
            <a:ext cx="6341741" cy="0"/>
          </a:xfrm>
          <a:prstGeom prst="line">
            <a:avLst/>
          </a:prstGeom>
          <a:ln w="12700"/>
        </p:spPr>
        <p:style>
          <a:lnRef idx="1">
            <a:schemeClr val="dk1"/>
          </a:lnRef>
          <a:fillRef idx="0">
            <a:schemeClr val="dk1"/>
          </a:fillRef>
          <a:effectRef idx="0">
            <a:schemeClr val="dk1"/>
          </a:effectRef>
          <a:fontRef idx="minor">
            <a:schemeClr val="tx1"/>
          </a:fontRef>
        </p:style>
      </p:cxnSp>
      <p:sp>
        <p:nvSpPr>
          <p:cNvPr id="21" name="Rectangle 20"/>
          <p:cNvSpPr/>
          <p:nvPr/>
        </p:nvSpPr>
        <p:spPr>
          <a:xfrm>
            <a:off x="2971800" y="3276600"/>
            <a:ext cx="1676399"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4803370" y="3276600"/>
            <a:ext cx="1690771" cy="338554"/>
          </a:xfrm>
          <a:prstGeom prst="rect">
            <a:avLst/>
          </a:prstGeom>
        </p:spPr>
        <p:txBody>
          <a:bodyPr wrap="squar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23" name="Rectangle 22"/>
          <p:cNvSpPr/>
          <p:nvPr/>
        </p:nvSpPr>
        <p:spPr>
          <a:xfrm>
            <a:off x="152400" y="4084747"/>
            <a:ext cx="1600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Invoice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(Wires Charges)</a:t>
            </a:r>
            <a:endParaRPr lang="en-US" sz="1600" dirty="0">
              <a:latin typeface="Arial" panose="020B0604020202020204" pitchFamily="34" charset="0"/>
              <a:cs typeface="Arial" panose="020B0604020202020204" pitchFamily="34" charset="0"/>
            </a:endParaRPr>
          </a:p>
        </p:txBody>
      </p:sp>
      <p:sp>
        <p:nvSpPr>
          <p:cNvPr id="29" name="Rectangle 28"/>
          <p:cNvSpPr/>
          <p:nvPr/>
        </p:nvSpPr>
        <p:spPr>
          <a:xfrm>
            <a:off x="152400" y="3615154"/>
            <a:ext cx="2743200"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30" name="Rectangle 29"/>
          <p:cNvSpPr/>
          <p:nvPr/>
        </p:nvSpPr>
        <p:spPr>
          <a:xfrm>
            <a:off x="2895600" y="3615153"/>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31" name="Rectangle 30"/>
          <p:cNvSpPr/>
          <p:nvPr/>
        </p:nvSpPr>
        <p:spPr>
          <a:xfrm>
            <a:off x="3810000" y="3615154"/>
            <a:ext cx="914400"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33" name="Rectangle 32"/>
          <p:cNvSpPr/>
          <p:nvPr/>
        </p:nvSpPr>
        <p:spPr>
          <a:xfrm>
            <a:off x="4741541" y="3622275"/>
            <a:ext cx="847458"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34" name="Rectangle 33"/>
          <p:cNvSpPr/>
          <p:nvPr/>
        </p:nvSpPr>
        <p:spPr>
          <a:xfrm>
            <a:off x="5588999" y="3622275"/>
            <a:ext cx="905142"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36" name="Rectangle 35"/>
          <p:cNvSpPr/>
          <p:nvPr/>
        </p:nvSpPr>
        <p:spPr>
          <a:xfrm>
            <a:off x="152400" y="3622274"/>
            <a:ext cx="2743200"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60181" y="4330969"/>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810_02</a:t>
            </a:r>
            <a:endParaRPr lang="en-US" sz="1600" dirty="0">
              <a:latin typeface="Arial" panose="020B0604020202020204" pitchFamily="34" charset="0"/>
              <a:cs typeface="Arial" panose="020B0604020202020204" pitchFamily="34" charset="0"/>
            </a:endParaRPr>
          </a:p>
        </p:txBody>
      </p:sp>
      <p:sp>
        <p:nvSpPr>
          <p:cNvPr id="38" name="Oval 37"/>
          <p:cNvSpPr/>
          <p:nvPr/>
        </p:nvSpPr>
        <p:spPr>
          <a:xfrm>
            <a:off x="3162300" y="4254769"/>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851070" y="4254769"/>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76700" y="548640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74770" y="548640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52400" y="5404246"/>
            <a:ext cx="16002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Remittance Detail</a:t>
            </a:r>
            <a:endParaRPr lang="en-US" sz="1600" dirty="0">
              <a:latin typeface="Arial" panose="020B0604020202020204" pitchFamily="34" charset="0"/>
              <a:cs typeface="Arial" panose="020B0604020202020204" pitchFamily="34" charset="0"/>
            </a:endParaRPr>
          </a:p>
        </p:txBody>
      </p:sp>
      <p:sp>
        <p:nvSpPr>
          <p:cNvPr id="60" name="Rectangle 59"/>
          <p:cNvSpPr/>
          <p:nvPr/>
        </p:nvSpPr>
        <p:spPr>
          <a:xfrm>
            <a:off x="1760181" y="5523012"/>
            <a:ext cx="1135418"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820_02</a:t>
            </a:r>
            <a:endParaRPr lang="en-US" sz="1600" dirty="0">
              <a:latin typeface="Arial" panose="020B0604020202020204" pitchFamily="34" charset="0"/>
              <a:cs typeface="Arial" panose="020B0604020202020204" pitchFamily="34" charset="0"/>
            </a:endParaRPr>
          </a:p>
        </p:txBody>
      </p:sp>
      <p:sp>
        <p:nvSpPr>
          <p:cNvPr id="71" name="Rectangle 70"/>
          <p:cNvSpPr/>
          <p:nvPr/>
        </p:nvSpPr>
        <p:spPr>
          <a:xfrm>
            <a:off x="5676861" y="1520439"/>
            <a:ext cx="2560320"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72" name="Rectangle 71"/>
          <p:cNvSpPr/>
          <p:nvPr/>
        </p:nvSpPr>
        <p:spPr>
          <a:xfrm>
            <a:off x="2979381" y="1520439"/>
            <a:ext cx="2595067"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50000"/>
                </a:schemeClr>
              </a:solidFill>
              <a:latin typeface="Arial" panose="020B0604020202020204" pitchFamily="34" charset="0"/>
              <a:cs typeface="Arial" panose="020B0604020202020204" pitchFamily="34" charset="0"/>
            </a:endParaRPr>
          </a:p>
        </p:txBody>
      </p:sp>
      <p:cxnSp>
        <p:nvCxnSpPr>
          <p:cNvPr id="73" name="Straight Connector 72"/>
          <p:cNvCxnSpPr/>
          <p:nvPr/>
        </p:nvCxnSpPr>
        <p:spPr>
          <a:xfrm>
            <a:off x="5629289" y="1520439"/>
            <a:ext cx="0" cy="1279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03181" y="1520439"/>
            <a:ext cx="0" cy="1279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52399" y="1832360"/>
            <a:ext cx="8084781"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6" name="Straight Connector 75"/>
          <p:cNvCxnSpPr/>
          <p:nvPr/>
        </p:nvCxnSpPr>
        <p:spPr>
          <a:xfrm>
            <a:off x="1760181" y="2213360"/>
            <a:ext cx="0" cy="586100"/>
          </a:xfrm>
          <a:prstGeom prst="line">
            <a:avLst/>
          </a:prstGeom>
          <a:ln w="12700"/>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817581" y="1828799"/>
            <a:ext cx="0" cy="970661"/>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4731981" y="1832360"/>
            <a:ext cx="0" cy="967100"/>
          </a:xfrm>
          <a:prstGeom prst="line">
            <a:avLst/>
          </a:prstGeom>
          <a:ln w="12700"/>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6553200" y="1832361"/>
            <a:ext cx="0" cy="967100"/>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7398981" y="1832360"/>
            <a:ext cx="0" cy="967100"/>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52400" y="2799460"/>
            <a:ext cx="8008581" cy="0"/>
          </a:xfrm>
          <a:prstGeom prst="line">
            <a:avLst/>
          </a:prstGeom>
          <a:ln w="12700"/>
        </p:spPr>
        <p:style>
          <a:lnRef idx="1">
            <a:schemeClr val="dk1"/>
          </a:lnRef>
          <a:fillRef idx="0">
            <a:schemeClr val="dk1"/>
          </a:fillRef>
          <a:effectRef idx="0">
            <a:schemeClr val="dk1"/>
          </a:effectRef>
          <a:fontRef idx="minor">
            <a:schemeClr val="tx1"/>
          </a:fontRef>
        </p:style>
      </p:cxnSp>
      <p:sp>
        <p:nvSpPr>
          <p:cNvPr id="82" name="Rectangle 81"/>
          <p:cNvSpPr/>
          <p:nvPr/>
        </p:nvSpPr>
        <p:spPr>
          <a:xfrm>
            <a:off x="3893781" y="1486685"/>
            <a:ext cx="697627"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From</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83" name="Rectangle 82"/>
          <p:cNvSpPr/>
          <p:nvPr/>
        </p:nvSpPr>
        <p:spPr>
          <a:xfrm>
            <a:off x="6713181" y="1486685"/>
            <a:ext cx="419475" cy="338554"/>
          </a:xfrm>
          <a:prstGeom prst="rect">
            <a:avLst/>
          </a:prstGeom>
        </p:spPr>
        <p:txBody>
          <a:bodyPr wrap="none">
            <a:spAutoFit/>
          </a:bodyPr>
          <a:lstStyle/>
          <a:p>
            <a:pPr algn="ctr"/>
            <a:r>
              <a:rPr lang="en-US" sz="1600" b="1" dirty="0" smtClean="0">
                <a:solidFill>
                  <a:schemeClr val="bg1">
                    <a:lumMod val="50000"/>
                  </a:schemeClr>
                </a:solidFill>
                <a:latin typeface="Arial" panose="020B0604020202020204" pitchFamily="34" charset="0"/>
                <a:cs typeface="Arial" panose="020B0604020202020204" pitchFamily="34" charset="0"/>
              </a:rPr>
              <a:t>To</a:t>
            </a:r>
            <a:endParaRPr lang="en-US" sz="1600" b="1" dirty="0">
              <a:solidFill>
                <a:schemeClr val="bg1">
                  <a:lumMod val="50000"/>
                </a:schemeClr>
              </a:solidFill>
              <a:latin typeface="Arial" panose="020B0604020202020204" pitchFamily="34" charset="0"/>
              <a:cs typeface="Arial" panose="020B0604020202020204" pitchFamily="34" charset="0"/>
            </a:endParaRPr>
          </a:p>
        </p:txBody>
      </p:sp>
      <p:sp>
        <p:nvSpPr>
          <p:cNvPr id="84" name="Rectangle 83"/>
          <p:cNvSpPr/>
          <p:nvPr/>
        </p:nvSpPr>
        <p:spPr>
          <a:xfrm>
            <a:off x="152400" y="2358639"/>
            <a:ext cx="1600199"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Monthly Usage</a:t>
            </a:r>
            <a:endParaRPr lang="en-US" sz="1600" dirty="0">
              <a:latin typeface="Arial" panose="020B0604020202020204" pitchFamily="34" charset="0"/>
              <a:cs typeface="Arial" panose="020B0604020202020204" pitchFamily="34" charset="0"/>
            </a:endParaRPr>
          </a:p>
        </p:txBody>
      </p:sp>
      <p:sp>
        <p:nvSpPr>
          <p:cNvPr id="85" name="Rectangle 84"/>
          <p:cNvSpPr/>
          <p:nvPr/>
        </p:nvSpPr>
        <p:spPr>
          <a:xfrm>
            <a:off x="152399" y="1825239"/>
            <a:ext cx="2750782"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86" name="Rectangle 85"/>
          <p:cNvSpPr/>
          <p:nvPr/>
        </p:nvSpPr>
        <p:spPr>
          <a:xfrm>
            <a:off x="2903181" y="1825239"/>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ERCOT</a:t>
            </a:r>
            <a:endParaRPr lang="en-US" sz="1600" b="1" dirty="0">
              <a:latin typeface="Arial" panose="020B0604020202020204" pitchFamily="34" charset="0"/>
              <a:cs typeface="Arial" panose="020B0604020202020204" pitchFamily="34" charset="0"/>
            </a:endParaRPr>
          </a:p>
        </p:txBody>
      </p:sp>
      <p:sp>
        <p:nvSpPr>
          <p:cNvPr id="87" name="Rectangle 86"/>
          <p:cNvSpPr/>
          <p:nvPr/>
        </p:nvSpPr>
        <p:spPr>
          <a:xfrm>
            <a:off x="3817581" y="1825239"/>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88" name="Rectangle 87"/>
          <p:cNvSpPr/>
          <p:nvPr/>
        </p:nvSpPr>
        <p:spPr>
          <a:xfrm>
            <a:off x="4731981" y="1825239"/>
            <a:ext cx="9144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89" name="Rectangle 88"/>
          <p:cNvSpPr/>
          <p:nvPr/>
        </p:nvSpPr>
        <p:spPr>
          <a:xfrm>
            <a:off x="5646380" y="1832360"/>
            <a:ext cx="90682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ERCOT</a:t>
            </a:r>
            <a:endParaRPr lang="en-US" sz="1600" b="1" dirty="0">
              <a:latin typeface="Arial" panose="020B0604020202020204" pitchFamily="34" charset="0"/>
              <a:cs typeface="Arial" panose="020B0604020202020204" pitchFamily="34" charset="0"/>
            </a:endParaRPr>
          </a:p>
        </p:txBody>
      </p:sp>
      <p:sp>
        <p:nvSpPr>
          <p:cNvPr id="90" name="Rectangle 89"/>
          <p:cNvSpPr/>
          <p:nvPr/>
        </p:nvSpPr>
        <p:spPr>
          <a:xfrm>
            <a:off x="6523669" y="1832360"/>
            <a:ext cx="875311"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TDSP</a:t>
            </a:r>
            <a:endParaRPr lang="en-US" sz="1600" b="1" dirty="0">
              <a:latin typeface="Arial" panose="020B0604020202020204" pitchFamily="34" charset="0"/>
              <a:cs typeface="Arial" panose="020B0604020202020204" pitchFamily="34" charset="0"/>
            </a:endParaRPr>
          </a:p>
        </p:txBody>
      </p:sp>
      <p:sp>
        <p:nvSpPr>
          <p:cNvPr id="91" name="Rectangle 90"/>
          <p:cNvSpPr/>
          <p:nvPr/>
        </p:nvSpPr>
        <p:spPr>
          <a:xfrm>
            <a:off x="7398981" y="1832361"/>
            <a:ext cx="838200"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REP</a:t>
            </a:r>
            <a:endParaRPr lang="en-US" sz="1600" b="1" dirty="0">
              <a:latin typeface="Arial" panose="020B0604020202020204" pitchFamily="34" charset="0"/>
              <a:cs typeface="Arial" panose="020B0604020202020204" pitchFamily="34" charset="0"/>
            </a:endParaRPr>
          </a:p>
        </p:txBody>
      </p:sp>
      <p:sp>
        <p:nvSpPr>
          <p:cNvPr id="92" name="Rectangle 91"/>
          <p:cNvSpPr/>
          <p:nvPr/>
        </p:nvSpPr>
        <p:spPr>
          <a:xfrm>
            <a:off x="152399" y="1832359"/>
            <a:ext cx="2750781" cy="307778"/>
          </a:xfrm>
          <a:prstGeom prst="rect">
            <a:avLst/>
          </a:prstGeom>
          <a:solidFill>
            <a:schemeClr val="accent1">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Rectangle 92"/>
          <p:cNvSpPr/>
          <p:nvPr/>
        </p:nvSpPr>
        <p:spPr>
          <a:xfrm>
            <a:off x="1760180" y="2358639"/>
            <a:ext cx="1135419" cy="338554"/>
          </a:xfrm>
          <a:prstGeom prst="rect">
            <a:avLst/>
          </a:prstGeom>
        </p:spPr>
        <p:txBody>
          <a:bodyPr wrap="square">
            <a:spAutoFit/>
          </a:bodyPr>
          <a:lstStyle/>
          <a:p>
            <a:pPr algn="ctr"/>
            <a:r>
              <a:rPr lang="en-US" sz="1600" dirty="0" smtClean="0">
                <a:latin typeface="Arial" panose="020B0604020202020204" pitchFamily="34" charset="0"/>
                <a:cs typeface="Arial" panose="020B0604020202020204" pitchFamily="34" charset="0"/>
              </a:rPr>
              <a:t>867_03</a:t>
            </a:r>
            <a:endParaRPr lang="en-US" sz="1600" dirty="0">
              <a:latin typeface="Arial" panose="020B0604020202020204" pitchFamily="34" charset="0"/>
              <a:cs typeface="Arial" panose="020B0604020202020204" pitchFamily="34" charset="0"/>
            </a:endParaRPr>
          </a:p>
        </p:txBody>
      </p:sp>
      <p:sp>
        <p:nvSpPr>
          <p:cNvPr id="94" name="Oval 93"/>
          <p:cNvSpPr/>
          <p:nvPr/>
        </p:nvSpPr>
        <p:spPr>
          <a:xfrm>
            <a:off x="4084281" y="228600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Oval 94"/>
          <p:cNvSpPr/>
          <p:nvPr/>
        </p:nvSpPr>
        <p:spPr>
          <a:xfrm>
            <a:off x="5909290" y="228600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6" name="Oval 95"/>
          <p:cNvSpPr/>
          <p:nvPr/>
        </p:nvSpPr>
        <p:spPr>
          <a:xfrm>
            <a:off x="3169881" y="2286000"/>
            <a:ext cx="381000" cy="381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Oval 96"/>
          <p:cNvSpPr/>
          <p:nvPr/>
        </p:nvSpPr>
        <p:spPr>
          <a:xfrm>
            <a:off x="7627581" y="228600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TextBox 101"/>
          <p:cNvSpPr txBox="1"/>
          <p:nvPr/>
        </p:nvSpPr>
        <p:spPr>
          <a:xfrm>
            <a:off x="6713181" y="3818710"/>
            <a:ext cx="2278419" cy="1200329"/>
          </a:xfrm>
          <a:prstGeom prst="rect">
            <a:avLst/>
          </a:prstGeom>
          <a:noFill/>
        </p:spPr>
        <p:txBody>
          <a:bodyPr wrap="square" rtlCol="0">
            <a:spAutoFit/>
          </a:bodyPr>
          <a:lstStyle/>
          <a:p>
            <a:r>
              <a:rPr lang="en-US" i="1" dirty="0" smtClean="0"/>
              <a:t>REP combines 810_02 with 867_03 (and </a:t>
            </a:r>
            <a:br>
              <a:rPr lang="en-US" i="1" dirty="0" smtClean="0"/>
            </a:br>
            <a:r>
              <a:rPr lang="en-US" i="1" dirty="0" smtClean="0"/>
              <a:t>QSE charges) to bill </a:t>
            </a:r>
            <a:r>
              <a:rPr lang="en-US" i="1" dirty="0" smtClean="0">
                <a:latin typeface="Arial" panose="020B0604020202020204" pitchFamily="34" charset="0"/>
                <a:cs typeface="Arial" panose="020B0604020202020204" pitchFamily="34" charset="0"/>
              </a:rPr>
              <a:t>Customer</a:t>
            </a:r>
            <a:endParaRPr lang="en-US" i="1" dirty="0">
              <a:latin typeface="Arial" panose="020B0604020202020204" pitchFamily="34" charset="0"/>
              <a:cs typeface="Arial" panose="020B0604020202020204" pitchFamily="34" charset="0"/>
            </a:endParaRPr>
          </a:p>
        </p:txBody>
      </p:sp>
      <p:sp>
        <p:nvSpPr>
          <p:cNvPr id="104" name="TextBox 103"/>
          <p:cNvSpPr txBox="1"/>
          <p:nvPr/>
        </p:nvSpPr>
        <p:spPr>
          <a:xfrm>
            <a:off x="6713181" y="5257800"/>
            <a:ext cx="2278419" cy="923330"/>
          </a:xfrm>
          <a:prstGeom prst="rect">
            <a:avLst/>
          </a:prstGeom>
          <a:noFill/>
        </p:spPr>
        <p:txBody>
          <a:bodyPr wrap="square" rtlCol="0">
            <a:spAutoFit/>
          </a:bodyPr>
          <a:lstStyle/>
          <a:p>
            <a:r>
              <a:rPr lang="en-US" i="1" dirty="0"/>
              <a:t>REP </a:t>
            </a:r>
            <a:r>
              <a:rPr lang="en-US" i="1" dirty="0" smtClean="0"/>
              <a:t>Pays TDSP through </a:t>
            </a:r>
            <a:br>
              <a:rPr lang="en-US" i="1" dirty="0" smtClean="0"/>
            </a:br>
            <a:r>
              <a:rPr lang="en-US" i="1" dirty="0" smtClean="0"/>
              <a:t>HACHA/Wire Transfer</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171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5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250"/>
                                        <p:tgtEl>
                                          <p:spTgt spid="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mph" presetSubtype="0" fill="hold" grpId="1" nodeType="clickEffect">
                                  <p:stCondLst>
                                    <p:cond delay="0"/>
                                  </p:stCondLst>
                                  <p:childTnLst>
                                    <p:animClr clrSpc="hsl" dir="cw">
                                      <p:cBhvr override="childStyle">
                                        <p:cTn id="19" dur="500" fill="hold"/>
                                        <p:tgtEl>
                                          <p:spTgt spid="94"/>
                                        </p:tgtEl>
                                        <p:attrNameLst>
                                          <p:attrName>style.color</p:attrName>
                                        </p:attrNameLst>
                                      </p:cBhvr>
                                      <p:by>
                                        <p:hsl h="0" s="12549" l="25098"/>
                                      </p:by>
                                    </p:animClr>
                                    <p:animClr clrSpc="hsl" dir="cw">
                                      <p:cBhvr>
                                        <p:cTn id="20" dur="500" fill="hold"/>
                                        <p:tgtEl>
                                          <p:spTgt spid="94"/>
                                        </p:tgtEl>
                                        <p:attrNameLst>
                                          <p:attrName>fillcolor</p:attrName>
                                        </p:attrNameLst>
                                      </p:cBhvr>
                                      <p:by>
                                        <p:hsl h="0" s="12549" l="25098"/>
                                      </p:by>
                                    </p:animClr>
                                    <p:animClr clrSpc="hsl" dir="cw">
                                      <p:cBhvr>
                                        <p:cTn id="21" dur="500" fill="hold"/>
                                        <p:tgtEl>
                                          <p:spTgt spid="94"/>
                                        </p:tgtEl>
                                        <p:attrNameLst>
                                          <p:attrName>stroke.color</p:attrName>
                                        </p:attrNameLst>
                                      </p:cBhvr>
                                      <p:by>
                                        <p:hsl h="0" s="12549" l="25098"/>
                                      </p:by>
                                    </p:animClr>
                                    <p:set>
                                      <p:cBhvr>
                                        <p:cTn id="22" dur="500" fill="hold"/>
                                        <p:tgtEl>
                                          <p:spTgt spid="94"/>
                                        </p:tgtEl>
                                        <p:attrNameLst>
                                          <p:attrName>fill.type</p:attrName>
                                        </p:attrNameLst>
                                      </p:cBhvr>
                                      <p:to>
                                        <p:strVal val="solid"/>
                                      </p:to>
                                    </p:set>
                                  </p:childTnLst>
                                </p:cTn>
                              </p:par>
                              <p:par>
                                <p:cTn id="23" presetID="30" presetClass="emph" presetSubtype="0" fill="hold" grpId="1" nodeType="withEffect">
                                  <p:stCondLst>
                                    <p:cond delay="0"/>
                                  </p:stCondLst>
                                  <p:childTnLst>
                                    <p:animClr clrSpc="hsl" dir="cw">
                                      <p:cBhvr override="childStyle">
                                        <p:cTn id="24" dur="500" fill="hold"/>
                                        <p:tgtEl>
                                          <p:spTgt spid="95"/>
                                        </p:tgtEl>
                                        <p:attrNameLst>
                                          <p:attrName>style.color</p:attrName>
                                        </p:attrNameLst>
                                      </p:cBhvr>
                                      <p:by>
                                        <p:hsl h="0" s="12549" l="25098"/>
                                      </p:by>
                                    </p:animClr>
                                    <p:animClr clrSpc="hsl" dir="cw">
                                      <p:cBhvr>
                                        <p:cTn id="25" dur="500" fill="hold"/>
                                        <p:tgtEl>
                                          <p:spTgt spid="95"/>
                                        </p:tgtEl>
                                        <p:attrNameLst>
                                          <p:attrName>fillcolor</p:attrName>
                                        </p:attrNameLst>
                                      </p:cBhvr>
                                      <p:by>
                                        <p:hsl h="0" s="12549" l="25098"/>
                                      </p:by>
                                    </p:animClr>
                                    <p:animClr clrSpc="hsl" dir="cw">
                                      <p:cBhvr>
                                        <p:cTn id="26" dur="500" fill="hold"/>
                                        <p:tgtEl>
                                          <p:spTgt spid="95"/>
                                        </p:tgtEl>
                                        <p:attrNameLst>
                                          <p:attrName>stroke.color</p:attrName>
                                        </p:attrNameLst>
                                      </p:cBhvr>
                                      <p:by>
                                        <p:hsl h="0" s="12549" l="25098"/>
                                      </p:by>
                                    </p:animClr>
                                    <p:set>
                                      <p:cBhvr>
                                        <p:cTn id="27" dur="500" fill="hold"/>
                                        <p:tgtEl>
                                          <p:spTgt spid="95"/>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250"/>
                                        <p:tgtEl>
                                          <p:spTgt spid="9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25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250"/>
                                        <p:tgtEl>
                                          <p:spTgt spid="37"/>
                                        </p:tgtEl>
                                      </p:cBhvr>
                                    </p:animEffect>
                                  </p:childTnLst>
                                </p:cTn>
                              </p:par>
                              <p:par>
                                <p:cTn id="39" presetID="30" presetClass="emph" presetSubtype="0" fill="hold" grpId="1" nodeType="withEffect">
                                  <p:stCondLst>
                                    <p:cond delay="0"/>
                                  </p:stCondLst>
                                  <p:childTnLst>
                                    <p:animClr clrSpc="hsl" dir="cw">
                                      <p:cBhvr override="childStyle">
                                        <p:cTn id="40" dur="500" fill="hold"/>
                                        <p:tgtEl>
                                          <p:spTgt spid="96"/>
                                        </p:tgtEl>
                                        <p:attrNameLst>
                                          <p:attrName>style.color</p:attrName>
                                        </p:attrNameLst>
                                      </p:cBhvr>
                                      <p:by>
                                        <p:hsl h="0" s="12549" l="25098"/>
                                      </p:by>
                                    </p:animClr>
                                    <p:animClr clrSpc="hsl" dir="cw">
                                      <p:cBhvr>
                                        <p:cTn id="41" dur="500" fill="hold"/>
                                        <p:tgtEl>
                                          <p:spTgt spid="96"/>
                                        </p:tgtEl>
                                        <p:attrNameLst>
                                          <p:attrName>fillcolor</p:attrName>
                                        </p:attrNameLst>
                                      </p:cBhvr>
                                      <p:by>
                                        <p:hsl h="0" s="12549" l="25098"/>
                                      </p:by>
                                    </p:animClr>
                                    <p:animClr clrSpc="hsl" dir="cw">
                                      <p:cBhvr>
                                        <p:cTn id="42" dur="500" fill="hold"/>
                                        <p:tgtEl>
                                          <p:spTgt spid="96"/>
                                        </p:tgtEl>
                                        <p:attrNameLst>
                                          <p:attrName>stroke.color</p:attrName>
                                        </p:attrNameLst>
                                      </p:cBhvr>
                                      <p:by>
                                        <p:hsl h="0" s="12549" l="25098"/>
                                      </p:by>
                                    </p:animClr>
                                    <p:set>
                                      <p:cBhvr>
                                        <p:cTn id="43" dur="500" fill="hold"/>
                                        <p:tgtEl>
                                          <p:spTgt spid="96"/>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97"/>
                                        </p:tgtEl>
                                        <p:attrNameLst>
                                          <p:attrName>style.color</p:attrName>
                                        </p:attrNameLst>
                                      </p:cBhvr>
                                      <p:by>
                                        <p:hsl h="0" s="12549" l="25098"/>
                                      </p:by>
                                    </p:animClr>
                                    <p:animClr clrSpc="hsl" dir="cw">
                                      <p:cBhvr>
                                        <p:cTn id="46" dur="500" fill="hold"/>
                                        <p:tgtEl>
                                          <p:spTgt spid="97"/>
                                        </p:tgtEl>
                                        <p:attrNameLst>
                                          <p:attrName>fillcolor</p:attrName>
                                        </p:attrNameLst>
                                      </p:cBhvr>
                                      <p:by>
                                        <p:hsl h="0" s="12549" l="25098"/>
                                      </p:by>
                                    </p:animClr>
                                    <p:animClr clrSpc="hsl" dir="cw">
                                      <p:cBhvr>
                                        <p:cTn id="47" dur="500" fill="hold"/>
                                        <p:tgtEl>
                                          <p:spTgt spid="97"/>
                                        </p:tgtEl>
                                        <p:attrNameLst>
                                          <p:attrName>stroke.color</p:attrName>
                                        </p:attrNameLst>
                                      </p:cBhvr>
                                      <p:by>
                                        <p:hsl h="0" s="12549" l="25098"/>
                                      </p:by>
                                    </p:animClr>
                                    <p:set>
                                      <p:cBhvr>
                                        <p:cTn id="48" dur="500" fill="hold"/>
                                        <p:tgtEl>
                                          <p:spTgt spid="97"/>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25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02">
                                            <p:txEl>
                                              <p:pRg st="0" end="0"/>
                                            </p:txEl>
                                          </p:spTgt>
                                        </p:tgtEl>
                                        <p:attrNameLst>
                                          <p:attrName>style.visibility</p:attrName>
                                        </p:attrNameLst>
                                      </p:cBhvr>
                                      <p:to>
                                        <p:strVal val="visible"/>
                                      </p:to>
                                    </p:set>
                                    <p:animEffect transition="in" filter="wipe(left)">
                                      <p:cBhvr>
                                        <p:cTn id="61" dur="500"/>
                                        <p:tgtEl>
                                          <p:spTgt spid="10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250"/>
                                        <p:tgtEl>
                                          <p:spTgt spid="60"/>
                                        </p:tgtEl>
                                      </p:cBhvr>
                                    </p:animEffect>
                                  </p:childTnLst>
                                </p:cTn>
                              </p:par>
                              <p:par>
                                <p:cTn id="67" presetID="30" presetClass="emph" presetSubtype="0" fill="hold" grpId="1" nodeType="withEffect">
                                  <p:stCondLst>
                                    <p:cond delay="0"/>
                                  </p:stCondLst>
                                  <p:childTnLst>
                                    <p:animClr clrSpc="hsl" dir="cw">
                                      <p:cBhvr override="childStyle">
                                        <p:cTn id="68" dur="500" fill="hold"/>
                                        <p:tgtEl>
                                          <p:spTgt spid="38"/>
                                        </p:tgtEl>
                                        <p:attrNameLst>
                                          <p:attrName>style.color</p:attrName>
                                        </p:attrNameLst>
                                      </p:cBhvr>
                                      <p:by>
                                        <p:hsl h="0" s="12549" l="25098"/>
                                      </p:by>
                                    </p:animClr>
                                    <p:animClr clrSpc="hsl" dir="cw">
                                      <p:cBhvr>
                                        <p:cTn id="69" dur="500" fill="hold"/>
                                        <p:tgtEl>
                                          <p:spTgt spid="38"/>
                                        </p:tgtEl>
                                        <p:attrNameLst>
                                          <p:attrName>fillcolor</p:attrName>
                                        </p:attrNameLst>
                                      </p:cBhvr>
                                      <p:by>
                                        <p:hsl h="0" s="12549" l="25098"/>
                                      </p:by>
                                    </p:animClr>
                                    <p:animClr clrSpc="hsl" dir="cw">
                                      <p:cBhvr>
                                        <p:cTn id="70" dur="500" fill="hold"/>
                                        <p:tgtEl>
                                          <p:spTgt spid="38"/>
                                        </p:tgtEl>
                                        <p:attrNameLst>
                                          <p:attrName>stroke.color</p:attrName>
                                        </p:attrNameLst>
                                      </p:cBhvr>
                                      <p:by>
                                        <p:hsl h="0" s="12549" l="25098"/>
                                      </p:by>
                                    </p:animClr>
                                    <p:set>
                                      <p:cBhvr>
                                        <p:cTn id="71" dur="500" fill="hold"/>
                                        <p:tgtEl>
                                          <p:spTgt spid="38"/>
                                        </p:tgtEl>
                                        <p:attrNameLst>
                                          <p:attrName>fill.type</p:attrName>
                                        </p:attrNameLst>
                                      </p:cBhvr>
                                      <p:to>
                                        <p:strVal val="solid"/>
                                      </p:to>
                                    </p:set>
                                  </p:childTnLst>
                                </p:cTn>
                              </p:par>
                              <p:par>
                                <p:cTn id="72" presetID="30" presetClass="emph" presetSubtype="0" fill="hold" grpId="1" nodeType="withEffect">
                                  <p:stCondLst>
                                    <p:cond delay="0"/>
                                  </p:stCondLst>
                                  <p:childTnLst>
                                    <p:animClr clrSpc="hsl" dir="cw">
                                      <p:cBhvr override="childStyle">
                                        <p:cTn id="73" dur="500" fill="hold"/>
                                        <p:tgtEl>
                                          <p:spTgt spid="39"/>
                                        </p:tgtEl>
                                        <p:attrNameLst>
                                          <p:attrName>style.color</p:attrName>
                                        </p:attrNameLst>
                                      </p:cBhvr>
                                      <p:by>
                                        <p:hsl h="0" s="12549" l="25098"/>
                                      </p:by>
                                    </p:animClr>
                                    <p:animClr clrSpc="hsl" dir="cw">
                                      <p:cBhvr>
                                        <p:cTn id="74" dur="500" fill="hold"/>
                                        <p:tgtEl>
                                          <p:spTgt spid="39"/>
                                        </p:tgtEl>
                                        <p:attrNameLst>
                                          <p:attrName>fillcolor</p:attrName>
                                        </p:attrNameLst>
                                      </p:cBhvr>
                                      <p:by>
                                        <p:hsl h="0" s="12549" l="25098"/>
                                      </p:by>
                                    </p:animClr>
                                    <p:animClr clrSpc="hsl" dir="cw">
                                      <p:cBhvr>
                                        <p:cTn id="75" dur="500" fill="hold"/>
                                        <p:tgtEl>
                                          <p:spTgt spid="39"/>
                                        </p:tgtEl>
                                        <p:attrNameLst>
                                          <p:attrName>stroke.color</p:attrName>
                                        </p:attrNameLst>
                                      </p:cBhvr>
                                      <p:by>
                                        <p:hsl h="0" s="12549" l="25098"/>
                                      </p:by>
                                    </p:animClr>
                                    <p:set>
                                      <p:cBhvr>
                                        <p:cTn id="76" dur="500" fill="hold"/>
                                        <p:tgtEl>
                                          <p:spTgt spid="39"/>
                                        </p:tgtEl>
                                        <p:attrNameLst>
                                          <p:attrName>fill.type</p:attrName>
                                        </p:attrNameLst>
                                      </p:cBhvr>
                                      <p:to>
                                        <p:strVal val="solid"/>
                                      </p:to>
                                    </p:set>
                                  </p:childTnLst>
                                </p:cTn>
                              </p:par>
                              <p:par>
                                <p:cTn id="77" presetID="3" presetClass="emph" presetSubtype="2" fill="hold" nodeType="withEffect">
                                  <p:stCondLst>
                                    <p:cond delay="0"/>
                                  </p:stCondLst>
                                  <p:childTnLst>
                                    <p:animClr clrSpc="rgb" dir="cw">
                                      <p:cBhvr override="childStyle">
                                        <p:cTn id="78" dur="500" fill="hold"/>
                                        <p:tgtEl>
                                          <p:spTgt spid="102">
                                            <p:txEl>
                                              <p:pRg st="0" end="0"/>
                                            </p:txEl>
                                          </p:spTgt>
                                        </p:tgtEl>
                                        <p:attrNameLst>
                                          <p:attrName>style.color</p:attrName>
                                        </p:attrNameLst>
                                      </p:cBhvr>
                                      <p:to>
                                        <a:srgbClr val="A5A5A5"/>
                                      </p:to>
                                    </p:animClr>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25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25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04">
                                            <p:txEl>
                                              <p:pRg st="0" end="0"/>
                                            </p:txEl>
                                          </p:spTgt>
                                        </p:tgtEl>
                                        <p:attrNameLst>
                                          <p:attrName>style.visibility</p:attrName>
                                        </p:attrNameLst>
                                      </p:cBhvr>
                                      <p:to>
                                        <p:strVal val="visible"/>
                                      </p:to>
                                    </p:set>
                                    <p:animEffect transition="in" filter="wipe(left)">
                                      <p:cBhvr>
                                        <p:cTn id="91" dur="500"/>
                                        <p:tgtEl>
                                          <p:spTgt spid="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8" grpId="1" animBg="1"/>
      <p:bldP spid="39" grpId="0" animBg="1"/>
      <p:bldP spid="39" grpId="1" animBg="1"/>
      <p:bldP spid="41" grpId="0" animBg="1"/>
      <p:bldP spid="42" grpId="0" animBg="1"/>
      <p:bldP spid="60" grpId="0"/>
      <p:bldP spid="93" grpId="0"/>
      <p:bldP spid="94" grpId="0" animBg="1"/>
      <p:bldP spid="94" grpId="1" animBg="1"/>
      <p:bldP spid="95" grpId="0" animBg="1"/>
      <p:bldP spid="95" grpId="1" animBg="1"/>
      <p:bldP spid="96" grpId="0" animBg="1"/>
      <p:bldP spid="96" grpId="1" animBg="1"/>
      <p:bldP spid="97" grpId="0" animBg="1"/>
      <p:bldP spid="9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pPr lvl="1">
              <a:spcBef>
                <a:spcPts val="600"/>
              </a:spcBef>
              <a:buFont typeface="Arial" charset="0"/>
              <a:buNone/>
            </a:pPr>
            <a:r>
              <a:rPr lang="en-US" b="1" dirty="0" smtClean="0">
                <a:latin typeface="Arial" charset="0"/>
                <a:cs typeface="Arial" charset="0"/>
              </a:rPr>
              <a:t>Topics in this lesson . . </a:t>
            </a:r>
            <a:r>
              <a:rPr lang="en-US" b="1" dirty="0" smtClean="0">
                <a:latin typeface="Arial" charset="0"/>
                <a:cs typeface="Arial" charset="0"/>
              </a:rPr>
              <a:t>.</a:t>
            </a:r>
            <a:endParaRPr lang="en-US" b="1" dirty="0" smtClean="0">
              <a:latin typeface="Arial" charset="0"/>
              <a:cs typeface="Arial" charset="0"/>
            </a:endParaRPr>
          </a:p>
          <a:p>
            <a:pPr lvl="1">
              <a:spcBef>
                <a:spcPts val="600"/>
              </a:spcBef>
            </a:pPr>
            <a:r>
              <a:rPr lang="en-US" dirty="0" smtClean="0">
                <a:latin typeface="Arial" charset="0"/>
                <a:cs typeface="Arial" charset="0"/>
              </a:rPr>
              <a:t>Introduction to Retail Transactions</a:t>
            </a:r>
          </a:p>
          <a:p>
            <a:pPr lvl="1">
              <a:spcBef>
                <a:spcPts val="600"/>
              </a:spcBef>
            </a:pPr>
            <a:r>
              <a:rPr lang="en-US" dirty="0" smtClean="0">
                <a:latin typeface="Arial" charset="0"/>
                <a:cs typeface="Arial" charset="0"/>
              </a:rPr>
              <a:t>Systems used by ERCOT, REPs and TDSPs for processing Retail Transactions</a:t>
            </a:r>
          </a:p>
          <a:p>
            <a:pPr lvl="1">
              <a:spcBef>
                <a:spcPts val="600"/>
              </a:spcBef>
            </a:pPr>
            <a:r>
              <a:rPr lang="en-US" dirty="0" smtClean="0">
                <a:latin typeface="Arial" charset="0"/>
                <a:cs typeface="Arial" charset="0"/>
              </a:rPr>
              <a:t>Business Processes that use Retail Transactions</a:t>
            </a:r>
            <a:endParaRPr lang="en-US" dirty="0" smtClean="0">
              <a:latin typeface="Arial" charset="0"/>
              <a:cs typeface="Arial" charset="0"/>
            </a:endParaRPr>
          </a:p>
          <a:p>
            <a:pPr lvl="2">
              <a:spcBef>
                <a:spcPts val="600"/>
              </a:spcBef>
            </a:pPr>
            <a:endParaRPr lang="en-US" dirty="0" smtClean="0">
              <a:latin typeface="Arial" charset="0"/>
              <a:cs typeface="Arial" charset="0"/>
            </a:endParaRPr>
          </a:p>
        </p:txBody>
      </p:sp>
    </p:spTree>
    <p:extLst>
      <p:ext uri="{BB962C8B-B14F-4D97-AF65-F5344CB8AC3E}">
        <p14:creationId xmlns:p14="http://schemas.microsoft.com/office/powerpoint/2010/main" val="37315336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 Important Definition</a:t>
            </a:r>
            <a:endParaRPr lang="en-US" dirty="0"/>
          </a:p>
        </p:txBody>
      </p:sp>
      <p:sp>
        <p:nvSpPr>
          <p:cNvPr id="5" name="Content Placeholder 4"/>
          <p:cNvSpPr>
            <a:spLocks noGrp="1"/>
          </p:cNvSpPr>
          <p:nvPr>
            <p:ph idx="1"/>
          </p:nvPr>
        </p:nvSpPr>
        <p:spPr/>
        <p:txBody>
          <a:bodyPr/>
          <a:lstStyle/>
          <a:p>
            <a:pPr>
              <a:spcAft>
                <a:spcPts val="600"/>
              </a:spcAft>
            </a:pPr>
            <a:r>
              <a:rPr lang="en-US" dirty="0" smtClean="0"/>
              <a:t>Retail Transaction</a:t>
            </a:r>
            <a:r>
              <a:rPr lang="en-US" dirty="0" smtClean="0"/>
              <a:t>: </a:t>
            </a:r>
            <a:endParaRPr lang="en-US" dirty="0"/>
          </a:p>
          <a:p>
            <a:pPr marL="342900" indent="-342900">
              <a:spcAft>
                <a:spcPts val="1200"/>
              </a:spcAft>
              <a:buFont typeface="Arial" panose="020B0604020202020204" pitchFamily="34" charset="0"/>
              <a:buChar char="•"/>
            </a:pPr>
            <a:r>
              <a:rPr lang="en-US" b="0" dirty="0" smtClean="0"/>
              <a:t>A Communication that enables and facilitates </a:t>
            </a:r>
            <a:r>
              <a:rPr lang="en-US" b="0" dirty="0" smtClean="0"/>
              <a:t>retail business processes in the deregulated Texas Electrical </a:t>
            </a:r>
            <a:r>
              <a:rPr lang="en-US" b="0" dirty="0" smtClean="0"/>
              <a:t>Market </a:t>
            </a:r>
          </a:p>
          <a:p>
            <a:pPr marL="342900" indent="-342900">
              <a:spcAft>
                <a:spcPts val="1200"/>
              </a:spcAft>
              <a:buFont typeface="Arial" panose="020B0604020202020204" pitchFamily="34" charset="0"/>
              <a:buChar char="•"/>
            </a:pPr>
            <a:r>
              <a:rPr lang="en-US" b="0" dirty="0" smtClean="0"/>
              <a:t>Involves REPs, TDSPs and ERCOT</a:t>
            </a:r>
          </a:p>
          <a:p>
            <a:pPr marL="342900" indent="-342900">
              <a:spcAft>
                <a:spcPts val="1200"/>
              </a:spcAft>
              <a:buFont typeface="Arial" panose="020B0604020202020204" pitchFamily="34" charset="0"/>
              <a:buChar char="•"/>
            </a:pPr>
            <a:r>
              <a:rPr lang="en-US" b="0" dirty="0" smtClean="0"/>
              <a:t>Electronic Data Interchange (EDI) </a:t>
            </a:r>
            <a:br>
              <a:rPr lang="en-US" b="0" dirty="0" smtClean="0"/>
            </a:br>
            <a:r>
              <a:rPr lang="en-US" b="0" dirty="0" smtClean="0"/>
              <a:t>format, based on ANSI </a:t>
            </a:r>
            <a:br>
              <a:rPr lang="en-US" b="0" dirty="0" smtClean="0"/>
            </a:br>
            <a:r>
              <a:rPr lang="en-US" b="0" dirty="0" smtClean="0"/>
              <a:t>ASC X12 Standards</a:t>
            </a:r>
            <a:r>
              <a:rPr lang="en-US" dirty="0" smtClean="0"/>
              <a:t> </a:t>
            </a:r>
            <a:endParaRPr lang="en-US" dirty="0"/>
          </a:p>
          <a:p>
            <a:endParaRPr lang="en-US" dirty="0" smtClean="0"/>
          </a:p>
          <a:p>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614" y="4353633"/>
            <a:ext cx="1055460" cy="137686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852" y="2719954"/>
            <a:ext cx="1248654" cy="15494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4075" y="5018828"/>
            <a:ext cx="1017476" cy="1437994"/>
          </a:xfrm>
          <a:prstGeom prst="rect">
            <a:avLst/>
          </a:prstGeom>
        </p:spPr>
      </p:pic>
      <p:grpSp>
        <p:nvGrpSpPr>
          <p:cNvPr id="26" name="Group 25"/>
          <p:cNvGrpSpPr/>
          <p:nvPr/>
        </p:nvGrpSpPr>
        <p:grpSpPr>
          <a:xfrm rot="790257">
            <a:off x="5986523" y="5604061"/>
            <a:ext cx="1667204" cy="175773"/>
            <a:chOff x="762000" y="5615427"/>
            <a:chExt cx="1512920" cy="175773"/>
          </a:xfrm>
        </p:grpSpPr>
        <p:cxnSp>
          <p:nvCxnSpPr>
            <p:cNvPr id="8" name="Straight Arrow Connector 7"/>
            <p:cNvCxnSpPr/>
            <p:nvPr/>
          </p:nvCxnSpPr>
          <p:spPr>
            <a:xfrm>
              <a:off x="762000" y="5615427"/>
              <a:ext cx="151292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2000" y="5791200"/>
              <a:ext cx="151292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9107551">
            <a:off x="5663920" y="4617142"/>
            <a:ext cx="1238893" cy="175773"/>
            <a:chOff x="762000" y="5615427"/>
            <a:chExt cx="1512920" cy="175773"/>
          </a:xfrm>
        </p:grpSpPr>
        <p:cxnSp>
          <p:nvCxnSpPr>
            <p:cNvPr id="28" name="Straight Arrow Connector 27"/>
            <p:cNvCxnSpPr/>
            <p:nvPr/>
          </p:nvCxnSpPr>
          <p:spPr>
            <a:xfrm>
              <a:off x="762000" y="5615427"/>
              <a:ext cx="151292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62000" y="5791200"/>
              <a:ext cx="151292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3157245">
            <a:off x="7039622" y="4614527"/>
            <a:ext cx="1029639" cy="175773"/>
            <a:chOff x="762000" y="5615427"/>
            <a:chExt cx="1512920" cy="175773"/>
          </a:xfrm>
        </p:grpSpPr>
        <p:cxnSp>
          <p:nvCxnSpPr>
            <p:cNvPr id="31" name="Straight Arrow Connector 30"/>
            <p:cNvCxnSpPr/>
            <p:nvPr/>
          </p:nvCxnSpPr>
          <p:spPr>
            <a:xfrm>
              <a:off x="762000" y="5615427"/>
              <a:ext cx="151292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000" y="5791200"/>
              <a:ext cx="1512920" cy="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01981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Retail Transactions </a:t>
            </a:r>
            <a:r>
              <a:rPr lang="en-US" dirty="0" smtClean="0"/>
              <a:t>are defined by TX </a:t>
            </a:r>
            <a:r>
              <a:rPr lang="en-US" dirty="0" smtClean="0"/>
              <a:t>SET</a:t>
            </a:r>
            <a:endParaRPr lang="en-US" dirty="0"/>
          </a:p>
          <a:p>
            <a:pPr marL="342900" indent="-342900">
              <a:buFont typeface="Arial" panose="020B0604020202020204" pitchFamily="34" charset="0"/>
              <a:buChar char="•"/>
            </a:pPr>
            <a:r>
              <a:rPr lang="en-US" b="0" dirty="0" smtClean="0"/>
              <a:t>Developed and maintained by Stakeholders</a:t>
            </a:r>
          </a:p>
          <a:p>
            <a:pPr marL="342900" indent="-342900">
              <a:buFont typeface="Arial" panose="020B0604020202020204" pitchFamily="34" charset="0"/>
              <a:buChar char="•"/>
            </a:pPr>
            <a:r>
              <a:rPr lang="en-US" b="0" dirty="0" smtClean="0"/>
              <a:t>High level description in Protocol Section 19</a:t>
            </a:r>
          </a:p>
          <a:p>
            <a:pPr marL="342900" indent="-342900">
              <a:buFont typeface="Arial" panose="020B0604020202020204" pitchFamily="34" charset="0"/>
              <a:buChar char="•"/>
            </a:pPr>
            <a:r>
              <a:rPr lang="en-US" b="0" dirty="0" smtClean="0"/>
              <a:t>Detailed Implementation </a:t>
            </a:r>
            <a:r>
              <a:rPr lang="en-US" b="0" dirty="0" smtClean="0"/>
              <a:t>Guides posted on ERCOT.com</a:t>
            </a:r>
            <a:endParaRPr lang="en-US"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581400"/>
            <a:ext cx="3411773" cy="3022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466" y="3613455"/>
            <a:ext cx="1239479" cy="641110"/>
          </a:xfrm>
          <a:prstGeom prst="rect">
            <a:avLst/>
          </a:prstGeom>
        </p:spPr>
      </p:pic>
    </p:spTree>
    <p:extLst>
      <p:ext uri="{BB962C8B-B14F-4D97-AF65-F5344CB8AC3E}">
        <p14:creationId xmlns:p14="http://schemas.microsoft.com/office/powerpoint/2010/main" val="13224204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Transaction Names Inventory and Pocket Card</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035"/>
          <a:stretch/>
        </p:blipFill>
        <p:spPr>
          <a:xfrm>
            <a:off x="671512" y="1828800"/>
            <a:ext cx="7800975" cy="4592128"/>
          </a:xfrm>
          <a:prstGeom prst="rect">
            <a:avLst/>
          </a:prstGeom>
        </p:spPr>
      </p:pic>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Many transactions involve ERCOT</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95898165"/>
              </p:ext>
            </p:extLst>
          </p:nvPr>
        </p:nvGraphicFramePr>
        <p:xfrm>
          <a:off x="457200" y="2286000"/>
          <a:ext cx="8229600" cy="2021689"/>
        </p:xfrm>
        <a:graphic>
          <a:graphicData uri="http://schemas.openxmlformats.org/drawingml/2006/table">
            <a:tbl>
              <a:tblPr firstRow="1" bandRow="1">
                <a:tableStyleId>{5C22544A-7EE6-4342-B048-85BDC9FD1C3A}</a:tableStyleId>
              </a:tblPr>
              <a:tblGrid>
                <a:gridCol w="4114800"/>
                <a:gridCol w="4114800"/>
              </a:tblGrid>
              <a:tr h="370769">
                <a:tc>
                  <a:txBody>
                    <a:bodyPr/>
                    <a:lstStyle/>
                    <a:p>
                      <a:r>
                        <a:rPr lang="en-US" sz="1800" dirty="0" smtClean="0"/>
                        <a:t>Transaction Type</a:t>
                      </a:r>
                      <a:endParaRPr lang="en-US" sz="1800" dirty="0"/>
                    </a:p>
                  </a:txBody>
                  <a:tcPr marT="45710" marB="45710"/>
                </a:tc>
                <a:tc>
                  <a:txBody>
                    <a:bodyPr/>
                    <a:lstStyle/>
                    <a:p>
                      <a:r>
                        <a:rPr lang="en-US" sz="1800" dirty="0" smtClean="0"/>
                        <a:t>Use</a:t>
                      </a:r>
                      <a:endParaRPr lang="en-US" sz="1800" dirty="0"/>
                    </a:p>
                  </a:txBody>
                  <a:tcPr marT="45710" marB="45710"/>
                </a:tc>
              </a:tr>
              <a:tr h="370769">
                <a:tc>
                  <a:txBody>
                    <a:bodyPr/>
                    <a:lstStyle/>
                    <a:p>
                      <a:pPr marL="685800" indent="-685800" defTabSz="746125"/>
                      <a:r>
                        <a:rPr lang="en-US" sz="1800" dirty="0" smtClean="0"/>
                        <a:t>814’s – ESI ID info and Relations</a:t>
                      </a:r>
                      <a:r>
                        <a:rPr lang="en-US" sz="1800" baseline="0" dirty="0" smtClean="0"/>
                        <a:t>hips  (Many flavors)</a:t>
                      </a:r>
                      <a:endParaRPr lang="en-US" sz="1800" dirty="0"/>
                    </a:p>
                  </a:txBody>
                  <a:tcPr marT="45710" marB="45710"/>
                </a:tc>
                <a:tc>
                  <a:txBody>
                    <a:bodyPr/>
                    <a:lstStyle/>
                    <a:p>
                      <a:r>
                        <a:rPr lang="en-US" sz="1800" dirty="0" smtClean="0"/>
                        <a:t>Enrollments;</a:t>
                      </a:r>
                      <a:r>
                        <a:rPr lang="en-US" sz="1800" baseline="0" dirty="0" smtClean="0"/>
                        <a:t>  Switch Requests;  Move-Ins; Move-Outs;  ESI ID Maintenance </a:t>
                      </a:r>
                      <a:endParaRPr lang="en-US" sz="1800" dirty="0"/>
                    </a:p>
                  </a:txBody>
                  <a:tcPr marT="45710" marB="45710"/>
                </a:tc>
              </a:tr>
              <a:tr h="640091">
                <a:tc>
                  <a:txBody>
                    <a:bodyPr/>
                    <a:lstStyle/>
                    <a:p>
                      <a:r>
                        <a:rPr lang="en-US" sz="1800" dirty="0" smtClean="0"/>
                        <a:t>867’s – Premise Usage</a:t>
                      </a:r>
                      <a:endParaRPr lang="en-US" sz="1800" dirty="0"/>
                    </a:p>
                  </a:txBody>
                  <a:tcPr marT="45710" marB="45710"/>
                </a:tc>
                <a:tc>
                  <a:txBody>
                    <a:bodyPr/>
                    <a:lstStyle/>
                    <a:p>
                      <a:r>
                        <a:rPr lang="en-US" sz="1800" dirty="0" smtClean="0"/>
                        <a:t>Initial Meter</a:t>
                      </a:r>
                      <a:r>
                        <a:rPr lang="en-US" sz="1800" baseline="0" dirty="0" smtClean="0"/>
                        <a:t> </a:t>
                      </a:r>
                      <a:r>
                        <a:rPr lang="en-US" sz="1800" dirty="0" smtClean="0"/>
                        <a:t>Read; Historical / Monthly Usage</a:t>
                      </a:r>
                      <a:endParaRPr lang="en-US" sz="1800" dirty="0"/>
                    </a:p>
                  </a:txBody>
                  <a:tcPr marT="45710" marB="45710"/>
                </a:tc>
              </a:tr>
              <a:tr h="370769">
                <a:tc>
                  <a:txBody>
                    <a:bodyPr/>
                    <a:lstStyle/>
                    <a:p>
                      <a:r>
                        <a:rPr lang="en-US" sz="1800" dirty="0" smtClean="0"/>
                        <a:t>824’s – Reject Notification</a:t>
                      </a:r>
                      <a:endParaRPr lang="en-US" sz="1800" dirty="0"/>
                    </a:p>
                  </a:txBody>
                  <a:tcPr marT="45710" marB="45710"/>
                </a:tc>
                <a:tc>
                  <a:txBody>
                    <a:bodyPr/>
                    <a:lstStyle/>
                    <a:p>
                      <a:r>
                        <a:rPr lang="en-US" sz="1800" dirty="0" smtClean="0"/>
                        <a:t>Notice</a:t>
                      </a:r>
                      <a:r>
                        <a:rPr lang="en-US" sz="1800" baseline="0" dirty="0" smtClean="0"/>
                        <a:t> of Invoice / Usage Rejection</a:t>
                      </a:r>
                      <a:endParaRPr lang="en-US" sz="1800" dirty="0"/>
                    </a:p>
                  </a:txBody>
                  <a:tcPr marT="45710" marB="45710"/>
                </a:tc>
              </a:tr>
            </a:tbl>
          </a:graphicData>
        </a:graphic>
      </p:graphicFrame>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Texas Standard Electronic Transactions (TX SET)</a:t>
            </a:r>
            <a:endParaRPr lang="en-US" dirty="0"/>
          </a:p>
        </p:txBody>
      </p:sp>
      <p:sp>
        <p:nvSpPr>
          <p:cNvPr id="8" name="Content Placeholder 7"/>
          <p:cNvSpPr>
            <a:spLocks noGrp="1"/>
          </p:cNvSpPr>
          <p:nvPr>
            <p:ph idx="1"/>
          </p:nvPr>
        </p:nvSpPr>
        <p:spPr/>
        <p:txBody>
          <a:bodyPr/>
          <a:lstStyle/>
          <a:p>
            <a:r>
              <a:rPr lang="en-US" dirty="0" smtClean="0"/>
              <a:t>Some transactions do not involve ERCOT</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243225961"/>
              </p:ext>
            </p:extLst>
          </p:nvPr>
        </p:nvGraphicFramePr>
        <p:xfrm>
          <a:off x="457200" y="1752600"/>
          <a:ext cx="8229600" cy="2583601"/>
        </p:xfrm>
        <a:graphic>
          <a:graphicData uri="http://schemas.openxmlformats.org/drawingml/2006/table">
            <a:tbl>
              <a:tblPr firstRow="1" bandRow="1">
                <a:tableStyleId>{5C22544A-7EE6-4342-B048-85BDC9FD1C3A}</a:tableStyleId>
              </a:tblPr>
              <a:tblGrid>
                <a:gridCol w="4114800"/>
                <a:gridCol w="4114800"/>
              </a:tblGrid>
              <a:tr h="317340">
                <a:tc>
                  <a:txBody>
                    <a:bodyPr/>
                    <a:lstStyle/>
                    <a:p>
                      <a:r>
                        <a:rPr lang="en-US" sz="1800" dirty="0" smtClean="0"/>
                        <a:t>Transaction Type</a:t>
                      </a:r>
                      <a:endParaRPr lang="en-US" sz="1800" dirty="0"/>
                    </a:p>
                  </a:txBody>
                  <a:tcPr marT="45710" marB="45710"/>
                </a:tc>
                <a:tc>
                  <a:txBody>
                    <a:bodyPr/>
                    <a:lstStyle/>
                    <a:p>
                      <a:r>
                        <a:rPr lang="en-US" sz="1800" dirty="0" smtClean="0"/>
                        <a:t>Use</a:t>
                      </a:r>
                      <a:endParaRPr lang="en-US" sz="1800" dirty="0"/>
                    </a:p>
                  </a:txBody>
                  <a:tcPr marT="45710" marB="45710"/>
                </a:tc>
              </a:tr>
              <a:tr h="317340">
                <a:tc>
                  <a:txBody>
                    <a:bodyPr/>
                    <a:lstStyle/>
                    <a:p>
                      <a:r>
                        <a:rPr lang="en-US" sz="1800" dirty="0" smtClean="0"/>
                        <a:t>810’s – </a:t>
                      </a:r>
                      <a:r>
                        <a:rPr lang="en-US" sz="1800" dirty="0" smtClean="0"/>
                        <a:t>TDSP </a:t>
                      </a:r>
                      <a:r>
                        <a:rPr lang="en-US" sz="1800" dirty="0" smtClean="0"/>
                        <a:t>Invoice</a:t>
                      </a:r>
                      <a:endParaRPr lang="en-US" sz="1800" dirty="0"/>
                    </a:p>
                  </a:txBody>
                  <a:tcPr marT="45710" marB="45710"/>
                </a:tc>
                <a:tc>
                  <a:txBody>
                    <a:bodyPr/>
                    <a:lstStyle/>
                    <a:p>
                      <a:r>
                        <a:rPr lang="en-US" sz="1800" dirty="0" smtClean="0"/>
                        <a:t>TDSP </a:t>
                      </a:r>
                      <a:r>
                        <a:rPr lang="en-US" sz="1800" dirty="0" smtClean="0"/>
                        <a:t>Bills</a:t>
                      </a:r>
                      <a:r>
                        <a:rPr lang="en-US" sz="1800" baseline="0" dirty="0" smtClean="0"/>
                        <a:t> the REP for Delivery Charges</a:t>
                      </a:r>
                      <a:endParaRPr lang="en-US" sz="1800" dirty="0"/>
                    </a:p>
                  </a:txBody>
                  <a:tcPr marT="45710" marB="45710"/>
                </a:tc>
              </a:tr>
              <a:tr h="317340">
                <a:tc>
                  <a:txBody>
                    <a:bodyPr/>
                    <a:lstStyle/>
                    <a:p>
                      <a:r>
                        <a:rPr lang="en-US" sz="1800" dirty="0" smtClean="0"/>
                        <a:t>820’s – Payments</a:t>
                      </a:r>
                      <a:endParaRPr lang="en-US" sz="1800" dirty="0"/>
                    </a:p>
                  </a:txBody>
                  <a:tcPr marT="45710" marB="45710"/>
                </a:tc>
                <a:tc>
                  <a:txBody>
                    <a:bodyPr/>
                    <a:lstStyle/>
                    <a:p>
                      <a:r>
                        <a:rPr lang="en-US" sz="1800" dirty="0" smtClean="0"/>
                        <a:t>REP</a:t>
                      </a:r>
                      <a:r>
                        <a:rPr lang="en-US" sz="1800" baseline="0" dirty="0" smtClean="0"/>
                        <a:t> Payments to the </a:t>
                      </a:r>
                      <a:r>
                        <a:rPr lang="en-US" sz="1800" baseline="0" dirty="0" smtClean="0"/>
                        <a:t>TDSPs</a:t>
                      </a:r>
                      <a:endParaRPr lang="en-US" sz="1800" dirty="0"/>
                    </a:p>
                  </a:txBody>
                  <a:tcPr marT="45710" marB="45710"/>
                </a:tc>
              </a:tr>
              <a:tr h="1031393">
                <a:tc>
                  <a:txBody>
                    <a:bodyPr/>
                    <a:lstStyle/>
                    <a:p>
                      <a:r>
                        <a:rPr lang="en-US" sz="1800" dirty="0" smtClean="0"/>
                        <a:t>650’s – Service Order Requests</a:t>
                      </a:r>
                      <a:endParaRPr lang="en-US"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Disconnects for Non-Pay; Reconnects</a:t>
                      </a:r>
                      <a:endParaRPr lang="en-US" sz="1800" dirty="0" smtClean="0"/>
                    </a:p>
                    <a:p>
                      <a:r>
                        <a:rPr lang="en-US" sz="1800" dirty="0" smtClean="0"/>
                        <a:t>Switch </a:t>
                      </a:r>
                      <a:r>
                        <a:rPr lang="en-US" sz="1800" dirty="0" smtClean="0"/>
                        <a:t>Hold </a:t>
                      </a:r>
                      <a:r>
                        <a:rPr lang="en-US" sz="1800" dirty="0" smtClean="0"/>
                        <a:t>and Switch</a:t>
                      </a:r>
                      <a:r>
                        <a:rPr lang="en-US" sz="1800" baseline="0" dirty="0" smtClean="0"/>
                        <a:t> Hold </a:t>
                      </a:r>
                      <a:r>
                        <a:rPr lang="en-US" sz="1800" dirty="0" smtClean="0"/>
                        <a:t>Removal</a:t>
                      </a:r>
                      <a:r>
                        <a:rPr lang="en-US" sz="1800" dirty="0" smtClean="0"/>
                        <a:t>; </a:t>
                      </a:r>
                      <a:r>
                        <a:rPr lang="en-US" sz="1800" dirty="0" smtClean="0"/>
                        <a:t>Outage Notification</a:t>
                      </a:r>
                      <a:endParaRPr lang="en-US" sz="1800" dirty="0"/>
                    </a:p>
                  </a:txBody>
                  <a:tcPr marT="45710" marB="45710"/>
                </a:tc>
              </a:tr>
              <a:tr h="454988">
                <a:tc>
                  <a:txBody>
                    <a:bodyPr/>
                    <a:lstStyle/>
                    <a:p>
                      <a:pPr marL="0" algn="l" defTabSz="914400" rtl="0" eaLnBrk="1" latinLnBrk="0" hangingPunct="1"/>
                      <a:r>
                        <a:rPr lang="en-US" sz="1800" kern="1200" dirty="0" smtClean="0">
                          <a:solidFill>
                            <a:schemeClr val="dk1"/>
                          </a:solidFill>
                          <a:latin typeface="+mn-lt"/>
                          <a:ea typeface="+mn-ea"/>
                          <a:cs typeface="+mn-cs"/>
                        </a:rPr>
                        <a:t>824’s – Reject Notification</a:t>
                      </a:r>
                      <a:endParaRPr lang="en-US" sz="1800" kern="1200" dirty="0">
                        <a:solidFill>
                          <a:schemeClr val="dk1"/>
                        </a:solidFill>
                        <a:latin typeface="+mn-lt"/>
                        <a:ea typeface="+mn-ea"/>
                        <a:cs typeface="+mn-cs"/>
                      </a:endParaRPr>
                    </a:p>
                  </a:txBody>
                  <a:tcPr marT="45710" marB="45710"/>
                </a:tc>
                <a:tc>
                  <a:txBody>
                    <a:bodyPr/>
                    <a:lstStyle/>
                    <a:p>
                      <a:pPr marL="0" algn="l" defTabSz="914400" rtl="0" eaLnBrk="1" latinLnBrk="0" hangingPunct="1"/>
                      <a:r>
                        <a:rPr lang="en-US" sz="1800" kern="1200" dirty="0" smtClean="0">
                          <a:solidFill>
                            <a:schemeClr val="dk1"/>
                          </a:solidFill>
                          <a:latin typeface="+mn-lt"/>
                          <a:ea typeface="+mn-ea"/>
                          <a:cs typeface="+mn-cs"/>
                        </a:rPr>
                        <a:t>TDSP Invoice Rejection</a:t>
                      </a:r>
                      <a:endParaRPr lang="en-US" sz="1800" kern="1200" dirty="0">
                        <a:solidFill>
                          <a:schemeClr val="dk1"/>
                        </a:solidFill>
                        <a:latin typeface="+mn-lt"/>
                        <a:ea typeface="+mn-ea"/>
                        <a:cs typeface="+mn-cs"/>
                      </a:endParaRPr>
                    </a:p>
                  </a:txBody>
                  <a:tcPr marT="45710" marB="45710"/>
                </a:tc>
              </a:tr>
            </a:tbl>
          </a:graphicData>
        </a:graphic>
      </p:graphicFrame>
      <p:sp>
        <p:nvSpPr>
          <p:cNvPr id="6" name="AutoShape 44"/>
          <p:cNvSpPr>
            <a:spLocks noChangeArrowheads="1"/>
          </p:cNvSpPr>
          <p:nvPr/>
        </p:nvSpPr>
        <p:spPr bwMode="auto">
          <a:xfrm>
            <a:off x="1905000" y="5715000"/>
            <a:ext cx="5334000"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These are called Point-to-Point Transactions</a:t>
            </a:r>
            <a:endParaRPr lang="en-US" sz="2000" b="0" dirty="0">
              <a:solidFill>
                <a:prstClr val="black"/>
              </a:solidFill>
              <a:latin typeface="Calibri"/>
            </a:endParaRPr>
          </a:p>
        </p:txBody>
      </p:sp>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ERCOT Involved Transactions</a:t>
            </a:r>
            <a:endParaRPr lang="en-US" dirty="0"/>
          </a:p>
        </p:txBody>
      </p:sp>
      <p:sp>
        <p:nvSpPr>
          <p:cNvPr id="2" name="Content Placeholder 1"/>
          <p:cNvSpPr>
            <a:spLocks noGrp="1"/>
          </p:cNvSpPr>
          <p:nvPr>
            <p:ph idx="1"/>
          </p:nvPr>
        </p:nvSpPr>
        <p:spPr/>
        <p:txBody>
          <a:bodyPr/>
          <a:lstStyle/>
          <a:p>
            <a:r>
              <a:rPr lang="en-US" dirty="0" smtClean="0"/>
              <a:t>What are the systems?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1169988"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3352800"/>
            <a:ext cx="1169987"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724400"/>
            <a:ext cx="11699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52600" y="1981200"/>
            <a:ext cx="5181600" cy="1015663"/>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North American Energy Standards Board</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Standards for data delivery</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Allows standardized communication</a:t>
            </a:r>
          </a:p>
        </p:txBody>
      </p:sp>
      <p:sp>
        <p:nvSpPr>
          <p:cNvPr id="23" name="TextBox 22"/>
          <p:cNvSpPr txBox="1"/>
          <p:nvPr/>
        </p:nvSpPr>
        <p:spPr>
          <a:xfrm>
            <a:off x="1752600" y="3376315"/>
            <a:ext cx="5181600" cy="1015663"/>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Electronic Data Interchange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Validation</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Decoding</a:t>
            </a:r>
          </a:p>
        </p:txBody>
      </p:sp>
      <p:sp>
        <p:nvSpPr>
          <p:cNvPr id="24" name="TextBox 23"/>
          <p:cNvSpPr txBox="1"/>
          <p:nvPr/>
        </p:nvSpPr>
        <p:spPr>
          <a:xfrm>
            <a:off x="1752600" y="4724400"/>
            <a:ext cx="5486400" cy="1015663"/>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Enterprise Application Integration</a:t>
            </a: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Universal translator</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Integrates data across multiple applications</a:t>
            </a:r>
          </a:p>
        </p:txBody>
      </p:sp>
    </p:spTree>
    <p:extLst>
      <p:ext uri="{BB962C8B-B14F-4D97-AF65-F5344CB8AC3E}">
        <p14:creationId xmlns:p14="http://schemas.microsoft.com/office/powerpoint/2010/main" val="169631475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13036</TotalTime>
  <Words>1878</Words>
  <Application>Microsoft Office PowerPoint</Application>
  <PresentationFormat>On-screen Show (4:3)</PresentationFormat>
  <Paragraphs>327</Paragraphs>
  <Slides>29</Slides>
  <Notes>11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Retail 101_ILT Working Copy</vt:lpstr>
      <vt:lpstr>2_Course Title Master</vt:lpstr>
      <vt:lpstr>ERCOT MARKET EDUCATION</vt:lpstr>
      <vt:lpstr>Retail Transaction Processing</vt:lpstr>
      <vt:lpstr>Overview</vt:lpstr>
      <vt:lpstr>An Important Definition</vt:lpstr>
      <vt:lpstr>Texas Standard Electronic Transactions (TX SET)</vt:lpstr>
      <vt:lpstr>Texas Standard Electronic Transactions (TX SET)</vt:lpstr>
      <vt:lpstr>Texas Standard Electronic Transactions (TX SET)</vt:lpstr>
      <vt:lpstr>Texas Standard Electronic Transactions (TX SET)</vt:lpstr>
      <vt:lpstr>ERCOT Involved Transactions</vt:lpstr>
      <vt:lpstr>ERCOT Involved Transactions</vt:lpstr>
      <vt:lpstr>Systems for ERCOT Involved Transactions</vt:lpstr>
      <vt:lpstr>Systems for ERCOT Involved Transactions</vt:lpstr>
      <vt:lpstr>Systems for ERCOT Involved Transactions</vt:lpstr>
      <vt:lpstr>Systems for ERCOT Involved Transactions</vt:lpstr>
      <vt:lpstr>Systems for ERCOT Involved Transactions</vt:lpstr>
      <vt:lpstr>Systems for ERCOT Involved Transactions</vt:lpstr>
      <vt:lpstr>Systems for ERCOT Involved Transactions</vt:lpstr>
      <vt:lpstr>Systems for ERCOT Involved Transactions</vt:lpstr>
      <vt:lpstr>Systems for ERCOT Involved Transactions</vt:lpstr>
      <vt:lpstr>Another Definition</vt:lpstr>
      <vt:lpstr>ERCOT Involved Transactions</vt:lpstr>
      <vt:lpstr>The Swimlanes!</vt:lpstr>
      <vt:lpstr>Customer Move-In</vt:lpstr>
      <vt:lpstr>Customer Move-Out</vt:lpstr>
      <vt:lpstr>Switch Request</vt:lpstr>
      <vt:lpstr>Common Transaction Timelines</vt:lpstr>
      <vt:lpstr>Point-to-Point Transactions</vt:lpstr>
      <vt:lpstr>Disconnect/Reconnect for Non-Payment</vt:lpstr>
      <vt:lpstr>Billing and Payment</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106</cp:revision>
  <dcterms:created xsi:type="dcterms:W3CDTF">2015-08-07T17:34:52Z</dcterms:created>
  <dcterms:modified xsi:type="dcterms:W3CDTF">2015-09-08T12:49:34Z</dcterms:modified>
</cp:coreProperties>
</file>