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8.xml" ContentType="application/vnd.openxmlformats-officedocument.presentationml.notesSlide+xml"/>
  <Override PartName="/ppt/tags/tag6.xml" ContentType="application/vnd.openxmlformats-officedocument.presentationml.tags+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705" r:id="rId2"/>
  </p:sldMasterIdLst>
  <p:notesMasterIdLst>
    <p:notesMasterId r:id="rId32"/>
  </p:notesMasterIdLst>
  <p:sldIdLst>
    <p:sldId id="258" r:id="rId3"/>
    <p:sldId id="312" r:id="rId4"/>
    <p:sldId id="270" r:id="rId5"/>
    <p:sldId id="271" r:id="rId6"/>
    <p:sldId id="282" r:id="rId7"/>
    <p:sldId id="272" r:id="rId8"/>
    <p:sldId id="284" r:id="rId9"/>
    <p:sldId id="273" r:id="rId10"/>
    <p:sldId id="292" r:id="rId11"/>
    <p:sldId id="293" r:id="rId12"/>
    <p:sldId id="294" r:id="rId13"/>
    <p:sldId id="300" r:id="rId14"/>
    <p:sldId id="298" r:id="rId15"/>
    <p:sldId id="295" r:id="rId16"/>
    <p:sldId id="296" r:id="rId17"/>
    <p:sldId id="297" r:id="rId18"/>
    <p:sldId id="313" r:id="rId19"/>
    <p:sldId id="305" r:id="rId20"/>
    <p:sldId id="285" r:id="rId21"/>
    <p:sldId id="286" r:id="rId22"/>
    <p:sldId id="301" r:id="rId23"/>
    <p:sldId id="306" r:id="rId24"/>
    <p:sldId id="307" r:id="rId25"/>
    <p:sldId id="308" r:id="rId26"/>
    <p:sldId id="310" r:id="rId27"/>
    <p:sldId id="302" r:id="rId28"/>
    <p:sldId id="309" r:id="rId29"/>
    <p:sldId id="311" r:id="rId30"/>
    <p:sldId id="304" r:id="rId31"/>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ttlewell, Bill" initials="WJK"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1705" autoAdjust="0"/>
  </p:normalViewPr>
  <p:slideViewPr>
    <p:cSldViewPr>
      <p:cViewPr varScale="1">
        <p:scale>
          <a:sx n="56" d="100"/>
          <a:sy n="56" d="100"/>
        </p:scale>
        <p:origin x="-1680" y="-84"/>
      </p:cViewPr>
      <p:guideLst>
        <p:guide orient="horz" pos="2160"/>
        <p:guide pos="2880"/>
      </p:guideLst>
    </p:cSldViewPr>
  </p:slid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8-04T15:07:18.969" idx="2">
    <p:pos x="4715" y="3347"/>
    <p:text>Add Billboard to picture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09-15T00:21:10.206" idx="13">
    <p:pos x="5237" y="3594"/>
    <p:text>Need better picture that shows drop from distribution system to meter on side of house</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5-08-14T17:30:42.449" idx="15">
    <p:pos x="5392" y="1288"/>
    <p:text>Add TDSP weebil</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5-09-15T01:59:11.659" idx="16">
    <p:pos x="5520" y="3072"/>
    <p:text>Need better picture here, too.</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3BF244-7AC3-4ED3-A5EB-FEF1F51A09C2}" type="datetimeFigureOut">
              <a:rPr lang="en-US" smtClean="0"/>
              <a:t>10/19/2015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E74302-E6B5-4119-BA33-B359B7505500}" type="slidenum">
              <a:rPr lang="en-US" smtClean="0"/>
              <a:t>‹#›</a:t>
            </a:fld>
            <a:endParaRPr lang="en-US"/>
          </a:p>
        </p:txBody>
      </p:sp>
    </p:spTree>
    <p:extLst>
      <p:ext uri="{BB962C8B-B14F-4D97-AF65-F5344CB8AC3E}">
        <p14:creationId xmlns:p14="http://schemas.microsoft.com/office/powerpoint/2010/main" val="344472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p:txBody>
          <a:bodyPr/>
          <a:lstStyle/>
          <a:p>
            <a:pPr>
              <a:defRPr/>
            </a:pPr>
            <a:fld id="{8CF0E7A6-BCC0-49B9-8154-ED7293676CF8}" type="slidenum">
              <a:rPr lang="en-US" smtClean="0">
                <a:solidFill>
                  <a:prstClr val="black"/>
                </a:solidFill>
              </a:rPr>
              <a:pPr>
                <a:defRPr/>
              </a:pPr>
              <a:t>1</a:t>
            </a:fld>
            <a:endParaRPr lang="en-US" dirty="0" smtClean="0">
              <a:solidFill>
                <a:prstClr val="black"/>
              </a:solidFill>
            </a:endParaRPr>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Before, we go any further, let’s introduce the players in the Market.</a:t>
            </a:r>
            <a:r>
              <a:rPr lang="en-US" baseline="0" dirty="0" smtClean="0"/>
              <a:t>  This is a list of all of the entities who must register with ERCOT.  Over the next few slides, we will look at how these players fit into the overall market structure and focus on the relationships between them.</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1000" dirty="0" smtClean="0"/>
              <a:t>Load serving entities (LSEs) provide electric service to end-use customers.  As mentioned in defining the audience for this course, LSEs include:</a:t>
            </a:r>
          </a:p>
          <a:p>
            <a:pPr lvl="1" indent="-222238">
              <a:spcBef>
                <a:spcPct val="0"/>
              </a:spcBef>
              <a:buFontTx/>
              <a:buChar char="•"/>
            </a:pPr>
            <a:r>
              <a:rPr lang="en-US" sz="1000" dirty="0" smtClean="0"/>
              <a:t>Retail Electric Providers – entities that sell electric energy to retail customers in the areas of Texas where the sale of electricity is open to retail competition</a:t>
            </a:r>
          </a:p>
          <a:p>
            <a:pPr lvl="1" indent="-222238">
              <a:spcBef>
                <a:spcPct val="0"/>
              </a:spcBef>
              <a:buFontTx/>
              <a:buChar char="•"/>
            </a:pPr>
            <a:r>
              <a:rPr lang="en-US" sz="1000" dirty="0" smtClean="0"/>
              <a:t>Electrical Cooperatives – businesses owned by the people who use their services </a:t>
            </a:r>
          </a:p>
          <a:p>
            <a:pPr lvl="1" indent="-222238">
              <a:spcBef>
                <a:spcPct val="0"/>
              </a:spcBef>
              <a:spcAft>
                <a:spcPct val="50000"/>
              </a:spcAft>
              <a:buFontTx/>
              <a:buChar char="•"/>
            </a:pPr>
            <a:r>
              <a:rPr lang="en-US" sz="1000" dirty="0" smtClean="0"/>
              <a:t>Municipally-Owned Utilities – providers owned by the municipalities they serve</a:t>
            </a:r>
          </a:p>
          <a:p>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12</a:t>
            </a:fld>
            <a:endParaRPr lang="en-US"/>
          </a:p>
        </p:txBody>
      </p:sp>
    </p:spTree>
    <p:extLst>
      <p:ext uri="{BB962C8B-B14F-4D97-AF65-F5344CB8AC3E}">
        <p14:creationId xmlns:p14="http://schemas.microsoft.com/office/powerpoint/2010/main" val="148431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1000" dirty="0" smtClean="0"/>
              <a:t>LSEs include:</a:t>
            </a:r>
          </a:p>
          <a:p>
            <a:pPr lvl="1" indent="-222238">
              <a:spcBef>
                <a:spcPct val="0"/>
              </a:spcBef>
              <a:buFontTx/>
              <a:buChar char="•"/>
            </a:pPr>
            <a:r>
              <a:rPr lang="en-US" sz="1000" dirty="0" smtClean="0"/>
              <a:t>Retail Electric Providers – entities that sell electric energy to retail customers in the areas of Texas where the sale of electricity is open to retail competition</a:t>
            </a:r>
          </a:p>
          <a:p>
            <a:pPr lvl="1" indent="-222238">
              <a:spcBef>
                <a:spcPct val="0"/>
              </a:spcBef>
              <a:buFontTx/>
              <a:buChar char="•"/>
            </a:pPr>
            <a:r>
              <a:rPr lang="en-US" sz="1000" dirty="0" smtClean="0"/>
              <a:t>Electrical Cooperatives – businesses owned by the people who use their services </a:t>
            </a:r>
          </a:p>
          <a:p>
            <a:pPr lvl="1" indent="-222238">
              <a:spcBef>
                <a:spcPct val="0"/>
              </a:spcBef>
              <a:spcAft>
                <a:spcPct val="50000"/>
              </a:spcAft>
              <a:buFontTx/>
              <a:buChar char="•"/>
            </a:pPr>
            <a:r>
              <a:rPr lang="en-US" sz="1000" dirty="0" smtClean="0"/>
              <a:t>Municipally-Owned Utilities – providers owned by the municipalities they serve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13</a:t>
            </a:fld>
            <a:endParaRPr lang="en-US"/>
          </a:p>
        </p:txBody>
      </p:sp>
    </p:spTree>
    <p:extLst>
      <p:ext uri="{BB962C8B-B14F-4D97-AF65-F5344CB8AC3E}">
        <p14:creationId xmlns:p14="http://schemas.microsoft.com/office/powerpoint/2010/main" val="2239794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normAutofit/>
          </a:bodyPr>
          <a:lstStyle/>
          <a:p>
            <a:pPr>
              <a:lnSpc>
                <a:spcPct val="115000"/>
              </a:lnSpc>
            </a:pPr>
            <a:r>
              <a:rPr lang="en-US" dirty="0" smtClean="0">
                <a:solidFill>
                  <a:srgbClr val="000000"/>
                </a:solidFill>
                <a:ea typeface="Times New Roman"/>
                <a:cs typeface="Calibri"/>
              </a:rPr>
              <a:t>ERCOT’s primary responsibility is to ensure the day-to-day reliability of the ERCOT Transmission Grid.  To achieve reliability, ERCOT must match generation output and system demand, and make sure that the transmission system is operating within its established limits.  </a:t>
            </a:r>
            <a:endParaRPr lang="en-US" dirty="0" smtClean="0">
              <a:ea typeface="Times New Roman"/>
              <a:cs typeface="Times New Roman"/>
            </a:endParaRPr>
          </a:p>
          <a:p>
            <a:pPr>
              <a:lnSpc>
                <a:spcPct val="115000"/>
              </a:lnSpc>
            </a:pPr>
            <a:r>
              <a:rPr lang="en-US" dirty="0" smtClean="0">
                <a:solidFill>
                  <a:srgbClr val="000000"/>
                </a:solidFill>
                <a:ea typeface="Times New Roman"/>
                <a:cs typeface="Calibri"/>
              </a:rPr>
              <a:t> </a:t>
            </a:r>
            <a:endParaRPr lang="en-US" dirty="0" smtClean="0">
              <a:ea typeface="Times New Roman"/>
              <a:cs typeface="Times New Roman"/>
            </a:endParaRPr>
          </a:p>
          <a:p>
            <a:pPr>
              <a:lnSpc>
                <a:spcPct val="115000"/>
              </a:lnSpc>
            </a:pPr>
            <a:r>
              <a:rPr lang="en-US" dirty="0" smtClean="0">
                <a:solidFill>
                  <a:srgbClr val="000000"/>
                </a:solidFill>
                <a:ea typeface="Times New Roman"/>
                <a:cs typeface="Calibri"/>
              </a:rPr>
              <a:t>This process requires continual dispatch of generation to meet the rise and fall in system demand.  </a:t>
            </a:r>
            <a:endParaRPr lang="en-US" dirty="0" smtClean="0">
              <a:ea typeface="Times New Roman"/>
              <a:cs typeface="Times New Roman"/>
            </a:endParaRPr>
          </a:p>
          <a:p>
            <a:pPr>
              <a:lnSpc>
                <a:spcPct val="115000"/>
              </a:lnSpc>
            </a:pPr>
            <a:r>
              <a:rPr lang="en-US" dirty="0" smtClean="0">
                <a:solidFill>
                  <a:srgbClr val="000000"/>
                </a:solidFill>
                <a:ea typeface="Times New Roman"/>
                <a:cs typeface="Calibri"/>
              </a:rPr>
              <a:t> </a:t>
            </a:r>
            <a:endParaRPr lang="en-US" dirty="0" smtClean="0">
              <a:ea typeface="Times New Roman"/>
              <a:cs typeface="Times New Roman"/>
            </a:endParaRPr>
          </a:p>
          <a:p>
            <a:pPr>
              <a:lnSpc>
                <a:spcPct val="115000"/>
              </a:lnSpc>
            </a:pPr>
            <a:r>
              <a:rPr lang="en-US" dirty="0" smtClean="0">
                <a:solidFill>
                  <a:srgbClr val="000000"/>
                </a:solidFill>
                <a:ea typeface="Times New Roman"/>
                <a:cs typeface="Calibri"/>
              </a:rPr>
              <a:t>In order to be able to perform this dispatch at the least cost, ERCOT executes competitive markets to purchase energy and capacity services  needed to reliabl</a:t>
            </a:r>
            <a:r>
              <a:rPr lang="en-US" dirty="0" smtClean="0">
                <a:solidFill>
                  <a:srgbClr val="000000"/>
                </a:solidFill>
                <a:latin typeface="Tahoma"/>
                <a:ea typeface="Times New Roman"/>
                <a:cs typeface="Times New Roman"/>
              </a:rPr>
              <a:t>y</a:t>
            </a:r>
            <a:r>
              <a:rPr lang="en-US" dirty="0" smtClean="0">
                <a:solidFill>
                  <a:srgbClr val="000000"/>
                </a:solidFill>
                <a:ea typeface="Times New Roman"/>
                <a:cs typeface="Calibri"/>
              </a:rPr>
              <a:t> serve the system demand. </a:t>
            </a:r>
            <a:endParaRPr lang="en-US" dirty="0" smtClean="0">
              <a:ea typeface="Times New Roman"/>
              <a:cs typeface="Times New Roman"/>
            </a:endParaRPr>
          </a:p>
          <a:p>
            <a:pPr>
              <a:lnSpc>
                <a:spcPct val="115000"/>
              </a:lnSpc>
            </a:pPr>
            <a:r>
              <a:rPr lang="en-US" dirty="0" smtClean="0">
                <a:solidFill>
                  <a:srgbClr val="000000"/>
                </a:solidFill>
                <a:ea typeface="Times New Roman"/>
                <a:cs typeface="Calibri"/>
              </a:rPr>
              <a:t> </a:t>
            </a:r>
            <a:endParaRPr lang="en-US" dirty="0" smtClean="0">
              <a:ea typeface="Times New Roman"/>
              <a:cs typeface="Times New Roman"/>
            </a:endParaRPr>
          </a:p>
          <a:p>
            <a:pPr>
              <a:lnSpc>
                <a:spcPct val="115000"/>
              </a:lnSpc>
            </a:pPr>
            <a:r>
              <a:rPr lang="en-US" dirty="0" smtClean="0">
                <a:solidFill>
                  <a:srgbClr val="000000"/>
                </a:solidFill>
                <a:ea typeface="Times New Roman"/>
                <a:cs typeface="Calibri"/>
              </a:rPr>
              <a:t> </a:t>
            </a:r>
            <a:endParaRPr lang="en-US" dirty="0" smtClean="0">
              <a:ea typeface="Times New Roman"/>
              <a:cs typeface="Times New Roman"/>
            </a:endParaRPr>
          </a:p>
          <a:p>
            <a:pPr>
              <a:lnSpc>
                <a:spcPct val="115000"/>
              </a:lnSpc>
            </a:pPr>
            <a:r>
              <a:rPr lang="en-US" dirty="0" smtClean="0">
                <a:solidFill>
                  <a:srgbClr val="000000"/>
                </a:solidFill>
                <a:ea typeface="Times New Roman"/>
                <a:cs typeface="Calibri"/>
              </a:rPr>
              <a:t> </a:t>
            </a:r>
            <a:endParaRPr lang="en-US" dirty="0" smtClean="0">
              <a:ea typeface="Times New Roman"/>
              <a:cs typeface="Times New Roman"/>
            </a:endParaRPr>
          </a:p>
          <a:p>
            <a:pPr>
              <a:lnSpc>
                <a:spcPct val="115000"/>
              </a:lnSpc>
            </a:pPr>
            <a:r>
              <a:rPr lang="en-US" dirty="0" smtClean="0">
                <a:solidFill>
                  <a:srgbClr val="000000"/>
                </a:solidFill>
                <a:ea typeface="Times New Roman"/>
                <a:cs typeface="Calibri"/>
              </a:rPr>
              <a:t> </a:t>
            </a:r>
            <a:endParaRPr lang="en-US" dirty="0">
              <a:ea typeface="Times New Roman"/>
              <a:cs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Speaking of ESI IDs, we should spend a little time looking at the basic anatomy of an ESI ID.  When the TDSP sets up an ESI ID, they must follow a prescribed format defined in Protocol Section 15.  Every ESI ID today will begin with “10,” originally set up as a future placeholder, but holds no physical meaning today.  The next five digits (the </a:t>
            </a:r>
            <a:r>
              <a:rPr lang="en-US" baseline="0" dirty="0" err="1" smtClean="0"/>
              <a:t>Xs</a:t>
            </a:r>
            <a:r>
              <a:rPr lang="en-US" baseline="0" dirty="0" smtClean="0"/>
              <a:t>) are the most significant portion of the number for our purposes here, because they define the TDSP who set up the ESI ID in the first place.  So this part of the code will tell a REP at a glance which TDSP services this premise.  The remaining digits are any combination of up to 29 alphanumeric characters, used at the TDSPs discretion.</a:t>
            </a:r>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26</a:t>
            </a:fld>
            <a:endParaRPr lang="en-US"/>
          </a:p>
        </p:txBody>
      </p:sp>
    </p:spTree>
    <p:extLst>
      <p:ext uri="{BB962C8B-B14F-4D97-AF65-F5344CB8AC3E}">
        <p14:creationId xmlns:p14="http://schemas.microsoft.com/office/powerpoint/2010/main" val="1407409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53028841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cenario 2">
    <p:spTree>
      <p:nvGrpSpPr>
        <p:cNvPr id="1" name=""/>
        <p:cNvGrpSpPr/>
        <p:nvPr/>
      </p:nvGrpSpPr>
      <p:grpSpPr>
        <a:xfrm>
          <a:off x="0" y="0"/>
          <a:ext cx="0" cy="0"/>
          <a:chOff x="0" y="0"/>
          <a:chExt cx="0" cy="0"/>
        </a:xfrm>
      </p:grpSpPr>
      <p:pic>
        <p:nvPicPr>
          <p:cNvPr id="5" name="Picture 10" descr="Scenario"/>
          <p:cNvPicPr>
            <a:picLocks noChangeAspect="1" noChangeArrowheads="1"/>
          </p:cNvPicPr>
          <p:nvPr/>
        </p:nvPicPr>
        <p:blipFill>
          <a:blip r:embed="rId2" cstate="print"/>
          <a:srcRect/>
          <a:stretch>
            <a:fillRect/>
          </a:stretch>
        </p:blipFill>
        <p:spPr bwMode="auto">
          <a:xfrm>
            <a:off x="6350" y="1160463"/>
            <a:ext cx="3098800" cy="1409700"/>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59548271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cenario 3">
    <p:spTree>
      <p:nvGrpSpPr>
        <p:cNvPr id="1" name=""/>
        <p:cNvGrpSpPr/>
        <p:nvPr/>
      </p:nvGrpSpPr>
      <p:grpSpPr>
        <a:xfrm>
          <a:off x="0" y="0"/>
          <a:ext cx="0" cy="0"/>
          <a:chOff x="0" y="0"/>
          <a:chExt cx="0" cy="0"/>
        </a:xfrm>
      </p:grpSpPr>
      <p:pic>
        <p:nvPicPr>
          <p:cNvPr id="5" name="Picture 10" descr="Scenario"/>
          <p:cNvPicPr>
            <a:picLocks noChangeAspect="1" noChangeArrowheads="1"/>
          </p:cNvPicPr>
          <p:nvPr/>
        </p:nvPicPr>
        <p:blipFill>
          <a:blip r:embed="rId2" cstate="print"/>
          <a:srcRect/>
          <a:stretch>
            <a:fillRect/>
          </a:stretch>
        </p:blipFill>
        <p:spPr bwMode="auto">
          <a:xfrm>
            <a:off x="6350" y="1160463"/>
            <a:ext cx="3098800" cy="1409700"/>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endParaRPr lang="en-US" dirty="0"/>
          </a:p>
        </p:txBody>
      </p:sp>
    </p:spTree>
    <p:extLst>
      <p:ext uri="{BB962C8B-B14F-4D97-AF65-F5344CB8AC3E}">
        <p14:creationId xmlns:p14="http://schemas.microsoft.com/office/powerpoint/2010/main" val="21987972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enario 4">
    <p:spTree>
      <p:nvGrpSpPr>
        <p:cNvPr id="1" name=""/>
        <p:cNvGrpSpPr/>
        <p:nvPr/>
      </p:nvGrpSpPr>
      <p:grpSpPr>
        <a:xfrm>
          <a:off x="0" y="0"/>
          <a:ext cx="0" cy="0"/>
          <a:chOff x="0" y="0"/>
          <a:chExt cx="0" cy="0"/>
        </a:xfrm>
      </p:grpSpPr>
      <p:pic>
        <p:nvPicPr>
          <p:cNvPr id="5" name="Picture 10" descr="Scenario"/>
          <p:cNvPicPr>
            <a:picLocks noChangeAspect="1" noChangeArrowheads="1"/>
          </p:cNvPicPr>
          <p:nvPr/>
        </p:nvPicPr>
        <p:blipFill>
          <a:blip r:embed="rId2" cstate="print"/>
          <a:srcRect/>
          <a:stretch>
            <a:fillRect/>
          </a:stretch>
        </p:blipFill>
        <p:spPr bwMode="auto">
          <a:xfrm>
            <a:off x="6350" y="1160463"/>
            <a:ext cx="3108325" cy="1414462"/>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65432358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enario 5">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1160770"/>
            <a:ext cx="3108703" cy="1414155"/>
          </a:xfrm>
          <a:prstGeom prst="rect">
            <a:avLst/>
          </a:prstGeom>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4499563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enario 6">
    <p:spTree>
      <p:nvGrpSpPr>
        <p:cNvPr id="1" name=""/>
        <p:cNvGrpSpPr/>
        <p:nvPr/>
      </p:nvGrpSpPr>
      <p:grpSpPr>
        <a:xfrm>
          <a:off x="0" y="0"/>
          <a:ext cx="0" cy="0"/>
          <a:chOff x="0" y="0"/>
          <a:chExt cx="0" cy="0"/>
        </a:xfrm>
      </p:grpSpPr>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50" y="1160770"/>
            <a:ext cx="3108703" cy="1414155"/>
          </a:xfrm>
          <a:prstGeom prst="rect">
            <a:avLst/>
          </a:prstGeom>
          <a:noFill/>
          <a:ln>
            <a:noFill/>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70545004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cenario 7">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9050" y="1160770"/>
            <a:ext cx="3108703" cy="1414155"/>
          </a:xfrm>
          <a:prstGeom prst="rect">
            <a:avLst/>
          </a:prstGeom>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59642325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Example Layout">
    <p:spTree>
      <p:nvGrpSpPr>
        <p:cNvPr id="1" name=""/>
        <p:cNvGrpSpPr/>
        <p:nvPr/>
      </p:nvGrpSpPr>
      <p:grpSpPr>
        <a:xfrm>
          <a:off x="0" y="0"/>
          <a:ext cx="0" cy="0"/>
          <a:chOff x="0" y="0"/>
          <a:chExt cx="0" cy="0"/>
        </a:xfrm>
      </p:grpSpPr>
      <p:pic>
        <p:nvPicPr>
          <p:cNvPr id="5" name="Picture 29" descr="example icon_blu.png"/>
          <p:cNvPicPr>
            <a:picLocks noChangeAspect="1"/>
          </p:cNvPicPr>
          <p:nvPr/>
        </p:nvPicPr>
        <p:blipFill>
          <a:blip r:embed="rId2" cstate="print"/>
          <a:srcRect/>
          <a:stretch>
            <a:fillRect/>
          </a:stretch>
        </p:blipFill>
        <p:spPr bwMode="auto">
          <a:xfrm>
            <a:off x="6477000" y="76200"/>
            <a:ext cx="2613025" cy="11763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0"/>
          </p:nvPr>
        </p:nvSpPr>
        <p:spPr>
          <a:xfrm>
            <a:off x="7500938" y="6573838"/>
            <a:ext cx="1511300" cy="284162"/>
          </a:xfrm>
          <a:prstGeom prst="rect">
            <a:avLst/>
          </a:prstGeom>
        </p:spPr>
        <p:txBody>
          <a:bodyPr/>
          <a:lstStyle>
            <a:lvl1pPr algn="r">
              <a:defRPr sz="1600">
                <a:solidFill>
                  <a:schemeClr val="bg1"/>
                </a:solidFill>
                <a:latin typeface="Arial" charset="0"/>
              </a:defRPr>
            </a:lvl1pPr>
          </a:lstStyle>
          <a:p>
            <a:fld id="{FF7F3899-B190-482E-AE55-E6984E7DA36B}" type="slidenum">
              <a:rPr lang="en-US" smtClean="0"/>
              <a:t>‹#›</a:t>
            </a:fld>
            <a:endParaRPr lang="en-US"/>
          </a:p>
        </p:txBody>
      </p:sp>
      <p:sp>
        <p:nvSpPr>
          <p:cNvPr id="7" name="Content Placeholder 2"/>
          <p:cNvSpPr>
            <a:spLocks noGrp="1"/>
          </p:cNvSpPr>
          <p:nvPr>
            <p:ph idx="1"/>
          </p:nvPr>
        </p:nvSpPr>
        <p:spPr>
          <a:xfrm>
            <a:off x="265113" y="1279525"/>
            <a:ext cx="8686800" cy="5197474"/>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90943128"/>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cenario 1">
    <p:spTree>
      <p:nvGrpSpPr>
        <p:cNvPr id="1" name=""/>
        <p:cNvGrpSpPr/>
        <p:nvPr/>
      </p:nvGrpSpPr>
      <p:grpSpPr>
        <a:xfrm>
          <a:off x="0" y="0"/>
          <a:ext cx="0" cy="0"/>
          <a:chOff x="0" y="0"/>
          <a:chExt cx="0" cy="0"/>
        </a:xfrm>
      </p:grpSpPr>
      <p:sp>
        <p:nvSpPr>
          <p:cNvPr id="5" name="Rectangle 4"/>
          <p:cNvSpPr>
            <a:spLocks noChangeArrowheads="1"/>
          </p:cNvSpPr>
          <p:nvPr/>
        </p:nvSpPr>
        <p:spPr bwMode="auto">
          <a:xfrm>
            <a:off x="2971800" y="1279525"/>
            <a:ext cx="5942013" cy="5005388"/>
          </a:xfrm>
          <a:prstGeom prst="rect">
            <a:avLst/>
          </a:prstGeom>
          <a:noFill/>
          <a:ln w="9525">
            <a:noFill/>
            <a:miter lim="800000"/>
            <a:headEnd/>
            <a:tailEnd/>
          </a:ln>
        </p:spPr>
        <p:txBody>
          <a:bodyPr/>
          <a:lstStyle/>
          <a:p>
            <a:pPr marL="342900" lvl="1" indent="-228600">
              <a:spcBef>
                <a:spcPct val="20000"/>
              </a:spcBef>
              <a:buFontTx/>
              <a:buChar char="•"/>
              <a:defRPr/>
            </a:pPr>
            <a:endParaRPr lang="en-US" sz="2400" dirty="0">
              <a:solidFill>
                <a:prstClr val="black"/>
              </a:solidFill>
            </a:endParaRPr>
          </a:p>
        </p:txBody>
      </p:sp>
      <p:pic>
        <p:nvPicPr>
          <p:cNvPr id="6" name="Picture 57" descr="Scenario"/>
          <p:cNvPicPr>
            <a:picLocks noChangeAspect="1" noChangeArrowheads="1"/>
          </p:cNvPicPr>
          <p:nvPr/>
        </p:nvPicPr>
        <p:blipFill>
          <a:blip r:embed="rId2" cstate="print"/>
          <a:srcRect/>
          <a:stretch>
            <a:fillRect/>
          </a:stretch>
        </p:blipFill>
        <p:spPr bwMode="auto">
          <a:xfrm>
            <a:off x="6045200" y="76200"/>
            <a:ext cx="3098800" cy="1409700"/>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8"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
        <p:nvSpPr>
          <p:cNvPr id="9" name="Content Placeholder 2"/>
          <p:cNvSpPr>
            <a:spLocks noGrp="1"/>
          </p:cNvSpPr>
          <p:nvPr>
            <p:ph idx="1"/>
          </p:nvPr>
        </p:nvSpPr>
        <p:spPr>
          <a:xfrm>
            <a:off x="265113" y="1279525"/>
            <a:ext cx="8686800" cy="5197474"/>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9441070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cenario 1">
    <p:spTree>
      <p:nvGrpSpPr>
        <p:cNvPr id="1" name=""/>
        <p:cNvGrpSpPr/>
        <p:nvPr/>
      </p:nvGrpSpPr>
      <p:grpSpPr>
        <a:xfrm>
          <a:off x="0" y="0"/>
          <a:ext cx="0" cy="0"/>
          <a:chOff x="0" y="0"/>
          <a:chExt cx="0" cy="0"/>
        </a:xfrm>
      </p:grpSpPr>
      <p:pic>
        <p:nvPicPr>
          <p:cNvPr id="7" name="Picture 10" descr="Scenario"/>
          <p:cNvPicPr>
            <a:picLocks noChangeAspect="1" noChangeArrowheads="1"/>
          </p:cNvPicPr>
          <p:nvPr userDrawn="1"/>
        </p:nvPicPr>
        <p:blipFill>
          <a:blip r:embed="rId2" cstate="print"/>
          <a:srcRect/>
          <a:stretch>
            <a:fillRect/>
          </a:stretch>
        </p:blipFill>
        <p:spPr bwMode="auto">
          <a:xfrm>
            <a:off x="6045200" y="76200"/>
            <a:ext cx="3098800" cy="1409700"/>
          </a:xfrm>
          <a:prstGeom prst="rect">
            <a:avLst/>
          </a:prstGeom>
          <a:noFill/>
          <a:ln w="9525">
            <a:noFill/>
            <a:miter lim="800000"/>
            <a:headEnd/>
            <a:tailEnd/>
          </a:ln>
        </p:spPr>
      </p:pic>
      <p:sp>
        <p:nvSpPr>
          <p:cNvPr id="5" name="Rectangle 4"/>
          <p:cNvSpPr>
            <a:spLocks noChangeArrowheads="1"/>
          </p:cNvSpPr>
          <p:nvPr/>
        </p:nvSpPr>
        <p:spPr bwMode="auto">
          <a:xfrm>
            <a:off x="2971800" y="1279525"/>
            <a:ext cx="5942013" cy="5005388"/>
          </a:xfrm>
          <a:prstGeom prst="rect">
            <a:avLst/>
          </a:prstGeom>
          <a:noFill/>
          <a:ln w="9525">
            <a:noFill/>
            <a:miter lim="800000"/>
            <a:headEnd/>
            <a:tailEnd/>
          </a:ln>
        </p:spPr>
        <p:txBody>
          <a:bodyPr/>
          <a:lstStyle/>
          <a:p>
            <a:pPr marL="342900" lvl="1" indent="-228600">
              <a:spcBef>
                <a:spcPct val="20000"/>
              </a:spcBef>
              <a:buFontTx/>
              <a:buChar char="•"/>
              <a:defRPr/>
            </a:pPr>
            <a:endParaRPr lang="en-US" sz="2400" dirty="0">
              <a:solidFill>
                <a:prstClr val="black"/>
              </a:solidFill>
            </a:endParaRPr>
          </a:p>
        </p:txBody>
      </p:sp>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8"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
        <p:nvSpPr>
          <p:cNvPr id="9" name="Content Placeholder 2"/>
          <p:cNvSpPr>
            <a:spLocks noGrp="1"/>
          </p:cNvSpPr>
          <p:nvPr>
            <p:ph idx="1"/>
          </p:nvPr>
        </p:nvSpPr>
        <p:spPr>
          <a:xfrm>
            <a:off x="265113" y="1279525"/>
            <a:ext cx="8686800" cy="5197474"/>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7013099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Scenario 1">
    <p:spTree>
      <p:nvGrpSpPr>
        <p:cNvPr id="1" name=""/>
        <p:cNvGrpSpPr/>
        <p:nvPr/>
      </p:nvGrpSpPr>
      <p:grpSpPr>
        <a:xfrm>
          <a:off x="0" y="0"/>
          <a:ext cx="0" cy="0"/>
          <a:chOff x="0" y="0"/>
          <a:chExt cx="0" cy="0"/>
        </a:xfrm>
      </p:grpSpPr>
      <p:pic>
        <p:nvPicPr>
          <p:cNvPr id="10" name="Picture 10" descr="Scenario"/>
          <p:cNvPicPr>
            <a:picLocks noChangeAspect="1" noChangeArrowheads="1"/>
          </p:cNvPicPr>
          <p:nvPr userDrawn="1"/>
        </p:nvPicPr>
        <p:blipFill>
          <a:blip r:embed="rId2" cstate="print"/>
          <a:srcRect/>
          <a:stretch>
            <a:fillRect/>
          </a:stretch>
        </p:blipFill>
        <p:spPr bwMode="auto">
          <a:xfrm>
            <a:off x="6045200" y="76200"/>
            <a:ext cx="3098800" cy="1409700"/>
          </a:xfrm>
          <a:prstGeom prst="rect">
            <a:avLst/>
          </a:prstGeom>
          <a:noFill/>
          <a:ln w="9525">
            <a:noFill/>
            <a:miter lim="800000"/>
            <a:headEnd/>
            <a:tailEnd/>
          </a:ln>
        </p:spPr>
      </p:pic>
      <p:sp>
        <p:nvSpPr>
          <p:cNvPr id="5" name="Rectangle 4"/>
          <p:cNvSpPr>
            <a:spLocks noChangeArrowheads="1"/>
          </p:cNvSpPr>
          <p:nvPr/>
        </p:nvSpPr>
        <p:spPr bwMode="auto">
          <a:xfrm>
            <a:off x="2971800" y="1279525"/>
            <a:ext cx="5942013" cy="5005388"/>
          </a:xfrm>
          <a:prstGeom prst="rect">
            <a:avLst/>
          </a:prstGeom>
          <a:noFill/>
          <a:ln w="9525">
            <a:noFill/>
            <a:miter lim="800000"/>
            <a:headEnd/>
            <a:tailEnd/>
          </a:ln>
        </p:spPr>
        <p:txBody>
          <a:bodyPr/>
          <a:lstStyle/>
          <a:p>
            <a:pPr marL="342900" lvl="1" indent="-228600">
              <a:spcBef>
                <a:spcPct val="20000"/>
              </a:spcBef>
              <a:buFontTx/>
              <a:buChar char="•"/>
              <a:defRPr/>
            </a:pPr>
            <a:endParaRPr lang="en-US" sz="2400" dirty="0">
              <a:solidFill>
                <a:prstClr val="black"/>
              </a:solidFill>
            </a:endParaRPr>
          </a:p>
        </p:txBody>
      </p:sp>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8"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
        <p:nvSpPr>
          <p:cNvPr id="9" name="Content Placeholder 2"/>
          <p:cNvSpPr>
            <a:spLocks noGrp="1"/>
          </p:cNvSpPr>
          <p:nvPr>
            <p:ph idx="1"/>
          </p:nvPr>
        </p:nvSpPr>
        <p:spPr>
          <a:xfrm>
            <a:off x="265113" y="1279525"/>
            <a:ext cx="8686800" cy="5197474"/>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898963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17" descr="Cover_final_Blank"/>
          <p:cNvPicPr>
            <a:picLocks noChangeAspect="1" noChangeArrowheads="1"/>
          </p:cNvPicPr>
          <p:nvPr userDrawn="1"/>
        </p:nvPicPr>
        <p:blipFill>
          <a:blip r:embed="rId2" cstate="print"/>
          <a:srcRect/>
          <a:stretch>
            <a:fillRect/>
          </a:stretch>
        </p:blipFill>
        <p:spPr bwMode="auto">
          <a:xfrm>
            <a:off x="4763" y="-4763"/>
            <a:ext cx="9134475" cy="6867526"/>
          </a:xfrm>
          <a:prstGeom prst="rect">
            <a:avLst/>
          </a:prstGeom>
          <a:noFill/>
          <a:ln w="9525">
            <a:noFill/>
            <a:miter lim="800000"/>
            <a:headEnd/>
            <a:tailEnd/>
          </a:ln>
        </p:spPr>
      </p:pic>
      <p:pic>
        <p:nvPicPr>
          <p:cNvPr id="6" name="Picture 3" descr="F:\ercotlogo\ERCOT Logo\ERCOT logo_white.png"/>
          <p:cNvPicPr>
            <a:picLocks noChangeAspect="1" noChangeArrowheads="1"/>
          </p:cNvPicPr>
          <p:nvPr userDrawn="1"/>
        </p:nvPicPr>
        <p:blipFill>
          <a:blip r:embed="rId3" cstate="print"/>
          <a:srcRect/>
          <a:stretch>
            <a:fillRect/>
          </a:stretch>
        </p:blipFill>
        <p:spPr bwMode="auto">
          <a:xfrm>
            <a:off x="3856038" y="6086475"/>
            <a:ext cx="1330325" cy="504825"/>
          </a:xfrm>
          <a:prstGeom prst="rect">
            <a:avLst/>
          </a:prstGeom>
          <a:noFill/>
          <a:ln w="9525">
            <a:noFill/>
            <a:miter lim="800000"/>
            <a:headEnd/>
            <a:tailEnd/>
          </a:ln>
        </p:spPr>
      </p:pic>
      <p:sp>
        <p:nvSpPr>
          <p:cNvPr id="2" name="Title 1"/>
          <p:cNvSpPr>
            <a:spLocks noGrp="1"/>
          </p:cNvSpPr>
          <p:nvPr>
            <p:ph type="title"/>
          </p:nvPr>
        </p:nvSpPr>
        <p:spPr>
          <a:xfrm>
            <a:off x="596900" y="496960"/>
            <a:ext cx="7950200" cy="1143000"/>
          </a:xfrm>
        </p:spPr>
        <p:txBody>
          <a:bodyPr/>
          <a:lstStyle/>
          <a:p>
            <a:r>
              <a:rPr lang="en-US" smtClean="0"/>
              <a:t>Click to edit Master title style</a:t>
            </a:r>
            <a:endParaRPr lang="en-US" dirty="0"/>
          </a:p>
        </p:txBody>
      </p:sp>
      <p:sp>
        <p:nvSpPr>
          <p:cNvPr id="4" name="Rectangle 19"/>
          <p:cNvSpPr>
            <a:spLocks noGrp="1" noChangeArrowheads="1"/>
          </p:cNvSpPr>
          <p:nvPr>
            <p:ph type="subTitle" idx="1"/>
          </p:nvPr>
        </p:nvSpPr>
        <p:spPr>
          <a:xfrm>
            <a:off x="1358900" y="1943100"/>
            <a:ext cx="6400800" cy="660952"/>
          </a:xfrm>
          <a:prstGeom prst="rect">
            <a:avLst/>
          </a:prstGeom>
          <a:noFill/>
        </p:spPr>
        <p:txBody>
          <a:bodyPr/>
          <a:lstStyle>
            <a:lvl1pPr>
              <a:defRPr>
                <a:latin typeface="+mj-lt"/>
              </a:defRPr>
            </a:lvl1pPr>
          </a:lstStyle>
          <a:p>
            <a:endParaRPr lang="en-US" dirty="0" smtClean="0"/>
          </a:p>
        </p:txBody>
      </p:sp>
    </p:spTree>
    <p:extLst>
      <p:ext uri="{BB962C8B-B14F-4D97-AF65-F5344CB8AC3E}">
        <p14:creationId xmlns:p14="http://schemas.microsoft.com/office/powerpoint/2010/main" val="206200803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Example">
    <p:spTree>
      <p:nvGrpSpPr>
        <p:cNvPr id="1" name=""/>
        <p:cNvGrpSpPr/>
        <p:nvPr/>
      </p:nvGrpSpPr>
      <p:grpSpPr>
        <a:xfrm>
          <a:off x="0" y="0"/>
          <a:ext cx="0" cy="0"/>
          <a:chOff x="0" y="0"/>
          <a:chExt cx="0" cy="0"/>
        </a:xfrm>
      </p:grpSpPr>
      <p:pic>
        <p:nvPicPr>
          <p:cNvPr id="5" name="Picture 7" descr="Scenario"/>
          <p:cNvPicPr>
            <a:picLocks noChangeAspect="1" noChangeArrowheads="1"/>
          </p:cNvPicPr>
          <p:nvPr/>
        </p:nvPicPr>
        <p:blipFill>
          <a:blip r:embed="rId2" cstate="print"/>
          <a:srcRect/>
          <a:stretch>
            <a:fillRect/>
          </a:stretch>
        </p:blipFill>
        <p:spPr bwMode="auto">
          <a:xfrm>
            <a:off x="19050" y="1166813"/>
            <a:ext cx="3082925" cy="1401762"/>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7"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125752593"/>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66700" y="323850"/>
            <a:ext cx="8647113" cy="5524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6700" y="1276350"/>
            <a:ext cx="4246563" cy="4743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65663" y="1276350"/>
            <a:ext cx="4248150" cy="4743450"/>
          </a:xfrm>
        </p:spPr>
        <p:txBody>
          <a:bodyPr/>
          <a:lstStyle/>
          <a:p>
            <a:pPr lvl="0"/>
            <a:r>
              <a:rPr lang="en-US" noProof="0" smtClean="0"/>
              <a:t>Click icon to add chart</a:t>
            </a:r>
            <a:endParaRPr lang="en-US" noProof="0" dirty="0"/>
          </a:p>
        </p:txBody>
      </p:sp>
      <p:sp>
        <p:nvSpPr>
          <p:cNvPr id="5" name="Slide Number Placeholder 3"/>
          <p:cNvSpPr>
            <a:spLocks noGrp="1"/>
          </p:cNvSpPr>
          <p:nvPr>
            <p:ph type="sldNum" sz="quarter" idx="10"/>
          </p:nvPr>
        </p:nvSpPr>
        <p:spPr>
          <a:xfrm>
            <a:off x="7500938" y="6573838"/>
            <a:ext cx="1511300" cy="284162"/>
          </a:xfrm>
          <a:prstGeom prst="rect">
            <a:avLst/>
          </a:prstGeom>
        </p:spPr>
        <p:txBody>
          <a:bodyPr/>
          <a:lstStyle>
            <a:lvl1pPr>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296748262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66700" y="323850"/>
            <a:ext cx="8647113" cy="5524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66700" y="1276350"/>
            <a:ext cx="8647113" cy="4743450"/>
          </a:xfrm>
        </p:spPr>
        <p:txBody>
          <a:bodyPr/>
          <a:lstStyle/>
          <a:p>
            <a:pPr lvl="0"/>
            <a:r>
              <a:rPr lang="en-US" noProof="0" smtClean="0"/>
              <a:t>Click icon to add table</a:t>
            </a:r>
            <a:endParaRPr lang="en-US" noProof="0"/>
          </a:p>
        </p:txBody>
      </p:sp>
      <p:sp>
        <p:nvSpPr>
          <p:cNvPr id="4" name="Slide Number Placeholder 3"/>
          <p:cNvSpPr>
            <a:spLocks noGrp="1"/>
          </p:cNvSpPr>
          <p:nvPr>
            <p:ph type="sldNum" sz="quarter" idx="10"/>
          </p:nvPr>
        </p:nvSpPr>
        <p:spPr>
          <a:xfrm>
            <a:off x="7500938" y="6573838"/>
            <a:ext cx="1511300" cy="284162"/>
          </a:xfrm>
          <a:prstGeom prst="rect">
            <a:avLst/>
          </a:prstGeom>
        </p:spPr>
        <p:txBody>
          <a:bodyPr/>
          <a:lstStyle>
            <a:lvl1pPr>
              <a:defRPr/>
            </a:lvl1pPr>
          </a:lstStyle>
          <a:p>
            <a:fld id="{FF7F3899-B190-482E-AE55-E6984E7DA36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66700" y="323850"/>
            <a:ext cx="8647113" cy="5524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66700" y="1276350"/>
            <a:ext cx="8647113" cy="4743450"/>
          </a:xfrm>
        </p:spPr>
        <p:txBody>
          <a:bodyPr/>
          <a:lstStyle/>
          <a:p>
            <a:pPr lvl="0"/>
            <a:r>
              <a:rPr lang="en-US" noProof="0" smtClean="0"/>
              <a:t>Click icon to add chart</a:t>
            </a:r>
            <a:endParaRPr lang="en-US" noProof="0"/>
          </a:p>
        </p:txBody>
      </p:sp>
      <p:sp>
        <p:nvSpPr>
          <p:cNvPr id="4" name="Slide Number Placeholder 3"/>
          <p:cNvSpPr>
            <a:spLocks noGrp="1"/>
          </p:cNvSpPr>
          <p:nvPr>
            <p:ph type="sldNum" sz="quarter" idx="10"/>
          </p:nvPr>
        </p:nvSpPr>
        <p:spPr>
          <a:xfrm>
            <a:off x="7500938" y="6573838"/>
            <a:ext cx="1511300" cy="284162"/>
          </a:xfrm>
          <a:prstGeom prst="rect">
            <a:avLst/>
          </a:prstGeom>
        </p:spPr>
        <p:txBody>
          <a:bodyPr/>
          <a:lstStyle>
            <a:lvl1pPr>
              <a:defRPr/>
            </a:lvl1pPr>
          </a:lstStyle>
          <a:p>
            <a:fld id="{FF7F3899-B190-482E-AE55-E6984E7DA36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00" y="323850"/>
            <a:ext cx="8647113" cy="5524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6700" y="1276350"/>
            <a:ext cx="4246563" cy="4743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65663" y="1276350"/>
            <a:ext cx="4248150"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65663" y="3724275"/>
            <a:ext cx="4248150"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3"/>
          <p:cNvSpPr>
            <a:spLocks noGrp="1"/>
          </p:cNvSpPr>
          <p:nvPr>
            <p:ph type="sldNum" sz="quarter" idx="10"/>
          </p:nvPr>
        </p:nvSpPr>
        <p:spPr>
          <a:xfrm>
            <a:off x="7500938" y="6573838"/>
            <a:ext cx="1511300" cy="284162"/>
          </a:xfrm>
          <a:prstGeom prst="rect">
            <a:avLst/>
          </a:prstGeom>
        </p:spPr>
        <p:txBody>
          <a:bodyPr/>
          <a:lstStyle>
            <a:lvl1pPr>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1722870406"/>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66700" y="323850"/>
            <a:ext cx="8647113" cy="5524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66700" y="1276350"/>
            <a:ext cx="4246563"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65663" y="1276350"/>
            <a:ext cx="4248150"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66700" y="3724275"/>
            <a:ext cx="4246563"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5663" y="3724275"/>
            <a:ext cx="4248150"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3"/>
          <p:cNvSpPr>
            <a:spLocks noGrp="1"/>
          </p:cNvSpPr>
          <p:nvPr>
            <p:ph type="sldNum" sz="quarter" idx="10"/>
          </p:nvPr>
        </p:nvSpPr>
        <p:spPr>
          <a:xfrm>
            <a:off x="7500938" y="6573838"/>
            <a:ext cx="1511300" cy="284162"/>
          </a:xfrm>
          <a:prstGeom prst="rect">
            <a:avLst/>
          </a:prstGeom>
        </p:spPr>
        <p:txBody>
          <a:bodyPr/>
          <a:lstStyle>
            <a:lvl1pPr>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213199898"/>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Slide</a:t>
            </a:r>
            <a:endParaRPr lang="en-US"/>
          </a:p>
        </p:txBody>
      </p:sp>
      <p:sp>
        <p:nvSpPr>
          <p:cNvPr id="6" name="Slide Number Placeholder 5"/>
          <p:cNvSpPr>
            <a:spLocks noGrp="1"/>
          </p:cNvSpPr>
          <p:nvPr>
            <p:ph type="sldNum" sz="quarter" idx="12"/>
          </p:nvPr>
        </p:nvSpPr>
        <p:spPr>
          <a:xfrm>
            <a:off x="7500938" y="6573838"/>
            <a:ext cx="1511300" cy="284162"/>
          </a:xfrm>
          <a:prstGeom prst="rect">
            <a:avLst/>
          </a:prstGeom>
        </p:spPr>
        <p:txBody>
          <a:bodyPr/>
          <a:lstStyle/>
          <a:p>
            <a:fld id="{FF7F3899-B190-482E-AE55-E6984E7DA36B}" type="slidenum">
              <a:rPr lang="en-US" smtClean="0"/>
              <a:t>‹#›</a:t>
            </a:fld>
            <a:endParaRPr lang="en-US"/>
          </a:p>
        </p:txBody>
      </p:sp>
    </p:spTree>
    <p:extLst>
      <p:ext uri="{BB962C8B-B14F-4D97-AF65-F5344CB8AC3E}">
        <p14:creationId xmlns:p14="http://schemas.microsoft.com/office/powerpoint/2010/main" val="17380726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65113" y="1279525"/>
            <a:ext cx="8686800" cy="4756150"/>
          </a:xfrm>
          <a:prstGeom prst="rect">
            <a:avLst/>
          </a:prstGeom>
        </p:spPr>
        <p:txBody>
          <a:bodyPr>
            <a:noAutofit/>
          </a:bodyPr>
          <a:lstStyle>
            <a:lvl1pPr>
              <a:spcAft>
                <a:spcPts val="600"/>
              </a:spcAft>
              <a:defRPr/>
            </a:lvl1pPr>
            <a:lvl2pPr>
              <a:spcAft>
                <a:spcPts val="1200"/>
              </a:spcAf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99030724"/>
      </p:ext>
    </p:extLst>
  </p:cSld>
  <p:clrMapOvr>
    <a:masterClrMapping/>
  </p:clrMapOvr>
  <p:transition/>
  <p:timing>
    <p:tnLst>
      <p:par>
        <p:cTn id="1" dur="indefinite" restart="never" nodeType="tmRoot"/>
      </p:par>
    </p:tnLst>
  </p:timing>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Autofit/>
          </a:bodyPr>
          <a:lstStyle>
            <a:lvl1pPr>
              <a:spcAft>
                <a:spcPts val="600"/>
              </a:spcAft>
              <a:defRPr/>
            </a:lvl1pPr>
            <a:lvl2pPr>
              <a:spcAft>
                <a:spcPts val="1200"/>
              </a:spcAf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60372161"/>
      </p:ext>
    </p:extLst>
  </p:cSld>
  <p:clrMapOvr>
    <a:masterClrMapping/>
  </p:clrMapOvr>
  <p:transition/>
  <p:timing>
    <p:tnLst>
      <p:par>
        <p:cTn id="1" dur="indefinite" restart="never" nodeType="tmRoot"/>
      </p:par>
    </p:tnLst>
  </p:timing>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3"/>
          <p:cNvSpPr>
            <a:spLocks noGrp="1"/>
          </p:cNvSpPr>
          <p:nvPr>
            <p:ph type="sldNum" sz="quarter" idx="12"/>
          </p:nvPr>
        </p:nvSpPr>
        <p:spPr>
          <a:xfrm>
            <a:off x="7500938" y="6573838"/>
            <a:ext cx="1511300" cy="284162"/>
          </a:xfrm>
          <a:prstGeom prst="rect">
            <a:avLst/>
          </a:prstGeom>
        </p:spPr>
        <p:txBody>
          <a:bodyPr/>
          <a:lstStyle>
            <a:lvl1pPr algn="r">
              <a:defRPr sz="160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2259578023"/>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3"/>
          <p:cNvSpPr>
            <a:spLocks noGrp="1"/>
          </p:cNvSpPr>
          <p:nvPr>
            <p:ph type="sldNum" sz="quarter" idx="12"/>
          </p:nvPr>
        </p:nvSpPr>
        <p:spPr>
          <a:xfrm>
            <a:off x="7500938" y="6573838"/>
            <a:ext cx="1511300" cy="284162"/>
          </a:xfrm>
          <a:prstGeom prst="rect">
            <a:avLst/>
          </a:prstGeom>
        </p:spPr>
        <p:txBody>
          <a:bodyPr/>
          <a:lstStyle>
            <a:lvl1pPr algn="r">
              <a:defRPr sz="1600">
                <a:solidFill>
                  <a:schemeClr val="bg1"/>
                </a:solidFill>
                <a:latin typeface="Arial" charset="0"/>
              </a:defRPr>
            </a:lvl1pPr>
          </a:lstStyle>
          <a:p>
            <a:fld id="{FF7F3899-B190-482E-AE55-E6984E7DA36B}" type="slidenum">
              <a:rPr lang="en-US" smtClean="0"/>
              <a:t>‹#›</a:t>
            </a:fld>
            <a:endParaRPr lang="en-US" dirty="0"/>
          </a:p>
        </p:txBody>
      </p:sp>
    </p:spTree>
    <p:extLst>
      <p:ext uri="{BB962C8B-B14F-4D97-AF65-F5344CB8AC3E}">
        <p14:creationId xmlns:p14="http://schemas.microsoft.com/office/powerpoint/2010/main" val="1135793528"/>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500938" y="6573838"/>
            <a:ext cx="1511300" cy="284162"/>
          </a:xfrm>
          <a:prstGeom prst="rect">
            <a:avLst/>
          </a:prstGeom>
        </p:spPr>
        <p:txBody>
          <a:bodyPr/>
          <a:lstStyle>
            <a:lvl1pPr algn="r">
              <a:defRPr sz="160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2317442386"/>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Example Layout">
    <p:spTree>
      <p:nvGrpSpPr>
        <p:cNvPr id="1" name=""/>
        <p:cNvGrpSpPr/>
        <p:nvPr/>
      </p:nvGrpSpPr>
      <p:grpSpPr>
        <a:xfrm>
          <a:off x="0" y="0"/>
          <a:ext cx="0" cy="0"/>
          <a:chOff x="0" y="0"/>
          <a:chExt cx="0" cy="0"/>
        </a:xfrm>
      </p:grpSpPr>
      <p:pic>
        <p:nvPicPr>
          <p:cNvPr id="5" name="Picture 29" descr="example icon_blu.png"/>
          <p:cNvPicPr>
            <a:picLocks noChangeAspect="1"/>
          </p:cNvPicPr>
          <p:nvPr/>
        </p:nvPicPr>
        <p:blipFill>
          <a:blip r:embed="rId2" cstate="print"/>
          <a:srcRect/>
          <a:stretch>
            <a:fillRect/>
          </a:stretch>
        </p:blipFill>
        <p:spPr bwMode="auto">
          <a:xfrm>
            <a:off x="239713" y="954088"/>
            <a:ext cx="2613025" cy="11763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2743200" y="1276350"/>
            <a:ext cx="6035040" cy="4754880"/>
          </a:xfrm>
        </p:spPr>
        <p:txBody>
          <a:bodyPr/>
          <a:lstStyle>
            <a:lvl1pPr>
              <a:buNone/>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a:spLocks noGrp="1"/>
          </p:cNvSpPr>
          <p:nvPr>
            <p:ph type="sldNum" sz="quarter" idx="10"/>
          </p:nvPr>
        </p:nvSpPr>
        <p:spPr>
          <a:xfrm>
            <a:off x="7500938" y="6573838"/>
            <a:ext cx="1511300" cy="284162"/>
          </a:xfrm>
          <a:prstGeom prst="rect">
            <a:avLst/>
          </a:prstGeom>
        </p:spPr>
        <p:txBody>
          <a:bodyPr/>
          <a:lstStyle>
            <a:lvl1pPr algn="r">
              <a:defRPr sz="160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1972243478"/>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cenario 1">
    <p:spTree>
      <p:nvGrpSpPr>
        <p:cNvPr id="1" name=""/>
        <p:cNvGrpSpPr/>
        <p:nvPr/>
      </p:nvGrpSpPr>
      <p:grpSpPr>
        <a:xfrm>
          <a:off x="0" y="0"/>
          <a:ext cx="0" cy="0"/>
          <a:chOff x="0" y="0"/>
          <a:chExt cx="0" cy="0"/>
        </a:xfrm>
      </p:grpSpPr>
      <p:sp>
        <p:nvSpPr>
          <p:cNvPr id="5" name="Rectangle 4"/>
          <p:cNvSpPr>
            <a:spLocks noChangeArrowheads="1"/>
          </p:cNvSpPr>
          <p:nvPr/>
        </p:nvSpPr>
        <p:spPr bwMode="auto">
          <a:xfrm>
            <a:off x="2971800" y="1279525"/>
            <a:ext cx="5942013" cy="5005388"/>
          </a:xfrm>
          <a:prstGeom prst="rect">
            <a:avLst/>
          </a:prstGeom>
          <a:noFill/>
          <a:ln w="9525">
            <a:noFill/>
            <a:miter lim="800000"/>
            <a:headEnd/>
            <a:tailEnd/>
          </a:ln>
        </p:spPr>
        <p:txBody>
          <a:bodyPr/>
          <a:lstStyle/>
          <a:p>
            <a:pPr marL="342900" lvl="1" indent="-228600">
              <a:spcBef>
                <a:spcPct val="20000"/>
              </a:spcBef>
              <a:buFontTx/>
              <a:buChar char="•"/>
              <a:defRPr/>
            </a:pPr>
            <a:endParaRPr lang="en-US" sz="2400" dirty="0">
              <a:solidFill>
                <a:prstClr val="black"/>
              </a:solidFill>
            </a:endParaRPr>
          </a:p>
        </p:txBody>
      </p:sp>
      <p:pic>
        <p:nvPicPr>
          <p:cNvPr id="6" name="Picture 57" descr="Scenario"/>
          <p:cNvPicPr>
            <a:picLocks noChangeAspect="1" noChangeArrowheads="1"/>
          </p:cNvPicPr>
          <p:nvPr/>
        </p:nvPicPr>
        <p:blipFill>
          <a:blip r:embed="rId2" cstate="print"/>
          <a:srcRect/>
          <a:stretch>
            <a:fillRect/>
          </a:stretch>
        </p:blipFill>
        <p:spPr bwMode="auto">
          <a:xfrm>
            <a:off x="6350" y="1160463"/>
            <a:ext cx="3098800" cy="1409700"/>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7"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13362758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image" Target="../media/image4.png"/><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image" Target="../media/image3.png"/><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theme" Target="../theme/theme2.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3966"/>
        </a:solidFill>
        <a:effectLst/>
      </p:bgPr>
    </p:bg>
    <p:spTree>
      <p:nvGrpSpPr>
        <p:cNvPr id="1" name=""/>
        <p:cNvGrpSpPr/>
        <p:nvPr/>
      </p:nvGrpSpPr>
      <p:grpSpPr>
        <a:xfrm>
          <a:off x="0" y="0"/>
          <a:ext cx="0" cy="0"/>
          <a:chOff x="0" y="0"/>
          <a:chExt cx="0" cy="0"/>
        </a:xfrm>
      </p:grpSpPr>
      <p:sp>
        <p:nvSpPr>
          <p:cNvPr id="3074" name="Rectangle 22"/>
          <p:cNvSpPr>
            <a:spLocks noGrp="1" noChangeArrowheads="1"/>
          </p:cNvSpPr>
          <p:nvPr>
            <p:ph type="title"/>
          </p:nvPr>
        </p:nvSpPr>
        <p:spPr bwMode="auto">
          <a:xfrm>
            <a:off x="457200" y="28606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Title – Arial Black 28</a:t>
            </a:r>
            <a:br>
              <a:rPr lang="en-US" dirty="0" smtClean="0"/>
            </a:br>
            <a:r>
              <a:rPr lang="en-US" dirty="0" smtClean="0"/>
              <a:t>Center Justified</a:t>
            </a:r>
            <a:br>
              <a:rPr lang="en-US" dirty="0" smtClean="0"/>
            </a:br>
            <a:r>
              <a:rPr lang="en-US" dirty="0" smtClean="0"/>
              <a:t>Middle Justified</a:t>
            </a:r>
          </a:p>
        </p:txBody>
      </p:sp>
    </p:spTree>
    <p:extLst>
      <p:ext uri="{BB962C8B-B14F-4D97-AF65-F5344CB8AC3E}">
        <p14:creationId xmlns:p14="http://schemas.microsoft.com/office/powerpoint/2010/main" val="387391419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29" r:id="rId3"/>
  </p:sldLayoutIdLst>
  <p:transition/>
  <p:txStyles>
    <p:titleStyle>
      <a:lvl1pPr algn="ctr" rtl="0" eaLnBrk="0" fontAlgn="base" hangingPunct="0">
        <a:spcBef>
          <a:spcPct val="0"/>
        </a:spcBef>
        <a:spcAft>
          <a:spcPct val="0"/>
        </a:spcAft>
        <a:defRPr sz="2800">
          <a:solidFill>
            <a:schemeClr val="bg1"/>
          </a:solidFill>
          <a:latin typeface="+mj-lt"/>
          <a:ea typeface="+mj-ea"/>
          <a:cs typeface="+mj-cs"/>
        </a:defRPr>
      </a:lvl1pPr>
      <a:lvl2pPr algn="ctr" rtl="0" eaLnBrk="0" fontAlgn="base" hangingPunct="0">
        <a:spcBef>
          <a:spcPct val="0"/>
        </a:spcBef>
        <a:spcAft>
          <a:spcPct val="0"/>
        </a:spcAft>
        <a:defRPr sz="2800">
          <a:solidFill>
            <a:schemeClr val="bg1"/>
          </a:solidFill>
          <a:latin typeface="Arial Black" pitchFamily="34" charset="0"/>
        </a:defRPr>
      </a:lvl2pPr>
      <a:lvl3pPr algn="ctr" rtl="0" eaLnBrk="0" fontAlgn="base" hangingPunct="0">
        <a:spcBef>
          <a:spcPct val="0"/>
        </a:spcBef>
        <a:spcAft>
          <a:spcPct val="0"/>
        </a:spcAft>
        <a:defRPr sz="2800">
          <a:solidFill>
            <a:schemeClr val="bg1"/>
          </a:solidFill>
          <a:latin typeface="Arial Black" pitchFamily="34" charset="0"/>
        </a:defRPr>
      </a:lvl3pPr>
      <a:lvl4pPr algn="ctr" rtl="0" eaLnBrk="0" fontAlgn="base" hangingPunct="0">
        <a:spcBef>
          <a:spcPct val="0"/>
        </a:spcBef>
        <a:spcAft>
          <a:spcPct val="0"/>
        </a:spcAft>
        <a:defRPr sz="2800">
          <a:solidFill>
            <a:schemeClr val="bg1"/>
          </a:solidFill>
          <a:latin typeface="Arial Black" pitchFamily="34" charset="0"/>
        </a:defRPr>
      </a:lvl4pPr>
      <a:lvl5pPr algn="ctr" rtl="0" eaLnBrk="0" fontAlgn="base" hangingPunct="0">
        <a:spcBef>
          <a:spcPct val="0"/>
        </a:spcBef>
        <a:spcAft>
          <a:spcPct val="0"/>
        </a:spcAft>
        <a:defRPr sz="2800">
          <a:solidFill>
            <a:schemeClr val="bg1"/>
          </a:solidFill>
          <a:latin typeface="Arial Black" pitchFamily="34" charset="0"/>
        </a:defRPr>
      </a:lvl5pPr>
      <a:lvl6pPr marL="457200" algn="ctr" rtl="0" fontAlgn="base">
        <a:spcBef>
          <a:spcPct val="0"/>
        </a:spcBef>
        <a:spcAft>
          <a:spcPct val="0"/>
        </a:spcAft>
        <a:defRPr sz="2800">
          <a:solidFill>
            <a:schemeClr val="bg1"/>
          </a:solidFill>
          <a:latin typeface="Arial Black" pitchFamily="34" charset="0"/>
        </a:defRPr>
      </a:lvl6pPr>
      <a:lvl7pPr marL="914400" algn="ctr" rtl="0" fontAlgn="base">
        <a:spcBef>
          <a:spcPct val="0"/>
        </a:spcBef>
        <a:spcAft>
          <a:spcPct val="0"/>
        </a:spcAft>
        <a:defRPr sz="2800">
          <a:solidFill>
            <a:schemeClr val="bg1"/>
          </a:solidFill>
          <a:latin typeface="Arial Black" pitchFamily="34" charset="0"/>
        </a:defRPr>
      </a:lvl7pPr>
      <a:lvl8pPr marL="1371600" algn="ctr" rtl="0" fontAlgn="base">
        <a:spcBef>
          <a:spcPct val="0"/>
        </a:spcBef>
        <a:spcAft>
          <a:spcPct val="0"/>
        </a:spcAft>
        <a:defRPr sz="2800">
          <a:solidFill>
            <a:schemeClr val="bg1"/>
          </a:solidFill>
          <a:latin typeface="Arial Black" pitchFamily="34" charset="0"/>
        </a:defRPr>
      </a:lvl8pPr>
      <a:lvl9pPr marL="1828800" algn="ctr" rtl="0" fontAlgn="base">
        <a:spcBef>
          <a:spcPct val="0"/>
        </a:spcBef>
        <a:spcAft>
          <a:spcPct val="0"/>
        </a:spcAft>
        <a:defRPr sz="2800">
          <a:solidFill>
            <a:schemeClr val="bg1"/>
          </a:solidFill>
          <a:latin typeface="Arial Black" pitchFamily="34" charset="0"/>
        </a:defRPr>
      </a:lvl9pPr>
    </p:titleStyle>
    <p:bodyStyle>
      <a:lvl1pPr marL="342900" indent="-342900" algn="ctr" rtl="0" eaLnBrk="0" fontAlgn="base" hangingPunct="0">
        <a:lnSpc>
          <a:spcPct val="120000"/>
        </a:lnSpc>
        <a:spcBef>
          <a:spcPct val="20000"/>
        </a:spcBef>
        <a:spcAft>
          <a:spcPct val="0"/>
        </a:spcAft>
        <a:defRPr sz="2000" b="1">
          <a:solidFill>
            <a:schemeClr val="bg1"/>
          </a:solidFill>
          <a:latin typeface="+mn-lt"/>
          <a:ea typeface="+mn-ea"/>
          <a:cs typeface="+mn-cs"/>
        </a:defRPr>
      </a:lvl1pPr>
      <a:lvl2pPr marL="342900" indent="-228600" algn="ctr" rtl="0" eaLnBrk="0" fontAlgn="base" hangingPunct="0">
        <a:spcBef>
          <a:spcPct val="20000"/>
        </a:spcBef>
        <a:spcAft>
          <a:spcPct val="0"/>
        </a:spcAft>
        <a:buChar char="•"/>
        <a:defRPr sz="2000">
          <a:solidFill>
            <a:schemeClr val="tx1"/>
          </a:solidFill>
          <a:latin typeface="+mn-lt"/>
        </a:defRPr>
      </a:lvl2pPr>
      <a:lvl3pPr marL="685800" indent="-228600" algn="ctr" rtl="0" eaLnBrk="0" fontAlgn="base" hangingPunct="0">
        <a:spcBef>
          <a:spcPct val="20000"/>
        </a:spcBef>
        <a:spcAft>
          <a:spcPct val="0"/>
        </a:spcAft>
        <a:buFont typeface="Arial" charset="0"/>
        <a:buChar char="–"/>
        <a:defRPr sz="2000">
          <a:solidFill>
            <a:schemeClr val="tx1"/>
          </a:solidFill>
          <a:latin typeface="+mn-lt"/>
        </a:defRPr>
      </a:lvl3pPr>
      <a:lvl4pPr marL="1028700" indent="-228600" algn="ctr" rtl="0" eaLnBrk="0" fontAlgn="base" hangingPunct="0">
        <a:spcBef>
          <a:spcPct val="20000"/>
        </a:spcBef>
        <a:spcAft>
          <a:spcPct val="0"/>
        </a:spcAft>
        <a:buFont typeface="Arial" charset="0"/>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5" cstate="print"/>
          <a:srcRect/>
          <a:stretch>
            <a:fillRect/>
          </a:stretch>
        </a:blip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265113" y="320675"/>
            <a:ext cx="8650287" cy="547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265113" y="1279525"/>
            <a:ext cx="86868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5" name="Picture 3" descr="F:\ercotlogo\ERCOT Logo\ERCOT logo_white.png"/>
          <p:cNvPicPr>
            <a:picLocks noChangeAspect="1" noChangeArrowheads="1"/>
          </p:cNvPicPr>
          <p:nvPr/>
        </p:nvPicPr>
        <p:blipFill>
          <a:blip r:embed="rId26" cstate="print"/>
          <a:srcRect/>
          <a:stretch>
            <a:fillRect/>
          </a:stretch>
        </p:blipFill>
        <p:spPr bwMode="auto">
          <a:xfrm>
            <a:off x="101600" y="6611938"/>
            <a:ext cx="601663" cy="228600"/>
          </a:xfrm>
          <a:prstGeom prst="rect">
            <a:avLst/>
          </a:prstGeom>
          <a:noFill/>
          <a:ln w="9525">
            <a:noFill/>
            <a:miter lim="800000"/>
            <a:headEnd/>
            <a:tailEnd/>
          </a:ln>
        </p:spPr>
      </p:pic>
      <p:sp>
        <p:nvSpPr>
          <p:cNvPr id="3" name="TextBox 2"/>
          <p:cNvSpPr txBox="1"/>
          <p:nvPr/>
        </p:nvSpPr>
        <p:spPr>
          <a:xfrm>
            <a:off x="7501666" y="6571059"/>
            <a:ext cx="1508760" cy="283464"/>
          </a:xfrm>
          <a:prstGeom prst="rect">
            <a:avLst/>
          </a:prstGeom>
        </p:spPr>
        <p:txBody>
          <a:bodyPr/>
          <a:lstStyle>
            <a:defPPr>
              <a:defRPr lang="en-US"/>
            </a:defPPr>
            <a:lvl1pPr algn="r">
              <a:spcAft>
                <a:spcPct val="75000"/>
              </a:spcAft>
              <a:buFont typeface="Wingdings" pitchFamily="2" charset="2"/>
              <a:buNone/>
              <a:defRPr sz="1600" b="0">
                <a:solidFill>
                  <a:schemeClr val="bg1"/>
                </a:solidFill>
                <a:latin typeface="Arial" charset="0"/>
              </a:defRPr>
            </a:lvl1pPr>
          </a:lstStyle>
          <a:p>
            <a:pPr lvl="0"/>
            <a:r>
              <a:rPr lang="en-US" dirty="0" smtClean="0"/>
              <a:t>Slide </a:t>
            </a:r>
            <a:fld id="{C087A95A-A934-4FF6-8519-D58ACCC89185}" type="slidenum">
              <a:rPr lang="en-US" smtClean="0"/>
              <a:pPr lvl="0"/>
              <a:t>‹#›</a:t>
            </a:fld>
            <a:endParaRPr lang="en-US" dirty="0"/>
          </a:p>
        </p:txBody>
      </p:sp>
    </p:spTree>
    <p:extLst>
      <p:ext uri="{BB962C8B-B14F-4D97-AF65-F5344CB8AC3E}">
        <p14:creationId xmlns:p14="http://schemas.microsoft.com/office/powerpoint/2010/main" val="359761131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Lst>
  <p:transition/>
  <p:timing>
    <p:tnLst>
      <p:par>
        <p:cTn id="1" dur="indefinite" restart="never" nodeType="tmRoot"/>
      </p:par>
    </p:tnLst>
  </p:timing>
  <p:hf hdr="0" dt="0"/>
  <p:txStyles>
    <p:titleStyle>
      <a:lvl1pPr algn="l" rtl="0" eaLnBrk="1" fontAlgn="base" hangingPunct="1">
        <a:spcBef>
          <a:spcPct val="0"/>
        </a:spcBef>
        <a:spcAft>
          <a:spcPct val="0"/>
        </a:spcAft>
        <a:defRPr sz="2000" kern="1200">
          <a:solidFill>
            <a:schemeClr val="bg1"/>
          </a:solidFill>
          <a:latin typeface="Arial Black" pitchFamily="34" charset="0"/>
          <a:ea typeface="+mj-ea"/>
          <a:cs typeface="+mj-cs"/>
        </a:defRPr>
      </a:lvl1pPr>
      <a:lvl2pPr algn="l" rtl="0" eaLnBrk="1" fontAlgn="base" hangingPunct="1">
        <a:spcBef>
          <a:spcPct val="0"/>
        </a:spcBef>
        <a:spcAft>
          <a:spcPct val="0"/>
        </a:spcAft>
        <a:defRPr sz="2000">
          <a:solidFill>
            <a:schemeClr val="bg1"/>
          </a:solidFill>
          <a:latin typeface="Arial Black" pitchFamily="34" charset="0"/>
        </a:defRPr>
      </a:lvl2pPr>
      <a:lvl3pPr algn="l" rtl="0" eaLnBrk="1" fontAlgn="base" hangingPunct="1">
        <a:spcBef>
          <a:spcPct val="0"/>
        </a:spcBef>
        <a:spcAft>
          <a:spcPct val="0"/>
        </a:spcAft>
        <a:defRPr sz="2000">
          <a:solidFill>
            <a:schemeClr val="bg1"/>
          </a:solidFill>
          <a:latin typeface="Arial Black" pitchFamily="34" charset="0"/>
        </a:defRPr>
      </a:lvl3pPr>
      <a:lvl4pPr algn="l" rtl="0" eaLnBrk="1" fontAlgn="base" hangingPunct="1">
        <a:spcBef>
          <a:spcPct val="0"/>
        </a:spcBef>
        <a:spcAft>
          <a:spcPct val="0"/>
        </a:spcAft>
        <a:defRPr sz="2000">
          <a:solidFill>
            <a:schemeClr val="bg1"/>
          </a:solidFill>
          <a:latin typeface="Arial Black" pitchFamily="34" charset="0"/>
        </a:defRPr>
      </a:lvl4pPr>
      <a:lvl5pPr algn="l" rtl="0" eaLnBrk="1" fontAlgn="base" hangingPunct="1">
        <a:spcBef>
          <a:spcPct val="0"/>
        </a:spcBef>
        <a:spcAft>
          <a:spcPct val="0"/>
        </a:spcAft>
        <a:defRPr sz="2000">
          <a:solidFill>
            <a:schemeClr val="bg1"/>
          </a:solidFill>
          <a:latin typeface="Arial Black" pitchFamily="34" charset="0"/>
        </a:defRPr>
      </a:lvl5pPr>
      <a:lvl6pPr marL="457200" algn="l" rtl="0" eaLnBrk="1" fontAlgn="base" hangingPunct="1">
        <a:spcBef>
          <a:spcPct val="0"/>
        </a:spcBef>
        <a:spcAft>
          <a:spcPct val="0"/>
        </a:spcAft>
        <a:defRPr sz="2000">
          <a:solidFill>
            <a:schemeClr val="bg1"/>
          </a:solidFill>
          <a:latin typeface="Arial Black" pitchFamily="34" charset="0"/>
        </a:defRPr>
      </a:lvl6pPr>
      <a:lvl7pPr marL="914400" algn="l" rtl="0" eaLnBrk="1" fontAlgn="base" hangingPunct="1">
        <a:spcBef>
          <a:spcPct val="0"/>
        </a:spcBef>
        <a:spcAft>
          <a:spcPct val="0"/>
        </a:spcAft>
        <a:defRPr sz="2000">
          <a:solidFill>
            <a:schemeClr val="bg1"/>
          </a:solidFill>
          <a:latin typeface="Arial Black" pitchFamily="34" charset="0"/>
        </a:defRPr>
      </a:lvl7pPr>
      <a:lvl8pPr marL="1371600" algn="l" rtl="0" eaLnBrk="1" fontAlgn="base" hangingPunct="1">
        <a:spcBef>
          <a:spcPct val="0"/>
        </a:spcBef>
        <a:spcAft>
          <a:spcPct val="0"/>
        </a:spcAft>
        <a:defRPr sz="2000">
          <a:solidFill>
            <a:schemeClr val="bg1"/>
          </a:solidFill>
          <a:latin typeface="Arial Black" pitchFamily="34" charset="0"/>
        </a:defRPr>
      </a:lvl8pPr>
      <a:lvl9pPr marL="1828800" algn="l" rtl="0" eaLnBrk="1" fontAlgn="base" hangingPunct="1">
        <a:spcBef>
          <a:spcPct val="0"/>
        </a:spcBef>
        <a:spcAft>
          <a:spcPct val="0"/>
        </a:spcAft>
        <a:defRPr sz="2000">
          <a:solidFill>
            <a:schemeClr val="bg1"/>
          </a:solidFill>
          <a:latin typeface="Arial Black" pitchFamily="34" charset="0"/>
        </a:defRPr>
      </a:lvl9pPr>
    </p:titleStyle>
    <p:bodyStyle>
      <a:lvl1pPr marL="0" indent="0" algn="l" rtl="0" eaLnBrk="1" fontAlgn="base" hangingPunct="1">
        <a:spcBef>
          <a:spcPct val="20000"/>
        </a:spcBef>
        <a:spcAft>
          <a:spcPts val="600"/>
        </a:spcAft>
        <a:buFont typeface="Arial" charset="0"/>
        <a:buNone/>
        <a:defRPr sz="2400" b="1" kern="1200">
          <a:solidFill>
            <a:schemeClr val="tx1"/>
          </a:solidFill>
          <a:latin typeface="Arial" pitchFamily="34" charset="0"/>
          <a:ea typeface="+mn-ea"/>
          <a:cs typeface="Arial" pitchFamily="34" charset="0"/>
        </a:defRPr>
      </a:lvl1pPr>
      <a:lvl2pPr marL="285750" indent="-285750" algn="l" rtl="0" eaLnBrk="1" fontAlgn="base" hangingPunct="1">
        <a:spcBef>
          <a:spcPct val="20000"/>
        </a:spcBef>
        <a:spcAft>
          <a:spcPts val="1200"/>
        </a:spcAft>
        <a:buFont typeface="Arial" charset="0"/>
        <a:buChar char="•"/>
        <a:defRPr sz="2400" kern="1200">
          <a:solidFill>
            <a:schemeClr val="tx1"/>
          </a:solidFill>
          <a:latin typeface="Arial" pitchFamily="34" charset="0"/>
          <a:ea typeface="+mn-ea"/>
          <a:cs typeface="Arial" pitchFamily="34" charset="0"/>
        </a:defRPr>
      </a:lvl2pPr>
      <a:lvl3pPr marL="576263" indent="-228600" algn="l" rtl="0" eaLnBrk="1" fontAlgn="base" hangingPunct="1">
        <a:spcBef>
          <a:spcPct val="20000"/>
        </a:spcBef>
        <a:spcAft>
          <a:spcPts val="1200"/>
        </a:spcAft>
        <a:buFont typeface="Arial" charset="0"/>
        <a:buChar char="•"/>
        <a:defRPr sz="2400" kern="1200">
          <a:solidFill>
            <a:schemeClr val="tx1"/>
          </a:solidFill>
          <a:latin typeface="Arial" pitchFamily="34" charset="0"/>
          <a:ea typeface="+mn-ea"/>
          <a:cs typeface="Arial" pitchFamily="34" charset="0"/>
        </a:defRPr>
      </a:lvl3pPr>
      <a:lvl4pPr marL="9699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4pPr>
      <a:lvl5pPr marL="13716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27.png"/><Relationship Id="rId4"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JP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28.jpeg"/><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comments" Target="../comments/commen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8.jpeg"/><Relationship Id="rId1" Type="http://schemas.openxmlformats.org/officeDocument/2006/relationships/slideLayout" Target="../slideLayouts/slideLayout4.xml"/><Relationship Id="rId4" Type="http://schemas.openxmlformats.org/officeDocument/2006/relationships/comments" Target="../comments/commen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comments" Target="../comments/comment4.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powertochoose.org/"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96900" y="496888"/>
            <a:ext cx="7950200" cy="1143000"/>
          </a:xfrm>
        </p:spPr>
        <p:txBody>
          <a:bodyPr/>
          <a:lstStyle/>
          <a:p>
            <a:pPr eaLnBrk="1" hangingPunct="1"/>
            <a:r>
              <a:rPr lang="en-US" dirty="0" smtClean="0"/>
              <a:t>ERCOT MARKET EDUCATION</a:t>
            </a:r>
          </a:p>
        </p:txBody>
      </p:sp>
      <p:sp>
        <p:nvSpPr>
          <p:cNvPr id="4" name="Subtitle 3"/>
          <p:cNvSpPr>
            <a:spLocks noGrp="1"/>
          </p:cNvSpPr>
          <p:nvPr>
            <p:ph type="subTitle" idx="1"/>
          </p:nvPr>
        </p:nvSpPr>
        <p:spPr>
          <a:xfrm>
            <a:off x="1358900" y="1943100"/>
            <a:ext cx="6400800" cy="660400"/>
          </a:xfrm>
        </p:spPr>
        <p:txBody>
          <a:bodyPr/>
          <a:lstStyle/>
          <a:p>
            <a:pPr>
              <a:defRPr/>
            </a:pPr>
            <a:r>
              <a:rPr lang="en-US" dirty="0" smtClean="0"/>
              <a:t>Retail 101</a:t>
            </a:r>
            <a:endParaRPr lang="en-US" dirty="0"/>
          </a:p>
        </p:txBody>
      </p:sp>
    </p:spTree>
    <p:extLst>
      <p:ext uri="{BB962C8B-B14F-4D97-AF65-F5344CB8AC3E}">
        <p14:creationId xmlns:p14="http://schemas.microsoft.com/office/powerpoint/2010/main" val="13212579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Relationships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862" y="1143000"/>
            <a:ext cx="8124766" cy="5556918"/>
          </a:xfrm>
          <a:prstGeom prst="rect">
            <a:avLst/>
          </a:prstGeom>
        </p:spPr>
      </p:pic>
    </p:spTree>
    <p:extLst>
      <p:ext uri="{BB962C8B-B14F-4D97-AF65-F5344CB8AC3E}">
        <p14:creationId xmlns:p14="http://schemas.microsoft.com/office/powerpoint/2010/main" val="320503583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Relationships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399" y="1140723"/>
            <a:ext cx="8130687" cy="5560969"/>
          </a:xfrm>
          <a:prstGeom prst="rect">
            <a:avLst/>
          </a:prstGeom>
        </p:spPr>
      </p:pic>
    </p:spTree>
    <p:extLst>
      <p:ext uri="{BB962C8B-B14F-4D97-AF65-F5344CB8AC3E}">
        <p14:creationId xmlns:p14="http://schemas.microsoft.com/office/powerpoint/2010/main" val="224488448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99" y="1140723"/>
            <a:ext cx="8130687" cy="5560969"/>
          </a:xfrm>
          <a:prstGeom prst="rect">
            <a:avLst/>
          </a:prstGeom>
        </p:spPr>
      </p:pic>
      <p:sp>
        <p:nvSpPr>
          <p:cNvPr id="2" name="Title 1"/>
          <p:cNvSpPr>
            <a:spLocks noGrp="1"/>
          </p:cNvSpPr>
          <p:nvPr>
            <p:ph type="title"/>
          </p:nvPr>
        </p:nvSpPr>
        <p:spPr/>
        <p:txBody>
          <a:bodyPr/>
          <a:lstStyle/>
          <a:p>
            <a:r>
              <a:rPr lang="en-US" dirty="0"/>
              <a:t>Market Relationships</a:t>
            </a:r>
          </a:p>
        </p:txBody>
      </p:sp>
      <p:sp>
        <p:nvSpPr>
          <p:cNvPr id="4" name="AutoShape 7"/>
          <p:cNvSpPr>
            <a:spLocks noChangeArrowheads="1"/>
          </p:cNvSpPr>
          <p:nvPr/>
        </p:nvSpPr>
        <p:spPr bwMode="auto">
          <a:xfrm>
            <a:off x="3273552" y="2023241"/>
            <a:ext cx="4953000" cy="1328738"/>
          </a:xfrm>
          <a:prstGeom prst="roundRect">
            <a:avLst>
              <a:gd name="adj" fmla="val 16667"/>
            </a:avLst>
          </a:prstGeom>
          <a:gradFill rotWithShape="1">
            <a:gsLst>
              <a:gs pos="0">
                <a:srgbClr val="DDDDDD"/>
              </a:gs>
              <a:gs pos="100000">
                <a:srgbClr val="B2B2B2"/>
              </a:gs>
            </a:gsLst>
            <a:lin ang="5400000" scaled="1"/>
          </a:gradFill>
          <a:ln w="9525" algn="ctr">
            <a:solidFill>
              <a:schemeClr val="tx1"/>
            </a:solidFill>
            <a:round/>
            <a:headEnd/>
            <a:tailEnd/>
          </a:ln>
          <a:effectLst>
            <a:outerShdw dist="107763" dir="2700000" algn="ctr" rotWithShape="0">
              <a:schemeClr val="bg2">
                <a:alpha val="50000"/>
              </a:schemeClr>
            </a:outerShdw>
          </a:effectLst>
        </p:spPr>
        <p:txBody>
          <a:bodyPr anchor="ctr">
            <a:spAutoFit/>
          </a:bodyPr>
          <a:lstStyle/>
          <a:p>
            <a:pPr fontAlgn="auto">
              <a:spcBef>
                <a:spcPts val="0"/>
              </a:spcBef>
              <a:spcAft>
                <a:spcPts val="0"/>
              </a:spcAft>
              <a:defRPr/>
            </a:pPr>
            <a:r>
              <a:rPr lang="en-US" sz="2400" b="1" dirty="0">
                <a:latin typeface="Arial" pitchFamily="34" charset="0"/>
              </a:rPr>
              <a:t>A Load Serving Entity (LSE) provides electrical service to end-use </a:t>
            </a:r>
            <a:r>
              <a:rPr lang="en-US" sz="2400" b="1" dirty="0" smtClean="0">
                <a:latin typeface="Arial" pitchFamily="34" charset="0"/>
              </a:rPr>
              <a:t>customers</a:t>
            </a:r>
            <a:endParaRPr lang="en-US" sz="2400" b="1" dirty="0">
              <a:latin typeface="Arial" pitchFamily="34" charset="0"/>
            </a:endParaRPr>
          </a:p>
        </p:txBody>
      </p:sp>
    </p:spTree>
    <p:extLst>
      <p:ext uri="{BB962C8B-B14F-4D97-AF65-F5344CB8AC3E}">
        <p14:creationId xmlns:p14="http://schemas.microsoft.com/office/powerpoint/2010/main" val="42177994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99" y="1140723"/>
            <a:ext cx="8130687" cy="5560969"/>
          </a:xfrm>
          <a:prstGeom prst="rect">
            <a:avLst/>
          </a:prstGeom>
        </p:spPr>
      </p:pic>
      <p:sp>
        <p:nvSpPr>
          <p:cNvPr id="2" name="Title 1"/>
          <p:cNvSpPr>
            <a:spLocks noGrp="1"/>
          </p:cNvSpPr>
          <p:nvPr>
            <p:ph type="title"/>
          </p:nvPr>
        </p:nvSpPr>
        <p:spPr/>
        <p:txBody>
          <a:bodyPr/>
          <a:lstStyle/>
          <a:p>
            <a:r>
              <a:rPr lang="en-US" dirty="0"/>
              <a:t>Market Relationships</a:t>
            </a:r>
          </a:p>
        </p:txBody>
      </p:sp>
      <p:sp>
        <p:nvSpPr>
          <p:cNvPr id="4" name="AutoShape 7"/>
          <p:cNvSpPr>
            <a:spLocks noChangeArrowheads="1"/>
          </p:cNvSpPr>
          <p:nvPr/>
        </p:nvSpPr>
        <p:spPr bwMode="auto">
          <a:xfrm>
            <a:off x="3273552" y="2020824"/>
            <a:ext cx="5105400" cy="1736725"/>
          </a:xfrm>
          <a:prstGeom prst="roundRect">
            <a:avLst>
              <a:gd name="adj" fmla="val 16667"/>
            </a:avLst>
          </a:prstGeom>
          <a:gradFill rotWithShape="1">
            <a:gsLst>
              <a:gs pos="0">
                <a:srgbClr val="DDDDDD"/>
              </a:gs>
              <a:gs pos="100000">
                <a:srgbClr val="B2B2B2"/>
              </a:gs>
            </a:gsLst>
            <a:lin ang="5400000" scaled="1"/>
          </a:gradFill>
          <a:ln w="9525" algn="ctr">
            <a:solidFill>
              <a:schemeClr val="tx1"/>
            </a:solidFill>
            <a:round/>
            <a:headEnd/>
            <a:tailEnd/>
          </a:ln>
          <a:effectLst>
            <a:outerShdw dist="107763" dir="2700000" algn="ctr" rotWithShape="0">
              <a:schemeClr val="bg2">
                <a:alpha val="50000"/>
              </a:schemeClr>
            </a:outerShdw>
          </a:effectLst>
        </p:spPr>
        <p:txBody>
          <a:bodyPr anchor="ctr">
            <a:spAutoFit/>
          </a:bodyPr>
          <a:lstStyle/>
          <a:p>
            <a:pPr fontAlgn="auto">
              <a:spcBef>
                <a:spcPts val="0"/>
              </a:spcBef>
              <a:spcAft>
                <a:spcPts val="0"/>
              </a:spcAft>
              <a:defRPr/>
            </a:pPr>
            <a:r>
              <a:rPr lang="en-US" sz="2400" b="1" dirty="0">
                <a:latin typeface="Arial" pitchFamily="34" charset="0"/>
              </a:rPr>
              <a:t>Types of LSEs:</a:t>
            </a:r>
          </a:p>
          <a:p>
            <a:pPr marL="914400" lvl="1" indent="-457200">
              <a:buFont typeface="Arial" pitchFamily="34" charset="0"/>
              <a:buChar char="•"/>
              <a:defRPr/>
            </a:pPr>
            <a:r>
              <a:rPr lang="en-US" sz="2400" dirty="0">
                <a:latin typeface="Arial" pitchFamily="34" charset="0"/>
              </a:rPr>
              <a:t>Retail Electric Providers</a:t>
            </a:r>
          </a:p>
          <a:p>
            <a:pPr marL="914400" lvl="1" indent="-457200">
              <a:buFont typeface="Arial" pitchFamily="34" charset="0"/>
              <a:buChar char="•"/>
              <a:defRPr/>
            </a:pPr>
            <a:r>
              <a:rPr lang="en-US" sz="2400" dirty="0">
                <a:latin typeface="Arial" pitchFamily="34" charset="0"/>
              </a:rPr>
              <a:t>Electrical Cooperatives</a:t>
            </a:r>
          </a:p>
          <a:p>
            <a:pPr marL="914400" lvl="1" indent="-457200">
              <a:buFont typeface="Arial" pitchFamily="34" charset="0"/>
              <a:buChar char="•"/>
              <a:defRPr/>
            </a:pPr>
            <a:r>
              <a:rPr lang="en-US" sz="2400" dirty="0">
                <a:latin typeface="Arial" pitchFamily="34" charset="0"/>
              </a:rPr>
              <a:t>Municipally-Owned Utilities</a:t>
            </a:r>
            <a:endParaRPr lang="en-US" sz="2400" b="1" dirty="0">
              <a:latin typeface="Arial" pitchFamily="34" charset="0"/>
            </a:endParaRPr>
          </a:p>
        </p:txBody>
      </p:sp>
      <p:grpSp>
        <p:nvGrpSpPr>
          <p:cNvPr id="6" name="Group 5"/>
          <p:cNvGrpSpPr/>
          <p:nvPr/>
        </p:nvGrpSpPr>
        <p:grpSpPr>
          <a:xfrm>
            <a:off x="7562050" y="1331055"/>
            <a:ext cx="1379537" cy="1379538"/>
            <a:chOff x="7042978" y="2743200"/>
            <a:chExt cx="1379537" cy="1379538"/>
          </a:xfrm>
        </p:grpSpPr>
        <p:pic>
          <p:nvPicPr>
            <p:cNvPr id="7" name="Picture 6" descr="lse.png"/>
            <p:cNvPicPr>
              <a:picLocks noChangeAspect="1"/>
            </p:cNvPicPr>
            <p:nvPr/>
          </p:nvPicPr>
          <p:blipFill>
            <a:blip r:embed="rId4" cstate="print"/>
            <a:srcRect/>
            <a:stretch>
              <a:fillRect/>
            </a:stretch>
          </p:blipFill>
          <p:spPr bwMode="auto">
            <a:xfrm>
              <a:off x="7042978" y="2743200"/>
              <a:ext cx="1379537" cy="1379538"/>
            </a:xfrm>
            <a:prstGeom prst="rect">
              <a:avLst/>
            </a:prstGeom>
            <a:noFill/>
            <a:ln w="9525">
              <a:noFill/>
              <a:miter lim="800000"/>
              <a:headEnd/>
              <a:tailEnd/>
            </a:ln>
          </p:spPr>
        </p:pic>
        <p:pic>
          <p:nvPicPr>
            <p:cNvPr id="8" name="Picture 11" descr="nametag.png"/>
            <p:cNvPicPr>
              <a:picLocks noChangeAspect="1"/>
            </p:cNvPicPr>
            <p:nvPr/>
          </p:nvPicPr>
          <p:blipFill>
            <a:blip r:embed="rId5" cstate="print"/>
            <a:srcRect/>
            <a:stretch>
              <a:fillRect/>
            </a:stretch>
          </p:blipFill>
          <p:spPr bwMode="auto">
            <a:xfrm>
              <a:off x="7998619" y="3619500"/>
              <a:ext cx="255587" cy="96838"/>
            </a:xfrm>
            <a:prstGeom prst="rect">
              <a:avLst/>
            </a:prstGeom>
            <a:noFill/>
            <a:ln w="9525">
              <a:noFill/>
              <a:miter lim="800000"/>
              <a:headEnd/>
              <a:tailEnd/>
            </a:ln>
          </p:spPr>
        </p:pic>
      </p:grpSp>
    </p:spTree>
    <p:extLst>
      <p:ext uri="{BB962C8B-B14F-4D97-AF65-F5344CB8AC3E}">
        <p14:creationId xmlns:p14="http://schemas.microsoft.com/office/powerpoint/2010/main" val="15631249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398" y="1140723"/>
            <a:ext cx="8130687" cy="5560968"/>
          </a:xfrm>
          <a:prstGeom prst="rect">
            <a:avLst/>
          </a:prstGeom>
        </p:spPr>
      </p:pic>
      <p:sp>
        <p:nvSpPr>
          <p:cNvPr id="2" name="Title 1"/>
          <p:cNvSpPr>
            <a:spLocks noGrp="1"/>
          </p:cNvSpPr>
          <p:nvPr>
            <p:ph type="title"/>
          </p:nvPr>
        </p:nvSpPr>
        <p:spPr/>
        <p:txBody>
          <a:bodyPr/>
          <a:lstStyle/>
          <a:p>
            <a:r>
              <a:rPr lang="en-US" dirty="0"/>
              <a:t>Market Relationships</a:t>
            </a:r>
          </a:p>
        </p:txBody>
      </p:sp>
      <p:sp>
        <p:nvSpPr>
          <p:cNvPr id="4" name="AutoShape 7"/>
          <p:cNvSpPr>
            <a:spLocks noChangeArrowheads="1"/>
          </p:cNvSpPr>
          <p:nvPr/>
        </p:nvSpPr>
        <p:spPr bwMode="auto">
          <a:xfrm>
            <a:off x="3273552" y="2020824"/>
            <a:ext cx="5105400" cy="1736725"/>
          </a:xfrm>
          <a:prstGeom prst="roundRect">
            <a:avLst>
              <a:gd name="adj" fmla="val 16667"/>
            </a:avLst>
          </a:prstGeom>
          <a:gradFill rotWithShape="1">
            <a:gsLst>
              <a:gs pos="0">
                <a:srgbClr val="DDDDDD"/>
              </a:gs>
              <a:gs pos="100000">
                <a:srgbClr val="B2B2B2"/>
              </a:gs>
            </a:gsLst>
            <a:lin ang="5400000" scaled="1"/>
          </a:gradFill>
          <a:ln w="9525" algn="ctr">
            <a:solidFill>
              <a:schemeClr val="tx1"/>
            </a:solidFill>
            <a:round/>
            <a:headEnd/>
            <a:tailEnd/>
          </a:ln>
          <a:effectLst>
            <a:outerShdw dist="107763" dir="2700000" algn="ctr" rotWithShape="0">
              <a:schemeClr val="bg2">
                <a:alpha val="50000"/>
              </a:schemeClr>
            </a:outerShdw>
          </a:effectLst>
        </p:spPr>
        <p:txBody>
          <a:bodyPr anchor="ctr">
            <a:spAutoFit/>
          </a:bodyPr>
          <a:lstStyle/>
          <a:p>
            <a:pPr fontAlgn="auto">
              <a:spcBef>
                <a:spcPts val="0"/>
              </a:spcBef>
              <a:spcAft>
                <a:spcPts val="0"/>
              </a:spcAft>
              <a:defRPr/>
            </a:pPr>
            <a:r>
              <a:rPr lang="en-US" sz="2400" b="1" dirty="0">
                <a:latin typeface="Arial" pitchFamily="34" charset="0"/>
              </a:rPr>
              <a:t>Types of LSEs:</a:t>
            </a:r>
          </a:p>
          <a:p>
            <a:pPr marL="914400" lvl="1" indent="-457200">
              <a:buFont typeface="Arial" pitchFamily="34" charset="0"/>
              <a:buChar char="•"/>
              <a:defRPr/>
            </a:pPr>
            <a:r>
              <a:rPr lang="en-US" sz="2400" dirty="0">
                <a:latin typeface="Arial" pitchFamily="34" charset="0"/>
              </a:rPr>
              <a:t>Retail Electric Providers</a:t>
            </a:r>
          </a:p>
          <a:p>
            <a:pPr marL="914400" lvl="1" indent="-457200">
              <a:buFont typeface="Arial" pitchFamily="34" charset="0"/>
              <a:buChar char="•"/>
              <a:defRPr/>
            </a:pPr>
            <a:r>
              <a:rPr lang="en-US" sz="2400" dirty="0">
                <a:solidFill>
                  <a:schemeClr val="tx1">
                    <a:lumMod val="50000"/>
                    <a:lumOff val="50000"/>
                  </a:schemeClr>
                </a:solidFill>
                <a:latin typeface="Arial" pitchFamily="34" charset="0"/>
              </a:rPr>
              <a:t>Electrical Cooperatives</a:t>
            </a:r>
          </a:p>
          <a:p>
            <a:pPr marL="914400" lvl="1" indent="-457200">
              <a:buFont typeface="Arial" pitchFamily="34" charset="0"/>
              <a:buChar char="•"/>
              <a:defRPr/>
            </a:pPr>
            <a:r>
              <a:rPr lang="en-US" sz="2400" dirty="0">
                <a:solidFill>
                  <a:schemeClr val="tx1">
                    <a:lumMod val="50000"/>
                    <a:lumOff val="50000"/>
                  </a:schemeClr>
                </a:solidFill>
                <a:latin typeface="Arial" pitchFamily="34" charset="0"/>
              </a:rPr>
              <a:t>Municipally-Owned Utilities</a:t>
            </a:r>
            <a:endParaRPr lang="en-US" sz="2400" b="1" dirty="0">
              <a:solidFill>
                <a:schemeClr val="tx1">
                  <a:lumMod val="50000"/>
                  <a:lumOff val="50000"/>
                </a:schemeClr>
              </a:solidFill>
              <a:latin typeface="Arial"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7193" y="1294092"/>
            <a:ext cx="1169250" cy="1525308"/>
          </a:xfrm>
          <a:prstGeom prst="rect">
            <a:avLst/>
          </a:prstGeom>
        </p:spPr>
      </p:pic>
    </p:spTree>
    <p:extLst>
      <p:ext uri="{BB962C8B-B14F-4D97-AF65-F5344CB8AC3E}">
        <p14:creationId xmlns:p14="http://schemas.microsoft.com/office/powerpoint/2010/main" val="2497681544"/>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Market Relationships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398" y="1140364"/>
            <a:ext cx="8130688" cy="5560969"/>
          </a:xfrm>
          <a:prstGeom prst="rect">
            <a:avLst/>
          </a:prstGeom>
        </p:spPr>
      </p:pic>
    </p:spTree>
    <p:extLst>
      <p:ext uri="{BB962C8B-B14F-4D97-AF65-F5344CB8AC3E}">
        <p14:creationId xmlns:p14="http://schemas.microsoft.com/office/powerpoint/2010/main" val="262634884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Market Relationships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396" y="1140364"/>
            <a:ext cx="8130689" cy="5560970"/>
          </a:xfrm>
          <a:prstGeom prst="rect">
            <a:avLst/>
          </a:prstGeom>
        </p:spPr>
      </p:pic>
    </p:spTree>
    <p:extLst>
      <p:ext uri="{BB962C8B-B14F-4D97-AF65-F5344CB8AC3E}">
        <p14:creationId xmlns:p14="http://schemas.microsoft.com/office/powerpoint/2010/main" val="393914563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Roles and Responsibilities </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4916329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66700" y="1146175"/>
            <a:ext cx="8647113" cy="3990975"/>
          </a:xfrm>
          <a:prstGeom prst="rect">
            <a:avLst/>
          </a:prstGeom>
          <a:noFill/>
          <a:ln w="9525">
            <a:noFill/>
            <a:miter lim="800000"/>
            <a:headEnd/>
            <a:tailEnd/>
          </a:ln>
          <a:effectLst/>
        </p:spPr>
        <p:txBody>
          <a:bodyPr/>
          <a:lstStyle/>
          <a:p>
            <a:pPr marL="342900" lvl="1" indent="-228600">
              <a:spcBef>
                <a:spcPct val="20000"/>
              </a:spcBef>
              <a:defRPr/>
            </a:pPr>
            <a:endParaRPr lang="en-US" sz="2000" b="1" kern="0" dirty="0">
              <a:latin typeface="+mn-lt"/>
            </a:endParaRPr>
          </a:p>
        </p:txBody>
      </p:sp>
      <p:sp>
        <p:nvSpPr>
          <p:cNvPr id="60418" name="Rectangle 2"/>
          <p:cNvSpPr>
            <a:spLocks noGrp="1" noChangeArrowheads="1"/>
          </p:cNvSpPr>
          <p:nvPr>
            <p:ph type="title"/>
          </p:nvPr>
        </p:nvSpPr>
        <p:spPr/>
        <p:txBody>
          <a:bodyPr/>
          <a:lstStyle/>
          <a:p>
            <a:r>
              <a:rPr lang="en-US" dirty="0" smtClean="0"/>
              <a:t>ERCOT Responsibilities</a:t>
            </a:r>
          </a:p>
        </p:txBody>
      </p:sp>
      <p:sp>
        <p:nvSpPr>
          <p:cNvPr id="60419" name="Content Placeholder 8"/>
          <p:cNvSpPr>
            <a:spLocks noGrp="1"/>
          </p:cNvSpPr>
          <p:nvPr>
            <p:ph idx="1"/>
          </p:nvPr>
        </p:nvSpPr>
        <p:spPr/>
        <p:txBody>
          <a:bodyPr/>
          <a:lstStyle/>
          <a:p>
            <a:r>
              <a:rPr lang="en-US" dirty="0" smtClean="0">
                <a:latin typeface="Arial" charset="0"/>
                <a:cs typeface="Arial" charset="0"/>
              </a:rPr>
              <a:t>ERCOT’s Primary Responsibility is Reliability</a:t>
            </a:r>
          </a:p>
          <a:p>
            <a:endParaRPr lang="en-US" dirty="0" smtClean="0">
              <a:latin typeface="Arial" charset="0"/>
              <a:cs typeface="Arial" charset="0"/>
            </a:endParaRPr>
          </a:p>
          <a:p>
            <a:pPr marL="346075" indent="-346075">
              <a:buFont typeface="Arial" charset="0"/>
              <a:buChar char="•"/>
            </a:pPr>
            <a:r>
              <a:rPr lang="en-US" b="0" dirty="0" smtClean="0">
                <a:latin typeface="Arial" charset="0"/>
                <a:cs typeface="Arial" charset="0"/>
              </a:rPr>
              <a:t>Match generation with demand</a:t>
            </a:r>
          </a:p>
          <a:p>
            <a:pPr marL="346075" indent="-346075">
              <a:buFont typeface="Arial" charset="0"/>
              <a:buChar char="•"/>
            </a:pPr>
            <a:r>
              <a:rPr lang="en-US" b="0" dirty="0" smtClean="0">
                <a:latin typeface="Arial" charset="0"/>
                <a:cs typeface="Arial" charset="0"/>
              </a:rPr>
              <a:t>Operate transmission system within established limits</a:t>
            </a:r>
          </a:p>
          <a:p>
            <a:pPr>
              <a:buFont typeface="Arial" charset="0"/>
              <a:buChar char="•"/>
            </a:pPr>
            <a:endParaRPr lang="en-US" b="0" dirty="0" smtClean="0">
              <a:latin typeface="Arial" charset="0"/>
              <a:cs typeface="Arial" charset="0"/>
            </a:endParaRPr>
          </a:p>
          <a:p>
            <a:pPr>
              <a:buFont typeface="Arial" charset="0"/>
              <a:buChar char="•"/>
            </a:pPr>
            <a:endParaRPr lang="en-US" b="0" dirty="0" smtClean="0">
              <a:latin typeface="Arial" charset="0"/>
              <a:cs typeface="Arial" charset="0"/>
            </a:endParaRPr>
          </a:p>
          <a:p>
            <a:pPr>
              <a:buFont typeface="Arial" charset="0"/>
              <a:buChar char="•"/>
            </a:pPr>
            <a:endParaRPr lang="en-US" b="0" dirty="0" smtClean="0">
              <a:latin typeface="Arial" charset="0"/>
              <a:cs typeface="Arial" charset="0"/>
            </a:endParaRPr>
          </a:p>
          <a:p>
            <a:endParaRPr lang="en-US" dirty="0" smtClean="0">
              <a:latin typeface="Arial" charset="0"/>
              <a:cs typeface="Arial" charset="0"/>
            </a:endParaRPr>
          </a:p>
        </p:txBody>
      </p:sp>
      <p:sp>
        <p:nvSpPr>
          <p:cNvPr id="7" name="AutoShape 44"/>
          <p:cNvSpPr>
            <a:spLocks noChangeArrowheads="1"/>
          </p:cNvSpPr>
          <p:nvPr/>
        </p:nvSpPr>
        <p:spPr bwMode="auto">
          <a:xfrm>
            <a:off x="740229" y="5635744"/>
            <a:ext cx="7783285" cy="442674"/>
          </a:xfrm>
          <a:prstGeom prst="roundRect">
            <a:avLst>
              <a:gd name="adj" fmla="val 16667"/>
            </a:avLst>
          </a:prstGeom>
          <a:gradFill rotWithShape="1">
            <a:gsLst>
              <a:gs pos="0">
                <a:srgbClr val="DDDDDD"/>
              </a:gs>
              <a:gs pos="100000">
                <a:srgbClr val="B2B2B2"/>
              </a:gs>
            </a:gsLst>
            <a:lin ang="5400000" scaled="1"/>
          </a:gradFill>
          <a:ln w="9525">
            <a:solidFill>
              <a:schemeClr val="tx1"/>
            </a:solidFill>
            <a:round/>
            <a:headEnd/>
            <a:tailEnd/>
          </a:ln>
          <a:effectLst>
            <a:outerShdw dist="107763" dir="2700000" algn="ctr" rotWithShape="0">
              <a:schemeClr val="bg2">
                <a:alpha val="50000"/>
              </a:schemeClr>
            </a:outerShdw>
          </a:effectLst>
        </p:spPr>
        <p:txBody>
          <a:bodyPr wrap="square" anchor="ctr">
            <a:spAutoFit/>
          </a:bodyPr>
          <a:lstStyle/>
          <a:p>
            <a:pPr algn="ctr" fontAlgn="auto">
              <a:spcBef>
                <a:spcPts val="0"/>
              </a:spcBef>
              <a:spcAft>
                <a:spcPts val="0"/>
              </a:spcAft>
              <a:defRPr/>
            </a:pPr>
            <a:r>
              <a:rPr lang="en-US" sz="2000" dirty="0" smtClean="0">
                <a:latin typeface="+mn-lt"/>
              </a:rPr>
              <a:t>Execute competitive markets for reliability services </a:t>
            </a:r>
            <a:endParaRPr lang="en-US" sz="2000" dirty="0">
              <a:latin typeface="+mn-lt"/>
            </a:endParaRPr>
          </a:p>
        </p:txBody>
      </p:sp>
      <p:pic>
        <p:nvPicPr>
          <p:cNvPr id="60421" name="Picture 19" descr="Transmission"/>
          <p:cNvPicPr>
            <a:picLocks noChangeAspect="1" noChangeArrowheads="1"/>
          </p:cNvPicPr>
          <p:nvPr>
            <p:custDataLst>
              <p:tags r:id="rId2"/>
            </p:custDataLst>
          </p:nvPr>
        </p:nvPicPr>
        <p:blipFill>
          <a:blip r:embed="rId5" cstate="print"/>
          <a:srcRect/>
          <a:stretch>
            <a:fillRect/>
          </a:stretch>
        </p:blipFill>
        <p:spPr bwMode="auto">
          <a:xfrm>
            <a:off x="1130300" y="3875088"/>
            <a:ext cx="6894513" cy="9842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8178192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dirty="0"/>
              <a:t>ERCOT Responsibilities</a:t>
            </a:r>
            <a:endParaRPr lang="en-US" dirty="0" smtClean="0"/>
          </a:p>
        </p:txBody>
      </p:sp>
      <p:sp>
        <p:nvSpPr>
          <p:cNvPr id="162" name="Content Placeholder 60"/>
          <p:cNvSpPr>
            <a:spLocks noGrp="1"/>
          </p:cNvSpPr>
          <p:nvPr>
            <p:ph idx="1"/>
          </p:nvPr>
        </p:nvSpPr>
        <p:spPr/>
        <p:txBody>
          <a:bodyPr rtlCol="0">
            <a:normAutofit/>
          </a:bodyPr>
          <a:lstStyle/>
          <a:p>
            <a:pPr fontAlgn="auto">
              <a:spcBef>
                <a:spcPts val="600"/>
              </a:spcBef>
              <a:spcAft>
                <a:spcPts val="600"/>
              </a:spcAft>
              <a:buFont typeface="Arial" pitchFamily="34" charset="0"/>
              <a:buNone/>
              <a:defRPr/>
            </a:pPr>
            <a:r>
              <a:rPr lang="en-US" dirty="0" smtClean="0"/>
              <a:t>Customer Registration</a:t>
            </a:r>
          </a:p>
          <a:p>
            <a:pPr fontAlgn="auto">
              <a:spcBef>
                <a:spcPts val="600"/>
              </a:spcBef>
              <a:spcAft>
                <a:spcPts val="0"/>
              </a:spcAft>
              <a:buFont typeface="Arial" pitchFamily="34" charset="0"/>
              <a:buChar char="•"/>
              <a:defRPr/>
            </a:pPr>
            <a:endParaRPr lang="en-US" b="0" dirty="0" smtClean="0"/>
          </a:p>
          <a:p>
            <a:pPr fontAlgn="auto">
              <a:spcBef>
                <a:spcPts val="600"/>
              </a:spcBef>
              <a:spcAft>
                <a:spcPts val="0"/>
              </a:spcAft>
              <a:buFont typeface="Arial" pitchFamily="34" charset="0"/>
              <a:buChar char="•"/>
              <a:defRPr/>
            </a:pPr>
            <a:endParaRPr lang="en-US" b="0" dirty="0" smtClean="0"/>
          </a:p>
          <a:p>
            <a:pPr fontAlgn="auto">
              <a:spcBef>
                <a:spcPts val="600"/>
              </a:spcBef>
              <a:spcAft>
                <a:spcPts val="0"/>
              </a:spcAft>
              <a:buFont typeface="Arial" pitchFamily="34" charset="0"/>
              <a:buChar char="•"/>
              <a:defRPr/>
            </a:pPr>
            <a:endParaRPr lang="en-US" b="0" dirty="0" smtClean="0"/>
          </a:p>
          <a:p>
            <a:pPr fontAlgn="auto">
              <a:spcBef>
                <a:spcPts val="600"/>
              </a:spcBef>
              <a:spcAft>
                <a:spcPts val="0"/>
              </a:spcAft>
              <a:buFont typeface="Arial" pitchFamily="34" charset="0"/>
              <a:buChar char="•"/>
              <a:defRPr/>
            </a:pPr>
            <a:endParaRPr lang="en-US" b="0" dirty="0" smtClean="0"/>
          </a:p>
          <a:p>
            <a:pPr fontAlgn="auto">
              <a:spcBef>
                <a:spcPts val="600"/>
              </a:spcBef>
              <a:spcAft>
                <a:spcPts val="0"/>
              </a:spcAft>
              <a:buFont typeface="Arial" pitchFamily="34" charset="0"/>
              <a:buChar char="•"/>
              <a:defRPr/>
            </a:pPr>
            <a:endParaRPr lang="en-US" b="0" dirty="0" smtClean="0"/>
          </a:p>
          <a:p>
            <a:pPr fontAlgn="auto">
              <a:spcBef>
                <a:spcPts val="600"/>
              </a:spcBef>
              <a:spcAft>
                <a:spcPts val="0"/>
              </a:spcAft>
              <a:buFont typeface="Arial" pitchFamily="34" charset="0"/>
              <a:buChar char="•"/>
              <a:defRPr/>
            </a:pPr>
            <a:endParaRPr lang="en-US" b="0" dirty="0" smtClean="0"/>
          </a:p>
          <a:p>
            <a:pPr fontAlgn="auto">
              <a:spcBef>
                <a:spcPts val="600"/>
              </a:spcBef>
              <a:spcAft>
                <a:spcPts val="0"/>
              </a:spcAft>
              <a:buFont typeface="Arial" pitchFamily="34" charset="0"/>
              <a:buNone/>
              <a:defRPr/>
            </a:pPr>
            <a:endParaRPr lang="en-US" dirty="0" smtClean="0"/>
          </a:p>
          <a:p>
            <a:pPr fontAlgn="auto">
              <a:spcBef>
                <a:spcPts val="600"/>
              </a:spcBef>
              <a:spcAft>
                <a:spcPts val="0"/>
              </a:spcAft>
              <a:buFont typeface="Arial" pitchFamily="34" charset="0"/>
              <a:buNone/>
              <a:defRPr/>
            </a:pPr>
            <a:endParaRPr lang="en-US" dirty="0" smtClean="0"/>
          </a:p>
          <a:p>
            <a:pPr fontAlgn="auto">
              <a:spcBef>
                <a:spcPts val="600"/>
              </a:spcBef>
              <a:spcAft>
                <a:spcPts val="0"/>
              </a:spcAft>
              <a:buFont typeface="Arial" pitchFamily="34" charset="0"/>
              <a:buNone/>
              <a:defRPr/>
            </a:pPr>
            <a:endParaRPr lang="en-US" dirty="0"/>
          </a:p>
        </p:txBody>
      </p:sp>
      <p:sp>
        <p:nvSpPr>
          <p:cNvPr id="147" name="Rectangle 146"/>
          <p:cNvSpPr/>
          <p:nvPr/>
        </p:nvSpPr>
        <p:spPr>
          <a:xfrm>
            <a:off x="4532004" y="3417048"/>
            <a:ext cx="3713220"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Retail Electric Provider (REP)</a:t>
            </a:r>
          </a:p>
        </p:txBody>
      </p:sp>
      <p:sp>
        <p:nvSpPr>
          <p:cNvPr id="163" name="AutoShape 44"/>
          <p:cNvSpPr>
            <a:spLocks noChangeArrowheads="1"/>
          </p:cNvSpPr>
          <p:nvPr/>
        </p:nvSpPr>
        <p:spPr bwMode="auto">
          <a:xfrm>
            <a:off x="608280" y="3186511"/>
            <a:ext cx="3112395" cy="1123712"/>
          </a:xfrm>
          <a:prstGeom prst="roundRect">
            <a:avLst>
              <a:gd name="adj" fmla="val 16667"/>
            </a:avLst>
          </a:prstGeom>
          <a:gradFill rotWithShape="1">
            <a:gsLst>
              <a:gs pos="0">
                <a:srgbClr val="DDDDDD"/>
              </a:gs>
              <a:gs pos="100000">
                <a:srgbClr val="B2B2B2"/>
              </a:gs>
            </a:gsLst>
            <a:lin ang="5400000" scaled="1"/>
          </a:gradFill>
          <a:ln w="9525">
            <a:solidFill>
              <a:schemeClr val="tx1"/>
            </a:solidFill>
            <a:round/>
            <a:headEnd/>
            <a:tailEnd/>
          </a:ln>
          <a:effectLst>
            <a:outerShdw dist="107763" dir="2700000" algn="ctr" rotWithShape="0">
              <a:schemeClr val="bg2">
                <a:alpha val="50000"/>
              </a:schemeClr>
            </a:outerShdw>
          </a:effectLst>
        </p:spPr>
        <p:txBody>
          <a:bodyPr wrap="square" anchor="ctr">
            <a:spAutoFit/>
          </a:bodyPr>
          <a:lstStyle/>
          <a:p>
            <a:pPr algn="ctr" fontAlgn="auto">
              <a:spcBef>
                <a:spcPts val="0"/>
              </a:spcBef>
              <a:spcAft>
                <a:spcPts val="0"/>
              </a:spcAft>
              <a:defRPr/>
            </a:pPr>
            <a:r>
              <a:rPr lang="en-US" sz="2000" b="0" dirty="0" smtClean="0">
                <a:solidFill>
                  <a:prstClr val="black"/>
                </a:solidFill>
                <a:latin typeface="Calibri"/>
              </a:rPr>
              <a:t>ERCOT facilitates registration and switching of Retail Customers</a:t>
            </a:r>
            <a:endParaRPr lang="en-US" sz="2000" b="0" dirty="0">
              <a:solidFill>
                <a:prstClr val="black"/>
              </a:solidFill>
              <a:latin typeface="Calibri"/>
            </a:endParaRPr>
          </a:p>
        </p:txBody>
      </p:sp>
      <p:pic>
        <p:nvPicPr>
          <p:cNvPr id="19" name="Picture 45" descr="house.png"/>
          <p:cNvPicPr>
            <a:picLocks noChangeAspect="1"/>
          </p:cNvPicPr>
          <p:nvPr/>
        </p:nvPicPr>
        <p:blipFill>
          <a:blip r:embed="rId3" cstate="print"/>
          <a:srcRect/>
          <a:stretch>
            <a:fillRect/>
          </a:stretch>
        </p:blipFill>
        <p:spPr bwMode="auto">
          <a:xfrm>
            <a:off x="4361260" y="5521610"/>
            <a:ext cx="904875" cy="750888"/>
          </a:xfrm>
          <a:prstGeom prst="rect">
            <a:avLst/>
          </a:prstGeom>
          <a:noFill/>
          <a:ln w="9525">
            <a:noFill/>
            <a:miter lim="800000"/>
            <a:headEnd/>
            <a:tailEnd/>
          </a:ln>
        </p:spPr>
      </p:pic>
      <p:pic>
        <p:nvPicPr>
          <p:cNvPr id="20" name="Picture 45" descr="house.png"/>
          <p:cNvPicPr>
            <a:picLocks noChangeAspect="1"/>
          </p:cNvPicPr>
          <p:nvPr/>
        </p:nvPicPr>
        <p:blipFill>
          <a:blip r:embed="rId3" cstate="print"/>
          <a:srcRect/>
          <a:stretch>
            <a:fillRect/>
          </a:stretch>
        </p:blipFill>
        <p:spPr bwMode="auto">
          <a:xfrm>
            <a:off x="5936175" y="5521610"/>
            <a:ext cx="904875" cy="750888"/>
          </a:xfrm>
          <a:prstGeom prst="rect">
            <a:avLst/>
          </a:prstGeom>
          <a:noFill/>
          <a:ln w="9525">
            <a:noFill/>
            <a:miter lim="800000"/>
            <a:headEnd/>
            <a:tailEnd/>
          </a:ln>
        </p:spPr>
      </p:pic>
      <p:pic>
        <p:nvPicPr>
          <p:cNvPr id="21" name="Picture 45" descr="house.png"/>
          <p:cNvPicPr>
            <a:picLocks noChangeAspect="1"/>
          </p:cNvPicPr>
          <p:nvPr/>
        </p:nvPicPr>
        <p:blipFill>
          <a:blip r:embed="rId3" cstate="print"/>
          <a:srcRect/>
          <a:stretch>
            <a:fillRect/>
          </a:stretch>
        </p:blipFill>
        <p:spPr bwMode="auto">
          <a:xfrm>
            <a:off x="7457273" y="5521610"/>
            <a:ext cx="904875" cy="750888"/>
          </a:xfrm>
          <a:prstGeom prst="rect">
            <a:avLst/>
          </a:prstGeom>
          <a:noFill/>
          <a:ln w="9525">
            <a:noFill/>
            <a:miter lim="800000"/>
            <a:headEnd/>
            <a:tailEnd/>
          </a:ln>
        </p:spPr>
      </p:pic>
      <p:cxnSp>
        <p:nvCxnSpPr>
          <p:cNvPr id="35" name="Straight Arrow Connector 34"/>
          <p:cNvCxnSpPr/>
          <p:nvPr/>
        </p:nvCxnSpPr>
        <p:spPr>
          <a:xfrm flipH="1" flipV="1">
            <a:off x="6388613" y="2933110"/>
            <a:ext cx="1" cy="5068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4532004" y="2272189"/>
            <a:ext cx="3713220"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Qualified Scheduling Entity (QSE)</a:t>
            </a:r>
            <a:endParaRPr lang="en-US" sz="1800" b="0" dirty="0">
              <a:solidFill>
                <a:prstClr val="white"/>
              </a:solidFill>
            </a:endParaRPr>
          </a:p>
        </p:txBody>
      </p:sp>
      <p:cxnSp>
        <p:nvCxnSpPr>
          <p:cNvPr id="42" name="Elbow Connector 41"/>
          <p:cNvCxnSpPr/>
          <p:nvPr/>
        </p:nvCxnSpPr>
        <p:spPr>
          <a:xfrm rot="5400000" flipH="1" flipV="1">
            <a:off x="4375809" y="4515862"/>
            <a:ext cx="1447501" cy="571721"/>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6388614" y="4077969"/>
            <a:ext cx="0" cy="14475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rot="16200000" flipV="1">
            <a:off x="6893181" y="4515862"/>
            <a:ext cx="1447501" cy="571721"/>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823855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a:t>
            </a:r>
            <a:endParaRPr lang="en-US" dirty="0"/>
          </a:p>
        </p:txBody>
      </p:sp>
      <p:sp>
        <p:nvSpPr>
          <p:cNvPr id="6" name="Rectangle 3"/>
          <p:cNvSpPr>
            <a:spLocks noGrp="1" noChangeArrowheads="1"/>
          </p:cNvSpPr>
          <p:nvPr>
            <p:ph idx="1"/>
          </p:nvPr>
        </p:nvSpPr>
        <p:spPr/>
        <p:txBody>
          <a:bodyPr/>
          <a:lstStyle/>
          <a:p>
            <a:pPr lvl="1">
              <a:spcBef>
                <a:spcPts val="600"/>
              </a:spcBef>
              <a:buFont typeface="Arial" charset="0"/>
              <a:buNone/>
            </a:pPr>
            <a:r>
              <a:rPr lang="en-US" b="1" dirty="0" smtClean="0">
                <a:latin typeface="Arial" charset="0"/>
                <a:cs typeface="Arial" charset="0"/>
              </a:rPr>
              <a:t>Topics in this lesson . . .</a:t>
            </a:r>
          </a:p>
          <a:p>
            <a:pPr lvl="1">
              <a:spcBef>
                <a:spcPts val="600"/>
              </a:spcBef>
            </a:pPr>
            <a:r>
              <a:rPr lang="en-US" dirty="0" smtClean="0">
                <a:latin typeface="Arial" charset="0"/>
                <a:cs typeface="Arial" charset="0"/>
              </a:rPr>
              <a:t>Two Basic Definitions</a:t>
            </a:r>
          </a:p>
          <a:p>
            <a:pPr lvl="1">
              <a:spcBef>
                <a:spcPts val="600"/>
              </a:spcBef>
            </a:pPr>
            <a:r>
              <a:rPr lang="en-US" dirty="0" smtClean="0">
                <a:latin typeface="Arial" charset="0"/>
                <a:cs typeface="Arial" charset="0"/>
              </a:rPr>
              <a:t>Market Relationships</a:t>
            </a:r>
          </a:p>
          <a:p>
            <a:pPr lvl="1">
              <a:spcBef>
                <a:spcPts val="600"/>
              </a:spcBef>
            </a:pPr>
            <a:r>
              <a:rPr lang="en-US" dirty="0" smtClean="0">
                <a:latin typeface="Arial" charset="0"/>
                <a:cs typeface="Arial" charset="0"/>
              </a:rPr>
              <a:t>Roles </a:t>
            </a:r>
            <a:r>
              <a:rPr lang="en-US" dirty="0">
                <a:latin typeface="Arial" charset="0"/>
                <a:cs typeface="Arial" charset="0"/>
              </a:rPr>
              <a:t>and Responsibilities</a:t>
            </a:r>
          </a:p>
          <a:p>
            <a:pPr lvl="2">
              <a:spcBef>
                <a:spcPts val="600"/>
              </a:spcBef>
            </a:pPr>
            <a:r>
              <a:rPr lang="en-US" dirty="0">
                <a:latin typeface="Arial" charset="0"/>
                <a:cs typeface="Arial" charset="0"/>
              </a:rPr>
              <a:t>ERCOT</a:t>
            </a:r>
          </a:p>
          <a:p>
            <a:pPr lvl="2">
              <a:spcBef>
                <a:spcPts val="600"/>
              </a:spcBef>
            </a:pPr>
            <a:r>
              <a:rPr lang="en-US" dirty="0" smtClean="0">
                <a:latin typeface="Arial" charset="0"/>
                <a:cs typeface="Arial" charset="0"/>
              </a:rPr>
              <a:t>REPs</a:t>
            </a:r>
            <a:endParaRPr lang="en-US" dirty="0">
              <a:latin typeface="Arial" charset="0"/>
              <a:cs typeface="Arial" charset="0"/>
            </a:endParaRPr>
          </a:p>
          <a:p>
            <a:pPr lvl="2">
              <a:spcBef>
                <a:spcPts val="600"/>
              </a:spcBef>
            </a:pPr>
            <a:r>
              <a:rPr lang="en-US" dirty="0" smtClean="0">
                <a:latin typeface="Arial" charset="0"/>
                <a:cs typeface="Arial" charset="0"/>
              </a:rPr>
              <a:t>TDSPs</a:t>
            </a:r>
            <a:endParaRPr lang="en-US" dirty="0">
              <a:latin typeface="Arial" charset="0"/>
              <a:cs typeface="Arial" charset="0"/>
            </a:endParaRPr>
          </a:p>
          <a:p>
            <a:pPr lvl="2">
              <a:spcBef>
                <a:spcPts val="600"/>
              </a:spcBef>
            </a:pPr>
            <a:r>
              <a:rPr lang="en-US" dirty="0" smtClean="0">
                <a:latin typeface="Arial" charset="0"/>
                <a:cs typeface="Arial" charset="0"/>
              </a:rPr>
              <a:t>PUCT</a:t>
            </a:r>
            <a:endParaRPr lang="en-US" dirty="0">
              <a:latin typeface="Arial" charset="0"/>
              <a:cs typeface="Arial" charset="0"/>
            </a:endParaRPr>
          </a:p>
          <a:p>
            <a:pPr lvl="2">
              <a:spcBef>
                <a:spcPts val="600"/>
              </a:spcBef>
            </a:pPr>
            <a:endParaRPr lang="en-US" dirty="0" smtClean="0">
              <a:latin typeface="Arial" charset="0"/>
              <a:cs typeface="Arial" charset="0"/>
            </a:endParaRPr>
          </a:p>
        </p:txBody>
      </p:sp>
    </p:spTree>
    <p:extLst>
      <p:ext uri="{BB962C8B-B14F-4D97-AF65-F5344CB8AC3E}">
        <p14:creationId xmlns:p14="http://schemas.microsoft.com/office/powerpoint/2010/main" val="176394442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dirty="0"/>
              <a:t>ERCOT Responsibilities</a:t>
            </a:r>
            <a:endParaRPr lang="en-US" dirty="0" smtClean="0"/>
          </a:p>
        </p:txBody>
      </p:sp>
      <p:sp>
        <p:nvSpPr>
          <p:cNvPr id="162" name="Content Placeholder 60"/>
          <p:cNvSpPr>
            <a:spLocks noGrp="1"/>
          </p:cNvSpPr>
          <p:nvPr>
            <p:ph idx="1"/>
          </p:nvPr>
        </p:nvSpPr>
        <p:spPr/>
        <p:txBody>
          <a:bodyPr rtlCol="0">
            <a:normAutofit/>
          </a:bodyPr>
          <a:lstStyle/>
          <a:p>
            <a:pPr fontAlgn="auto">
              <a:spcBef>
                <a:spcPts val="600"/>
              </a:spcBef>
              <a:spcAft>
                <a:spcPts val="600"/>
              </a:spcAft>
              <a:buFont typeface="Arial" pitchFamily="34" charset="0"/>
              <a:buNone/>
              <a:defRPr/>
            </a:pPr>
            <a:r>
              <a:rPr lang="en-US" dirty="0" smtClean="0"/>
              <a:t>Wholesale Market Settlement</a:t>
            </a:r>
          </a:p>
          <a:p>
            <a:pPr fontAlgn="auto">
              <a:spcBef>
                <a:spcPts val="600"/>
              </a:spcBef>
              <a:spcAft>
                <a:spcPts val="0"/>
              </a:spcAft>
              <a:buFont typeface="Arial" pitchFamily="34" charset="0"/>
              <a:buChar char="•"/>
              <a:defRPr/>
            </a:pPr>
            <a:endParaRPr lang="en-US" b="0" dirty="0" smtClean="0"/>
          </a:p>
          <a:p>
            <a:pPr fontAlgn="auto">
              <a:spcBef>
                <a:spcPts val="600"/>
              </a:spcBef>
              <a:spcAft>
                <a:spcPts val="0"/>
              </a:spcAft>
              <a:buFont typeface="Arial" pitchFamily="34" charset="0"/>
              <a:buChar char="•"/>
              <a:defRPr/>
            </a:pPr>
            <a:endParaRPr lang="en-US" b="0" dirty="0" smtClean="0"/>
          </a:p>
          <a:p>
            <a:pPr fontAlgn="auto">
              <a:spcBef>
                <a:spcPts val="600"/>
              </a:spcBef>
              <a:spcAft>
                <a:spcPts val="0"/>
              </a:spcAft>
              <a:buFont typeface="Arial" pitchFamily="34" charset="0"/>
              <a:buChar char="•"/>
              <a:defRPr/>
            </a:pPr>
            <a:endParaRPr lang="en-US" b="0" dirty="0" smtClean="0"/>
          </a:p>
          <a:p>
            <a:pPr fontAlgn="auto">
              <a:spcBef>
                <a:spcPts val="600"/>
              </a:spcBef>
              <a:spcAft>
                <a:spcPts val="0"/>
              </a:spcAft>
              <a:buFont typeface="Arial" pitchFamily="34" charset="0"/>
              <a:buChar char="•"/>
              <a:defRPr/>
            </a:pPr>
            <a:endParaRPr lang="en-US" b="0" dirty="0" smtClean="0"/>
          </a:p>
          <a:p>
            <a:pPr fontAlgn="auto">
              <a:spcBef>
                <a:spcPts val="600"/>
              </a:spcBef>
              <a:spcAft>
                <a:spcPts val="0"/>
              </a:spcAft>
              <a:buFont typeface="Arial" pitchFamily="34" charset="0"/>
              <a:buChar char="•"/>
              <a:defRPr/>
            </a:pPr>
            <a:endParaRPr lang="en-US" b="0" dirty="0" smtClean="0"/>
          </a:p>
          <a:p>
            <a:pPr fontAlgn="auto">
              <a:spcBef>
                <a:spcPts val="600"/>
              </a:spcBef>
              <a:spcAft>
                <a:spcPts val="0"/>
              </a:spcAft>
              <a:buFont typeface="Arial" pitchFamily="34" charset="0"/>
              <a:buChar char="•"/>
              <a:defRPr/>
            </a:pPr>
            <a:endParaRPr lang="en-US" b="0" dirty="0" smtClean="0"/>
          </a:p>
          <a:p>
            <a:pPr fontAlgn="auto">
              <a:spcBef>
                <a:spcPts val="600"/>
              </a:spcBef>
              <a:spcAft>
                <a:spcPts val="0"/>
              </a:spcAft>
              <a:buFont typeface="Arial" pitchFamily="34" charset="0"/>
              <a:buNone/>
              <a:defRPr/>
            </a:pPr>
            <a:endParaRPr lang="en-US" dirty="0" smtClean="0"/>
          </a:p>
          <a:p>
            <a:pPr fontAlgn="auto">
              <a:spcBef>
                <a:spcPts val="600"/>
              </a:spcBef>
              <a:spcAft>
                <a:spcPts val="0"/>
              </a:spcAft>
              <a:buFont typeface="Arial" pitchFamily="34" charset="0"/>
              <a:buNone/>
              <a:defRPr/>
            </a:pPr>
            <a:endParaRPr lang="en-US" dirty="0" smtClean="0"/>
          </a:p>
          <a:p>
            <a:pPr fontAlgn="auto">
              <a:spcBef>
                <a:spcPts val="600"/>
              </a:spcBef>
              <a:spcAft>
                <a:spcPts val="0"/>
              </a:spcAft>
              <a:buFont typeface="Arial" pitchFamily="34" charset="0"/>
              <a:buNone/>
              <a:defRPr/>
            </a:pPr>
            <a:endParaRPr lang="en-US" dirty="0"/>
          </a:p>
        </p:txBody>
      </p:sp>
      <p:sp>
        <p:nvSpPr>
          <p:cNvPr id="146" name="Rectangle 145"/>
          <p:cNvSpPr/>
          <p:nvPr/>
        </p:nvSpPr>
        <p:spPr>
          <a:xfrm>
            <a:off x="1058588" y="5637576"/>
            <a:ext cx="1952626" cy="590629"/>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Meter Data </a:t>
            </a:r>
            <a:endParaRPr lang="en-US" sz="1800" b="0" dirty="0">
              <a:solidFill>
                <a:prstClr val="white"/>
              </a:solidFill>
            </a:endParaRPr>
          </a:p>
        </p:txBody>
      </p:sp>
      <p:sp>
        <p:nvSpPr>
          <p:cNvPr id="147" name="Rectangle 146"/>
          <p:cNvSpPr/>
          <p:nvPr/>
        </p:nvSpPr>
        <p:spPr>
          <a:xfrm>
            <a:off x="4532004" y="3417048"/>
            <a:ext cx="3713220"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Retail Electric Provider (REP)</a:t>
            </a:r>
          </a:p>
        </p:txBody>
      </p:sp>
      <p:cxnSp>
        <p:nvCxnSpPr>
          <p:cNvPr id="3" name="Elbow Connector 2"/>
          <p:cNvCxnSpPr>
            <a:stCxn id="18" idx="0"/>
          </p:cNvCxnSpPr>
          <p:nvPr/>
        </p:nvCxnSpPr>
        <p:spPr>
          <a:xfrm rot="5400000" flipH="1" flipV="1">
            <a:off x="4375809" y="4515862"/>
            <a:ext cx="1447501" cy="571721"/>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22" idx="0"/>
            <a:endCxn id="147" idx="2"/>
          </p:cNvCxnSpPr>
          <p:nvPr/>
        </p:nvCxnSpPr>
        <p:spPr>
          <a:xfrm flipV="1">
            <a:off x="6388614" y="4077969"/>
            <a:ext cx="0" cy="14475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6388613" y="2933110"/>
            <a:ext cx="1" cy="5068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4532004" y="2272189"/>
            <a:ext cx="3713220"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Qualified Scheduling Entity (QSE)</a:t>
            </a:r>
            <a:endParaRPr lang="en-US" sz="1800" b="0" dirty="0">
              <a:solidFill>
                <a:prstClr val="white"/>
              </a:solidFill>
            </a:endParaRPr>
          </a:p>
        </p:txBody>
      </p:sp>
      <p:pic>
        <p:nvPicPr>
          <p:cNvPr id="18" name="Picture 1" descr="http://www.inhabitat.com/wp-content/uploads/smartme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8861" y="5525472"/>
            <a:ext cx="12096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 descr="http://www.inhabitat.com/wp-content/uploads/smartme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3776" y="5525472"/>
            <a:ext cx="12096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 descr="http://www.inhabitat.com/wp-content/uploads/smartme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4712" y="5525472"/>
            <a:ext cx="12096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1058588" y="5018036"/>
            <a:ext cx="1952626" cy="590629"/>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Losses</a:t>
            </a:r>
            <a:endParaRPr lang="en-US" sz="1800" b="0" dirty="0">
              <a:solidFill>
                <a:prstClr val="white"/>
              </a:solidFill>
            </a:endParaRPr>
          </a:p>
        </p:txBody>
      </p:sp>
      <p:sp>
        <p:nvSpPr>
          <p:cNvPr id="26" name="Rectangle 25"/>
          <p:cNvSpPr/>
          <p:nvPr/>
        </p:nvSpPr>
        <p:spPr>
          <a:xfrm>
            <a:off x="1058588" y="4401852"/>
            <a:ext cx="1952626" cy="590629"/>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Unaccounted For Energy (UFE)</a:t>
            </a:r>
            <a:endParaRPr lang="en-US" sz="1800" b="0" dirty="0">
              <a:solidFill>
                <a:prstClr val="white"/>
              </a:solidFill>
            </a:endParaRPr>
          </a:p>
        </p:txBody>
      </p:sp>
      <p:cxnSp>
        <p:nvCxnSpPr>
          <p:cNvPr id="30" name="Straight Arrow Connector 29"/>
          <p:cNvCxnSpPr>
            <a:stCxn id="26" idx="0"/>
          </p:cNvCxnSpPr>
          <p:nvPr/>
        </p:nvCxnSpPr>
        <p:spPr>
          <a:xfrm flipV="1">
            <a:off x="2034901" y="2933111"/>
            <a:ext cx="0" cy="146874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55845" y="2272189"/>
            <a:ext cx="3358111"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Adjusted Metered Load (QSE)</a:t>
            </a:r>
            <a:endParaRPr lang="en-US" sz="1800" b="0" dirty="0">
              <a:solidFill>
                <a:prstClr val="white"/>
              </a:solidFill>
            </a:endParaRPr>
          </a:p>
        </p:txBody>
      </p:sp>
      <p:pic>
        <p:nvPicPr>
          <p:cNvPr id="33" name="Picture 45" descr="house.png"/>
          <p:cNvPicPr>
            <a:picLocks noChangeAspect="1"/>
          </p:cNvPicPr>
          <p:nvPr/>
        </p:nvPicPr>
        <p:blipFill>
          <a:blip r:embed="rId4" cstate="print"/>
          <a:srcRect/>
          <a:stretch>
            <a:fillRect/>
          </a:stretch>
        </p:blipFill>
        <p:spPr bwMode="auto">
          <a:xfrm>
            <a:off x="4361260" y="5521610"/>
            <a:ext cx="904875" cy="750888"/>
          </a:xfrm>
          <a:prstGeom prst="rect">
            <a:avLst/>
          </a:prstGeom>
          <a:noFill/>
          <a:ln w="9525">
            <a:noFill/>
            <a:miter lim="800000"/>
            <a:headEnd/>
            <a:tailEnd/>
          </a:ln>
        </p:spPr>
      </p:pic>
      <p:pic>
        <p:nvPicPr>
          <p:cNvPr id="34" name="Picture 45" descr="house.png"/>
          <p:cNvPicPr>
            <a:picLocks noChangeAspect="1"/>
          </p:cNvPicPr>
          <p:nvPr/>
        </p:nvPicPr>
        <p:blipFill>
          <a:blip r:embed="rId4" cstate="print"/>
          <a:srcRect/>
          <a:stretch>
            <a:fillRect/>
          </a:stretch>
        </p:blipFill>
        <p:spPr bwMode="auto">
          <a:xfrm>
            <a:off x="5936175" y="5521610"/>
            <a:ext cx="904875" cy="750888"/>
          </a:xfrm>
          <a:prstGeom prst="rect">
            <a:avLst/>
          </a:prstGeom>
          <a:noFill/>
          <a:ln w="9525">
            <a:noFill/>
            <a:miter lim="800000"/>
            <a:headEnd/>
            <a:tailEnd/>
          </a:ln>
        </p:spPr>
      </p:pic>
      <p:pic>
        <p:nvPicPr>
          <p:cNvPr id="36" name="Picture 45" descr="house.png"/>
          <p:cNvPicPr>
            <a:picLocks noChangeAspect="1"/>
          </p:cNvPicPr>
          <p:nvPr/>
        </p:nvPicPr>
        <p:blipFill>
          <a:blip r:embed="rId4" cstate="print"/>
          <a:srcRect/>
          <a:stretch>
            <a:fillRect/>
          </a:stretch>
        </p:blipFill>
        <p:spPr bwMode="auto">
          <a:xfrm>
            <a:off x="7457111" y="5521610"/>
            <a:ext cx="904875" cy="750888"/>
          </a:xfrm>
          <a:prstGeom prst="rect">
            <a:avLst/>
          </a:prstGeom>
          <a:noFill/>
          <a:ln w="9525">
            <a:noFill/>
            <a:miter lim="800000"/>
            <a:headEnd/>
            <a:tailEnd/>
          </a:ln>
        </p:spPr>
      </p:pic>
      <p:cxnSp>
        <p:nvCxnSpPr>
          <p:cNvPr id="25" name="Elbow Connector 24"/>
          <p:cNvCxnSpPr/>
          <p:nvPr/>
        </p:nvCxnSpPr>
        <p:spPr>
          <a:xfrm rot="16200000" flipV="1">
            <a:off x="6893181" y="4515862"/>
            <a:ext cx="1447501" cy="571721"/>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1158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4"/>
                                        </p:tgtEl>
                                      </p:cBhvr>
                                    </p:animEffect>
                                    <p:set>
                                      <p:cBhvr>
                                        <p:cTn id="10" dur="1" fill="hold">
                                          <p:stCondLst>
                                            <p:cond delay="499"/>
                                          </p:stCondLst>
                                        </p:cTn>
                                        <p:tgtEl>
                                          <p:spTgt spid="3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6"/>
                                        </p:tgtEl>
                                      </p:cBhvr>
                                    </p:animEffect>
                                    <p:set>
                                      <p:cBhvr>
                                        <p:cTn id="13" dur="1" fill="hold">
                                          <p:stCondLst>
                                            <p:cond delay="499"/>
                                          </p:stCondLst>
                                        </p:cTn>
                                        <p:tgtEl>
                                          <p:spTgt spid="3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46"/>
                                        </p:tgtEl>
                                        <p:attrNameLst>
                                          <p:attrName>style.visibility</p:attrName>
                                        </p:attrNameLst>
                                      </p:cBhvr>
                                      <p:to>
                                        <p:strVal val="visible"/>
                                      </p:to>
                                    </p:set>
                                    <p:animEffect transition="in" filter="wipe(down)">
                                      <p:cBhvr>
                                        <p:cTn id="18" dur="500"/>
                                        <p:tgtEl>
                                          <p:spTgt spid="14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down)">
                                      <p:cBhvr>
                                        <p:cTn id="33" dur="500"/>
                                        <p:tgtEl>
                                          <p:spTgt spid="30"/>
                                        </p:tgtEl>
                                      </p:cBhvr>
                                    </p:animEffect>
                                  </p:childTnLst>
                                </p:cTn>
                              </p:par>
                            </p:childTnLst>
                          </p:cTn>
                        </p:par>
                        <p:par>
                          <p:cTn id="34" fill="hold">
                            <p:stCondLst>
                              <p:cond delay="500"/>
                            </p:stCondLst>
                            <p:childTnLst>
                              <p:par>
                                <p:cTn id="35" presetID="22" presetClass="entr" presetSubtype="4"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24" grpId="0" animBg="1"/>
      <p:bldP spid="26" grpId="0"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 Responsibilities</a:t>
            </a:r>
            <a:endParaRPr lang="en-US" dirty="0"/>
          </a:p>
        </p:txBody>
      </p:sp>
      <p:sp>
        <p:nvSpPr>
          <p:cNvPr id="4" name="Content Placeholder 3"/>
          <p:cNvSpPr>
            <a:spLocks noGrp="1"/>
          </p:cNvSpPr>
          <p:nvPr>
            <p:ph idx="1"/>
          </p:nvPr>
        </p:nvSpPr>
        <p:spPr/>
        <p:txBody>
          <a:bodyPr/>
          <a:lstStyle/>
          <a:p>
            <a:r>
              <a:rPr lang="en-US" dirty="0" smtClean="0"/>
              <a:t>Maintain Retail Customers</a:t>
            </a:r>
            <a:endParaRPr lang="en-US" dirty="0"/>
          </a:p>
          <a:p>
            <a:pPr marL="342900" indent="-342900">
              <a:buFont typeface="Arial" panose="020B0604020202020204" pitchFamily="34" charset="0"/>
              <a:buChar char="•"/>
            </a:pPr>
            <a:r>
              <a:rPr lang="en-US" b="0" dirty="0"/>
              <a:t>Negotiate competitive contracts with Retail Customers</a:t>
            </a:r>
          </a:p>
          <a:p>
            <a:pPr marL="342900" indent="-342900">
              <a:buFont typeface="Arial" panose="020B0604020202020204" pitchFamily="34" charset="0"/>
              <a:buChar char="•"/>
            </a:pPr>
            <a:r>
              <a:rPr lang="en-US" b="0" dirty="0"/>
              <a:t>Manage Retail Customer’s ESI IDs</a:t>
            </a:r>
          </a:p>
          <a:p>
            <a:pPr marL="342900" indent="-342900">
              <a:buFont typeface="Arial" panose="020B0604020202020204" pitchFamily="34" charset="0"/>
              <a:buChar char="•"/>
            </a:pPr>
            <a:r>
              <a:rPr lang="en-US" b="0" dirty="0"/>
              <a:t>Provide Retail Customer contact information to </a:t>
            </a:r>
            <a:r>
              <a:rPr lang="en-US" b="0" dirty="0" smtClean="0"/>
              <a:t>TDSP</a:t>
            </a:r>
            <a:endParaRPr lang="en-US" b="0" dirty="0"/>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85800" y="4479141"/>
            <a:ext cx="1877184" cy="1877184"/>
          </a:xfrm>
          <a:prstGeom prst="rect">
            <a:avLst/>
          </a:prstGeom>
        </p:spPr>
      </p:pic>
      <p:grpSp>
        <p:nvGrpSpPr>
          <p:cNvPr id="31" name="Group 30"/>
          <p:cNvGrpSpPr/>
          <p:nvPr/>
        </p:nvGrpSpPr>
        <p:grpSpPr>
          <a:xfrm>
            <a:off x="3124200" y="3629025"/>
            <a:ext cx="2877031" cy="2295738"/>
            <a:chOff x="3553583" y="3605377"/>
            <a:chExt cx="2877031" cy="2295738"/>
          </a:xfrm>
        </p:grpSpPr>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3583" y="3605377"/>
              <a:ext cx="2877031" cy="2295738"/>
            </a:xfrm>
            <a:prstGeom prst="rect">
              <a:avLst/>
            </a:prstGeom>
          </p:spPr>
        </p:pic>
        <p:pic>
          <p:nvPicPr>
            <p:cNvPr id="26" name="Picture 2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30098" y="4125545"/>
              <a:ext cx="1524000" cy="1255402"/>
            </a:xfrm>
            <a:prstGeom prst="rect">
              <a:avLst/>
            </a:prstGeom>
          </p:spPr>
        </p:pic>
      </p:grpSp>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9414" y="4572000"/>
            <a:ext cx="2604646" cy="1744047"/>
          </a:xfrm>
          <a:prstGeom prst="rect">
            <a:avLst/>
          </a:prstGeom>
        </p:spPr>
      </p:pic>
    </p:spTree>
    <p:extLst>
      <p:ext uri="{BB962C8B-B14F-4D97-AF65-F5344CB8AC3E}">
        <p14:creationId xmlns:p14="http://schemas.microsoft.com/office/powerpoint/2010/main" val="205650914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 Responsibilities</a:t>
            </a:r>
            <a:endParaRPr lang="en-US" dirty="0"/>
          </a:p>
        </p:txBody>
      </p:sp>
      <p:sp>
        <p:nvSpPr>
          <p:cNvPr id="4" name="Content Placeholder 3"/>
          <p:cNvSpPr>
            <a:spLocks noGrp="1"/>
          </p:cNvSpPr>
          <p:nvPr>
            <p:ph idx="1"/>
          </p:nvPr>
        </p:nvSpPr>
        <p:spPr/>
        <p:txBody>
          <a:bodyPr/>
          <a:lstStyle/>
          <a:p>
            <a:r>
              <a:rPr lang="en-US" dirty="0" smtClean="0"/>
              <a:t>Financial Responsibilities</a:t>
            </a:r>
            <a:endParaRPr lang="en-US" dirty="0"/>
          </a:p>
          <a:p>
            <a:pPr marL="342900" indent="-342900">
              <a:buFont typeface="Arial" panose="020B0604020202020204" pitchFamily="34" charset="0"/>
              <a:buChar char="•"/>
            </a:pPr>
            <a:r>
              <a:rPr lang="en-US" b="0" dirty="0" smtClean="0"/>
              <a:t>Pay </a:t>
            </a:r>
            <a:r>
              <a:rPr lang="en-US" b="0" dirty="0"/>
              <a:t>and/or Dispute </a:t>
            </a:r>
            <a:r>
              <a:rPr lang="en-US" b="0" dirty="0" smtClean="0"/>
              <a:t>invoices</a:t>
            </a:r>
          </a:p>
          <a:p>
            <a:pPr marL="628650" lvl="1" indent="-342900">
              <a:buFont typeface="Arial" panose="020B0604020202020204" pitchFamily="34" charset="0"/>
              <a:buChar char="•"/>
            </a:pPr>
            <a:r>
              <a:rPr lang="en-US" b="0" dirty="0" smtClean="0"/>
              <a:t>QSE </a:t>
            </a:r>
            <a:r>
              <a:rPr lang="en-US" b="0" dirty="0"/>
              <a:t>for wholesale power costs</a:t>
            </a:r>
          </a:p>
          <a:p>
            <a:pPr marL="628650" lvl="1" indent="-342900">
              <a:buFont typeface="Arial" panose="020B0604020202020204" pitchFamily="34" charset="0"/>
              <a:buChar char="•"/>
            </a:pPr>
            <a:r>
              <a:rPr lang="en-US" b="0" dirty="0"/>
              <a:t>TDSPs for wires </a:t>
            </a:r>
            <a:r>
              <a:rPr lang="en-US" b="0" dirty="0" smtClean="0"/>
              <a:t>costs</a:t>
            </a:r>
          </a:p>
          <a:p>
            <a:pPr marL="342900" indent="-342900">
              <a:buFont typeface="Arial" panose="020B0604020202020204" pitchFamily="34" charset="0"/>
              <a:buChar char="•"/>
            </a:pPr>
            <a:endParaRPr lang="en-US" b="0" dirty="0" smtClean="0"/>
          </a:p>
          <a:p>
            <a:pPr marL="342900" indent="-342900">
              <a:buFont typeface="Arial" panose="020B0604020202020204" pitchFamily="34" charset="0"/>
              <a:buChar char="•"/>
            </a:pPr>
            <a:r>
              <a:rPr lang="en-US" b="0" dirty="0" smtClean="0"/>
              <a:t>Invoice Retail Customers for their monthly usage</a:t>
            </a:r>
          </a:p>
        </p:txBody>
      </p:sp>
      <p:pic>
        <p:nvPicPr>
          <p:cNvPr id="16" name="Picture 1" descr="http://www.inhabitat.com/wp-content/uploads/smartme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389" y="4801434"/>
            <a:ext cx="2286000" cy="14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2127550"/>
            <a:ext cx="1248654" cy="1549425"/>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0336" y="1443724"/>
            <a:ext cx="1048053" cy="1388388"/>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1095" y="4634823"/>
            <a:ext cx="1934705" cy="1827222"/>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0361" y="3352800"/>
            <a:ext cx="926878" cy="461677"/>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9425" y="2514600"/>
            <a:ext cx="931927" cy="670706"/>
          </a:xfrm>
          <a:prstGeom prst="rect">
            <a:avLst/>
          </a:prstGeom>
        </p:spPr>
      </p:pic>
    </p:spTree>
    <p:extLst>
      <p:ext uri="{BB962C8B-B14F-4D97-AF65-F5344CB8AC3E}">
        <p14:creationId xmlns:p14="http://schemas.microsoft.com/office/powerpoint/2010/main" val="185993844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 Responsibilities</a:t>
            </a:r>
            <a:endParaRPr lang="en-US" dirty="0"/>
          </a:p>
        </p:txBody>
      </p:sp>
      <p:sp>
        <p:nvSpPr>
          <p:cNvPr id="4" name="Content Placeholder 3"/>
          <p:cNvSpPr>
            <a:spLocks noGrp="1"/>
          </p:cNvSpPr>
          <p:nvPr>
            <p:ph idx="1"/>
          </p:nvPr>
        </p:nvSpPr>
        <p:spPr/>
        <p:txBody>
          <a:bodyPr/>
          <a:lstStyle/>
          <a:p>
            <a:r>
              <a:rPr lang="en-US" dirty="0" smtClean="0"/>
              <a:t>Forensic Responsibilities</a:t>
            </a:r>
            <a:endParaRPr lang="en-US" dirty="0"/>
          </a:p>
          <a:p>
            <a:pPr marL="342900" indent="-342900">
              <a:buFont typeface="Arial" panose="020B0604020202020204" pitchFamily="34" charset="0"/>
              <a:buChar char="•"/>
            </a:pPr>
            <a:r>
              <a:rPr lang="en-US" b="0" dirty="0" smtClean="0"/>
              <a:t>Work with TDSPs and other REPs to resolve Inadvertent Gains and Losses</a:t>
            </a:r>
            <a:endParaRPr lang="en-US" dirty="0"/>
          </a:p>
        </p:txBody>
      </p:sp>
      <p:sp>
        <p:nvSpPr>
          <p:cNvPr id="5" name="Rectangle 4"/>
          <p:cNvSpPr/>
          <p:nvPr/>
        </p:nvSpPr>
        <p:spPr>
          <a:xfrm>
            <a:off x="2609061" y="3429000"/>
            <a:ext cx="1656548"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REP #1</a:t>
            </a:r>
            <a:endParaRPr lang="en-US" sz="1800" b="0" dirty="0">
              <a:solidFill>
                <a:prstClr val="white"/>
              </a:solidFill>
            </a:endParaRPr>
          </a:p>
        </p:txBody>
      </p:sp>
      <p:pic>
        <p:nvPicPr>
          <p:cNvPr id="6" name="Picture 45" descr="house.png"/>
          <p:cNvPicPr>
            <a:picLocks noChangeAspect="1"/>
          </p:cNvPicPr>
          <p:nvPr/>
        </p:nvPicPr>
        <p:blipFill>
          <a:blip r:embed="rId2" cstate="print"/>
          <a:srcRect/>
          <a:stretch>
            <a:fillRect/>
          </a:stretch>
        </p:blipFill>
        <p:spPr bwMode="auto">
          <a:xfrm>
            <a:off x="2609061" y="5533559"/>
            <a:ext cx="904875" cy="750888"/>
          </a:xfrm>
          <a:prstGeom prst="rect">
            <a:avLst/>
          </a:prstGeom>
          <a:noFill/>
          <a:ln w="9525">
            <a:noFill/>
            <a:miter lim="800000"/>
            <a:headEnd/>
            <a:tailEnd/>
          </a:ln>
        </p:spPr>
      </p:pic>
      <p:pic>
        <p:nvPicPr>
          <p:cNvPr id="7" name="Picture 45" descr="house.png"/>
          <p:cNvPicPr>
            <a:picLocks noChangeAspect="1"/>
          </p:cNvPicPr>
          <p:nvPr/>
        </p:nvPicPr>
        <p:blipFill>
          <a:blip r:embed="rId2" cstate="print"/>
          <a:srcRect/>
          <a:stretch>
            <a:fillRect/>
          </a:stretch>
        </p:blipFill>
        <p:spPr bwMode="auto">
          <a:xfrm>
            <a:off x="4183976" y="5533559"/>
            <a:ext cx="904875" cy="750888"/>
          </a:xfrm>
          <a:prstGeom prst="rect">
            <a:avLst/>
          </a:prstGeom>
          <a:noFill/>
          <a:ln w="9525">
            <a:noFill/>
            <a:miter lim="800000"/>
            <a:headEnd/>
            <a:tailEnd/>
          </a:ln>
        </p:spPr>
      </p:pic>
      <p:pic>
        <p:nvPicPr>
          <p:cNvPr id="8" name="Picture 45" descr="house.png"/>
          <p:cNvPicPr>
            <a:picLocks noChangeAspect="1"/>
          </p:cNvPicPr>
          <p:nvPr/>
        </p:nvPicPr>
        <p:blipFill>
          <a:blip r:embed="rId2" cstate="print"/>
          <a:srcRect/>
          <a:stretch>
            <a:fillRect/>
          </a:stretch>
        </p:blipFill>
        <p:spPr bwMode="auto">
          <a:xfrm>
            <a:off x="5705074" y="5533559"/>
            <a:ext cx="904875" cy="750888"/>
          </a:xfrm>
          <a:prstGeom prst="rect">
            <a:avLst/>
          </a:prstGeom>
          <a:noFill/>
          <a:ln w="9525">
            <a:noFill/>
            <a:miter lim="800000"/>
            <a:headEnd/>
            <a:tailEnd/>
          </a:ln>
        </p:spPr>
      </p:pic>
      <p:cxnSp>
        <p:nvCxnSpPr>
          <p:cNvPr id="9" name="Elbow Connector 8"/>
          <p:cNvCxnSpPr/>
          <p:nvPr/>
        </p:nvCxnSpPr>
        <p:spPr>
          <a:xfrm rot="16200000" flipV="1">
            <a:off x="2337748" y="4813671"/>
            <a:ext cx="1447502" cy="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876800" y="3429000"/>
            <a:ext cx="1656548"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REP #2</a:t>
            </a:r>
            <a:endParaRPr lang="en-US" sz="1800" b="0" dirty="0">
              <a:solidFill>
                <a:prstClr val="white"/>
              </a:solidFill>
            </a:endParaRPr>
          </a:p>
        </p:txBody>
      </p:sp>
      <p:cxnSp>
        <p:nvCxnSpPr>
          <p:cNvPr id="11" name="Elbow Connector 10"/>
          <p:cNvCxnSpPr/>
          <p:nvPr/>
        </p:nvCxnSpPr>
        <p:spPr>
          <a:xfrm rot="16200000" flipV="1">
            <a:off x="3440311" y="4442193"/>
            <a:ext cx="1443636" cy="739096"/>
          </a:xfrm>
          <a:prstGeom prst="bentConnector3">
            <a:avLst>
              <a:gd name="adj1" fmla="val 50000"/>
            </a:avLst>
          </a:prstGeom>
          <a:ln w="28575">
            <a:prstDash val="lgDash"/>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rot="16200000" flipV="1">
            <a:off x="5426622" y="4813671"/>
            <a:ext cx="1447502" cy="2"/>
          </a:xfrm>
          <a:prstGeom prst="bentConnector3">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5400000" flipH="1" flipV="1">
            <a:off x="4326831" y="4519509"/>
            <a:ext cx="1447496" cy="580605"/>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93844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TDSP Responsibilities</a:t>
            </a:r>
            <a:endParaRPr lang="en-US" dirty="0"/>
          </a:p>
        </p:txBody>
      </p:sp>
      <p:sp>
        <p:nvSpPr>
          <p:cNvPr id="4" name="Content Placeholder 3"/>
          <p:cNvSpPr>
            <a:spLocks noGrp="1"/>
          </p:cNvSpPr>
          <p:nvPr>
            <p:ph idx="1"/>
          </p:nvPr>
        </p:nvSpPr>
        <p:spPr/>
        <p:txBody>
          <a:bodyPr/>
          <a:lstStyle/>
          <a:p>
            <a:r>
              <a:rPr lang="en-US" dirty="0" smtClean="0"/>
              <a:t>Physical Operational Responsibilities</a:t>
            </a:r>
          </a:p>
          <a:p>
            <a:pPr marL="342900" indent="-342900">
              <a:buFont typeface="Arial" panose="020B0604020202020204" pitchFamily="34" charset="0"/>
              <a:buChar char="•"/>
            </a:pPr>
            <a:r>
              <a:rPr lang="en-US" b="0" dirty="0" smtClean="0"/>
              <a:t>Physically connect customer premise to ERCOT grid</a:t>
            </a:r>
          </a:p>
          <a:p>
            <a:pPr marL="342900" indent="-342900">
              <a:buFont typeface="Arial" panose="020B0604020202020204" pitchFamily="34" charset="0"/>
              <a:buChar char="•"/>
            </a:pPr>
            <a:r>
              <a:rPr lang="en-US" b="0" dirty="0"/>
              <a:t>Maintain metering systems at customer Premises</a:t>
            </a:r>
          </a:p>
          <a:p>
            <a:pPr marL="342900" indent="-342900">
              <a:buFont typeface="Arial" panose="020B0604020202020204" pitchFamily="34" charset="0"/>
              <a:buChar char="•"/>
            </a:pPr>
            <a:r>
              <a:rPr lang="en-US" b="0" dirty="0" smtClean="0"/>
              <a:t>Resolve Power </a:t>
            </a:r>
            <a:r>
              <a:rPr lang="en-US" b="0" dirty="0"/>
              <a:t>Outages </a:t>
            </a:r>
            <a:endParaRPr lang="en-US" b="0" dirty="0" smtClean="0"/>
          </a:p>
          <a:p>
            <a:endParaRPr lang="en-US" dirty="0"/>
          </a:p>
        </p:txBody>
      </p:sp>
      <p:pic>
        <p:nvPicPr>
          <p:cNvPr id="9" name="Picture 19" descr="Transmission"/>
          <p:cNvPicPr>
            <a:picLocks noChangeAspect="1" noChangeArrowheads="1"/>
          </p:cNvPicPr>
          <p:nvPr>
            <p:custDataLst>
              <p:tags r:id="rId1"/>
            </p:custDataLst>
          </p:nvPr>
        </p:nvPicPr>
        <p:blipFill>
          <a:blip r:embed="rId3" cstate="print"/>
          <a:srcRect/>
          <a:stretch>
            <a:fillRect/>
          </a:stretch>
        </p:blipFill>
        <p:spPr bwMode="auto">
          <a:xfrm>
            <a:off x="1219200" y="5257800"/>
            <a:ext cx="6894513" cy="984250"/>
          </a:xfrm>
          <a:prstGeom prst="rect">
            <a:avLst/>
          </a:prstGeom>
          <a:noFill/>
          <a:ln w="9525">
            <a:noFill/>
            <a:miter lim="800000"/>
            <a:headEnd/>
            <a:tailEnd/>
          </a:ln>
        </p:spPr>
      </p:pic>
    </p:spTree>
    <p:extLst>
      <p:ext uri="{BB962C8B-B14F-4D97-AF65-F5344CB8AC3E}">
        <p14:creationId xmlns:p14="http://schemas.microsoft.com/office/powerpoint/2010/main" val="311087963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TDSP Responsibilities</a:t>
            </a:r>
            <a:endParaRPr lang="en-US" dirty="0"/>
          </a:p>
        </p:txBody>
      </p:sp>
      <p:sp>
        <p:nvSpPr>
          <p:cNvPr id="4" name="Content Placeholder 3"/>
          <p:cNvSpPr>
            <a:spLocks noGrp="1"/>
          </p:cNvSpPr>
          <p:nvPr>
            <p:ph idx="1"/>
          </p:nvPr>
        </p:nvSpPr>
        <p:spPr/>
        <p:txBody>
          <a:bodyPr/>
          <a:lstStyle/>
          <a:p>
            <a:r>
              <a:rPr lang="en-US" dirty="0" smtClean="0"/>
              <a:t>Retail Operational Responsibilities</a:t>
            </a:r>
          </a:p>
          <a:p>
            <a:pPr marL="342900" indent="-342900">
              <a:buFont typeface="Arial" panose="020B0604020202020204" pitchFamily="34" charset="0"/>
              <a:buChar char="•"/>
            </a:pPr>
            <a:r>
              <a:rPr lang="en-US" b="0" dirty="0" smtClean="0"/>
              <a:t>Establish ESI IDs</a:t>
            </a:r>
          </a:p>
          <a:p>
            <a:pPr marL="342900" indent="-342900">
              <a:buFont typeface="Arial" panose="020B0604020202020204" pitchFamily="34" charset="0"/>
              <a:buChar char="•"/>
            </a:pPr>
            <a:r>
              <a:rPr lang="en-US" b="0" dirty="0" smtClean="0"/>
              <a:t>Execute Enrollments and Service Order Requests </a:t>
            </a:r>
            <a:br>
              <a:rPr lang="en-US" b="0" dirty="0" smtClean="0"/>
            </a:br>
            <a:r>
              <a:rPr lang="en-US" b="0" dirty="0" smtClean="0"/>
              <a:t>from REPs</a:t>
            </a:r>
            <a:endParaRPr lang="en-US" b="0" dirty="0"/>
          </a:p>
          <a:p>
            <a:pPr marL="342900" indent="-342900">
              <a:buFont typeface="Arial" panose="020B0604020202020204" pitchFamily="34" charset="0"/>
              <a:buChar char="•"/>
            </a:pPr>
            <a:r>
              <a:rPr lang="en-US" b="0" dirty="0" smtClean="0"/>
              <a:t>Provide ESI ID usage data </a:t>
            </a:r>
            <a:br>
              <a:rPr lang="en-US" b="0" dirty="0" smtClean="0"/>
            </a:br>
            <a:r>
              <a:rPr lang="en-US" b="0" dirty="0" smtClean="0"/>
              <a:t>for ERCOT Settlements </a:t>
            </a:r>
            <a:br>
              <a:rPr lang="en-US" b="0" dirty="0" smtClean="0"/>
            </a:br>
            <a:r>
              <a:rPr lang="en-US" b="0" dirty="0" smtClean="0"/>
              <a:t>and REP Billing</a:t>
            </a:r>
            <a:endParaRPr lang="en-US" b="0" dirty="0"/>
          </a:p>
        </p:txBody>
      </p:sp>
      <p:sp>
        <p:nvSpPr>
          <p:cNvPr id="5" name="Rectangle 4"/>
          <p:cNvSpPr/>
          <p:nvPr/>
        </p:nvSpPr>
        <p:spPr>
          <a:xfrm>
            <a:off x="4914512" y="3429000"/>
            <a:ext cx="1656548"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REP #1</a:t>
            </a:r>
            <a:endParaRPr lang="en-US" sz="1800" b="0" dirty="0">
              <a:solidFill>
                <a:prstClr val="white"/>
              </a:solidFill>
            </a:endParaRPr>
          </a:p>
        </p:txBody>
      </p:sp>
      <p:cxnSp>
        <p:nvCxnSpPr>
          <p:cNvPr id="9" name="Elbow Connector 8"/>
          <p:cNvCxnSpPr/>
          <p:nvPr/>
        </p:nvCxnSpPr>
        <p:spPr>
          <a:xfrm rot="16200000" flipV="1">
            <a:off x="4643199" y="4813671"/>
            <a:ext cx="1447502" cy="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182251" y="3429000"/>
            <a:ext cx="1656548"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REP #2</a:t>
            </a:r>
            <a:endParaRPr lang="en-US" sz="1800" b="0" dirty="0">
              <a:solidFill>
                <a:prstClr val="white"/>
              </a:solidFill>
            </a:endParaRPr>
          </a:p>
        </p:txBody>
      </p:sp>
      <p:cxnSp>
        <p:nvCxnSpPr>
          <p:cNvPr id="11" name="Elbow Connector 10"/>
          <p:cNvCxnSpPr>
            <a:stCxn id="18" idx="0"/>
          </p:cNvCxnSpPr>
          <p:nvPr/>
        </p:nvCxnSpPr>
        <p:spPr>
          <a:xfrm rot="16200000" flipV="1">
            <a:off x="5808277" y="4379679"/>
            <a:ext cx="1431687" cy="852176"/>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rot="16200000" flipV="1">
            <a:off x="7732073" y="4813671"/>
            <a:ext cx="1447502" cy="2"/>
          </a:xfrm>
          <a:prstGeom prst="bentConnector3">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18" idx="0"/>
          </p:cNvCxnSpPr>
          <p:nvPr/>
        </p:nvCxnSpPr>
        <p:spPr>
          <a:xfrm rot="5400000" flipH="1" flipV="1">
            <a:off x="6580497" y="4455775"/>
            <a:ext cx="1435546" cy="696124"/>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4" name="Picture 1" descr="http://www.inhabitat.com/wp-content/uploads/smartme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0456" y="5525472"/>
            <a:ext cx="12096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 descr="http://www.inhabitat.com/wp-content/uploads/smartme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5371" y="5525472"/>
            <a:ext cx="12096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5" descr="house.png"/>
          <p:cNvPicPr>
            <a:picLocks noChangeAspect="1"/>
          </p:cNvPicPr>
          <p:nvPr/>
        </p:nvPicPr>
        <p:blipFill>
          <a:blip r:embed="rId3" cstate="print"/>
          <a:srcRect/>
          <a:stretch>
            <a:fillRect/>
          </a:stretch>
        </p:blipFill>
        <p:spPr bwMode="auto">
          <a:xfrm>
            <a:off x="4922855" y="5521610"/>
            <a:ext cx="904875" cy="750888"/>
          </a:xfrm>
          <a:prstGeom prst="rect">
            <a:avLst/>
          </a:prstGeom>
          <a:noFill/>
          <a:ln w="9525">
            <a:noFill/>
            <a:miter lim="800000"/>
            <a:headEnd/>
            <a:tailEnd/>
          </a:ln>
        </p:spPr>
      </p:pic>
      <p:pic>
        <p:nvPicPr>
          <p:cNvPr id="18" name="Picture 45" descr="house.png"/>
          <p:cNvPicPr>
            <a:picLocks noChangeAspect="1"/>
          </p:cNvPicPr>
          <p:nvPr/>
        </p:nvPicPr>
        <p:blipFill>
          <a:blip r:embed="rId3" cstate="print"/>
          <a:srcRect/>
          <a:stretch>
            <a:fillRect/>
          </a:stretch>
        </p:blipFill>
        <p:spPr bwMode="auto">
          <a:xfrm>
            <a:off x="6497770" y="5521610"/>
            <a:ext cx="904875" cy="750888"/>
          </a:xfrm>
          <a:prstGeom prst="rect">
            <a:avLst/>
          </a:prstGeom>
          <a:noFill/>
          <a:ln w="9525">
            <a:noFill/>
            <a:miter lim="800000"/>
            <a:headEnd/>
            <a:tailEnd/>
          </a:ln>
        </p:spPr>
      </p:pic>
      <p:pic>
        <p:nvPicPr>
          <p:cNvPr id="19" name="Picture 45" descr="house.png"/>
          <p:cNvPicPr>
            <a:picLocks noChangeAspect="1"/>
          </p:cNvPicPr>
          <p:nvPr/>
        </p:nvPicPr>
        <p:blipFill>
          <a:blip r:embed="rId3" cstate="print"/>
          <a:srcRect/>
          <a:stretch>
            <a:fillRect/>
          </a:stretch>
        </p:blipFill>
        <p:spPr bwMode="auto">
          <a:xfrm>
            <a:off x="8018706" y="5521610"/>
            <a:ext cx="904875" cy="750888"/>
          </a:xfrm>
          <a:prstGeom prst="rect">
            <a:avLst/>
          </a:prstGeom>
          <a:noFill/>
          <a:ln w="9525">
            <a:noFill/>
            <a:miter lim="800000"/>
            <a:headEnd/>
            <a:tailEnd/>
          </a:ln>
        </p:spPr>
      </p:pic>
    </p:spTree>
    <p:extLst>
      <p:ext uri="{BB962C8B-B14F-4D97-AF65-F5344CB8AC3E}">
        <p14:creationId xmlns:p14="http://schemas.microsoft.com/office/powerpoint/2010/main" val="28610276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10"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childTnLst>
                          </p:cTn>
                        </p:par>
                        <p:par>
                          <p:cTn id="33" fill="hold">
                            <p:stCondLst>
                              <p:cond delay="1000"/>
                            </p:stCondLst>
                            <p:childTnLst>
                              <p:par>
                                <p:cTn id="34" presetID="10" presetClass="exit" presetSubtype="0" fill="hold" nodeType="afterEffect">
                                  <p:stCondLst>
                                    <p:cond delay="0"/>
                                  </p:stCondLst>
                                  <p:childTnLst>
                                    <p:animEffect transition="out" filter="fade">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childTnLst>
                          </p:cTn>
                        </p:par>
                        <p:par>
                          <p:cTn id="37" fill="hold">
                            <p:stCondLst>
                              <p:cond delay="1500"/>
                            </p:stCondLst>
                            <p:childTnLst>
                              <p:par>
                                <p:cTn id="38" presetID="22" presetClass="entr" presetSubtype="4"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childTnLst>
                          </p:cTn>
                        </p:par>
                        <p:par>
                          <p:cTn id="41" fill="hold">
                            <p:stCondLst>
                              <p:cond delay="2000"/>
                            </p:stCondLst>
                            <p:childTnLst>
                              <p:par>
                                <p:cTn id="42" presetID="10" presetClass="exit" presetSubtype="0" fill="hold" nodeType="afterEffect">
                                  <p:stCondLst>
                                    <p:cond delay="0"/>
                                  </p:stCondLst>
                                  <p:childTnLst>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fade">
                                      <p:cBhvr>
                                        <p:cTn id="49" dur="500"/>
                                        <p:tgtEl>
                                          <p:spTgt spid="4">
                                            <p:txEl>
                                              <p:pRg st="3" end="3"/>
                                            </p:txEl>
                                          </p:spTgt>
                                        </p:tgtEl>
                                      </p:cBhvr>
                                    </p:animEffect>
                                  </p:childTnLst>
                                </p:cTn>
                              </p:par>
                            </p:childTnLst>
                          </p:cTn>
                        </p:par>
                        <p:par>
                          <p:cTn id="50" fill="hold">
                            <p:stCondLst>
                              <p:cond delay="500"/>
                            </p:stCondLst>
                            <p:childTnLst>
                              <p:par>
                                <p:cTn id="51" presetID="10" presetClass="exit" presetSubtype="0" fill="hold" nodeType="afterEffect">
                                  <p:stCondLst>
                                    <p:cond delay="0"/>
                                  </p:stCondLst>
                                  <p:childTnLst>
                                    <p:animEffect transition="out" filter="fade">
                                      <p:cBhvr>
                                        <p:cTn id="52" dur="500"/>
                                        <p:tgtEl>
                                          <p:spTgt spid="17"/>
                                        </p:tgtEl>
                                      </p:cBhvr>
                                    </p:animEffect>
                                    <p:set>
                                      <p:cBhvr>
                                        <p:cTn id="53" dur="1" fill="hold">
                                          <p:stCondLst>
                                            <p:cond delay="499"/>
                                          </p:stCondLst>
                                        </p:cTn>
                                        <p:tgtEl>
                                          <p:spTgt spid="17"/>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18"/>
                                        </p:tgtEl>
                                      </p:cBhvr>
                                    </p:animEffect>
                                    <p:set>
                                      <p:cBhvr>
                                        <p:cTn id="56" dur="1" fill="hold">
                                          <p:stCondLst>
                                            <p:cond delay="499"/>
                                          </p:stCondLst>
                                        </p:cTn>
                                        <p:tgtEl>
                                          <p:spTgt spid="18"/>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19"/>
                                        </p:tgtEl>
                                      </p:cBhvr>
                                    </p:animEffect>
                                    <p:set>
                                      <p:cBhvr>
                                        <p:cTn id="59"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TDSP Responsibilities</a:t>
            </a:r>
            <a:endParaRPr lang="en-US" dirty="0"/>
          </a:p>
        </p:txBody>
      </p:sp>
      <p:sp>
        <p:nvSpPr>
          <p:cNvPr id="4" name="Content Placeholder 3"/>
          <p:cNvSpPr>
            <a:spLocks noGrp="1"/>
          </p:cNvSpPr>
          <p:nvPr>
            <p:ph idx="1"/>
          </p:nvPr>
        </p:nvSpPr>
        <p:spPr/>
        <p:txBody>
          <a:bodyPr/>
          <a:lstStyle/>
          <a:p>
            <a:r>
              <a:rPr lang="en-US" dirty="0" smtClean="0"/>
              <a:t>The anatomy of an ESI ID</a:t>
            </a:r>
          </a:p>
          <a:p>
            <a:pPr algn="ctr">
              <a:spcBef>
                <a:spcPts val="2400"/>
              </a:spcBef>
            </a:pPr>
            <a:r>
              <a:rPr lang="en-US" sz="4000" dirty="0" smtClean="0">
                <a:latin typeface="Orator Std" pitchFamily="49" charset="0"/>
                <a:ea typeface="Verdana" panose="020B0604030504040204" pitchFamily="34" charset="0"/>
                <a:cs typeface="Verdana" panose="020B0604030504040204" pitchFamily="34" charset="0"/>
              </a:rPr>
              <a:t>10xxxxxyyy..yy</a:t>
            </a:r>
          </a:p>
          <a:p>
            <a:endParaRPr lang="en-US" b="0" dirty="0" smtClean="0"/>
          </a:p>
          <a:p>
            <a:r>
              <a:rPr lang="en-US" b="0" dirty="0" smtClean="0"/>
              <a:t>Where:</a:t>
            </a:r>
          </a:p>
          <a:p>
            <a:pPr marL="2743200" indent="-2743200"/>
            <a:r>
              <a:rPr lang="en-US" sz="3600" dirty="0">
                <a:solidFill>
                  <a:prstClr val="black"/>
                </a:solidFill>
                <a:latin typeface="Orator Std" pitchFamily="49" charset="0"/>
                <a:ea typeface="Verdana" panose="020B0604030504040204" pitchFamily="34" charset="0"/>
                <a:cs typeface="Verdana" panose="020B0604030504040204" pitchFamily="34" charset="0"/>
              </a:rPr>
              <a:t>10</a:t>
            </a:r>
            <a:r>
              <a:rPr lang="en-US" b="0" dirty="0" smtClean="0"/>
              <a:t>	Placeholder for future</a:t>
            </a:r>
            <a:endParaRPr lang="en-US" b="0" dirty="0"/>
          </a:p>
          <a:p>
            <a:pPr marL="2743200" indent="-2743200"/>
            <a:r>
              <a:rPr lang="en-US" sz="3600" dirty="0" smtClean="0">
                <a:solidFill>
                  <a:prstClr val="black"/>
                </a:solidFill>
                <a:latin typeface="Orator Std" pitchFamily="49" charset="0"/>
                <a:ea typeface="Verdana" panose="020B0604030504040204" pitchFamily="34" charset="0"/>
                <a:cs typeface="Verdana" panose="020B0604030504040204" pitchFamily="34" charset="0"/>
              </a:rPr>
              <a:t>xxxxx</a:t>
            </a:r>
            <a:r>
              <a:rPr lang="en-US" sz="4000" dirty="0" smtClean="0">
                <a:solidFill>
                  <a:prstClr val="black"/>
                </a:solidFill>
                <a:latin typeface="Orator Std" pitchFamily="49" charset="0"/>
                <a:ea typeface="Verdana" panose="020B0604030504040204" pitchFamily="34" charset="0"/>
                <a:cs typeface="Verdana" panose="020B0604030504040204" pitchFamily="34" charset="0"/>
              </a:rPr>
              <a:t>	</a:t>
            </a:r>
            <a:r>
              <a:rPr lang="en-US" b="0" dirty="0" smtClean="0"/>
              <a:t>Five digit TDSP Code</a:t>
            </a:r>
            <a:endParaRPr lang="en-US" b="0" dirty="0"/>
          </a:p>
          <a:p>
            <a:pPr marL="2743200" indent="-2743200"/>
            <a:r>
              <a:rPr lang="en-US" sz="3600" dirty="0">
                <a:solidFill>
                  <a:prstClr val="black"/>
                </a:solidFill>
                <a:latin typeface="Orator Std" pitchFamily="49" charset="0"/>
                <a:ea typeface="Verdana" panose="020B0604030504040204" pitchFamily="34" charset="0"/>
                <a:cs typeface="Verdana" panose="020B0604030504040204" pitchFamily="34" charset="0"/>
              </a:rPr>
              <a:t>yyy..yy </a:t>
            </a:r>
            <a:r>
              <a:rPr lang="en-US" sz="4000" b="0" dirty="0" smtClean="0"/>
              <a:t>	</a:t>
            </a:r>
            <a:r>
              <a:rPr lang="en-US" b="0" dirty="0" smtClean="0"/>
              <a:t>Up to 29 alphanumeric characters assigned by TDSP</a:t>
            </a:r>
            <a:endParaRPr lang="en-US" b="0" dirty="0"/>
          </a:p>
          <a:p>
            <a:endParaRPr lang="en-US" b="0" dirty="0">
              <a:latin typeface="Orator Std" pitchFamily="49" charset="0"/>
            </a:endParaRPr>
          </a:p>
        </p:txBody>
      </p:sp>
    </p:spTree>
    <p:extLst>
      <p:ext uri="{BB962C8B-B14F-4D97-AF65-F5344CB8AC3E}">
        <p14:creationId xmlns:p14="http://schemas.microsoft.com/office/powerpoint/2010/main" val="44572578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TDSP Responsibilities</a:t>
            </a:r>
            <a:endParaRPr lang="en-US" dirty="0"/>
          </a:p>
        </p:txBody>
      </p:sp>
      <p:sp>
        <p:nvSpPr>
          <p:cNvPr id="4" name="Content Placeholder 3"/>
          <p:cNvSpPr>
            <a:spLocks noGrp="1"/>
          </p:cNvSpPr>
          <p:nvPr>
            <p:ph idx="1"/>
          </p:nvPr>
        </p:nvSpPr>
        <p:spPr/>
        <p:txBody>
          <a:bodyPr/>
          <a:lstStyle/>
          <a:p>
            <a:r>
              <a:rPr lang="en-US" dirty="0" smtClean="0"/>
              <a:t>Financial Responsibilities</a:t>
            </a:r>
          </a:p>
          <a:p>
            <a:pPr marL="342900" indent="-342900">
              <a:buFont typeface="Arial" panose="020B0604020202020204" pitchFamily="34" charset="0"/>
              <a:buChar char="•"/>
            </a:pPr>
            <a:r>
              <a:rPr lang="en-US" b="0" dirty="0" smtClean="0"/>
              <a:t>Invoice REPs for wires costs</a:t>
            </a:r>
          </a:p>
          <a:p>
            <a:endParaRPr lang="en-US" dirty="0"/>
          </a:p>
        </p:txBody>
      </p:sp>
      <p:pic>
        <p:nvPicPr>
          <p:cNvPr id="5" name="Picture 19" descr="Transmission"/>
          <p:cNvPicPr>
            <a:picLocks noChangeAspect="1" noChangeArrowheads="1"/>
          </p:cNvPicPr>
          <p:nvPr>
            <p:custDataLst>
              <p:tags r:id="rId1"/>
            </p:custDataLst>
          </p:nvPr>
        </p:nvPicPr>
        <p:blipFill rotWithShape="1">
          <a:blip r:embed="rId3" cstate="print"/>
          <a:srcRect l="14794"/>
          <a:stretch/>
        </p:blipFill>
        <p:spPr bwMode="auto">
          <a:xfrm>
            <a:off x="614433" y="4876800"/>
            <a:ext cx="8148567" cy="1365250"/>
          </a:xfrm>
          <a:prstGeom prst="rect">
            <a:avLst/>
          </a:prstGeom>
          <a:noFill/>
          <a:ln w="9525">
            <a:noFill/>
            <a:miter lim="800000"/>
            <a:headEnd/>
            <a:tailEnd/>
          </a:ln>
        </p:spPr>
      </p:pic>
      <p:sp>
        <p:nvSpPr>
          <p:cNvPr id="6" name="AutoShape 44"/>
          <p:cNvSpPr>
            <a:spLocks noChangeArrowheads="1"/>
          </p:cNvSpPr>
          <p:nvPr/>
        </p:nvSpPr>
        <p:spPr bwMode="auto">
          <a:xfrm>
            <a:off x="740229" y="3429000"/>
            <a:ext cx="7783285" cy="442674"/>
          </a:xfrm>
          <a:prstGeom prst="roundRect">
            <a:avLst>
              <a:gd name="adj" fmla="val 16667"/>
            </a:avLst>
          </a:prstGeom>
          <a:gradFill rotWithShape="1">
            <a:gsLst>
              <a:gs pos="0">
                <a:srgbClr val="DDDDDD"/>
              </a:gs>
              <a:gs pos="100000">
                <a:srgbClr val="B2B2B2"/>
              </a:gs>
            </a:gsLst>
            <a:lin ang="5400000" scaled="1"/>
          </a:gradFill>
          <a:ln w="9525">
            <a:solidFill>
              <a:schemeClr val="tx1"/>
            </a:solidFill>
            <a:round/>
            <a:headEnd/>
            <a:tailEnd/>
          </a:ln>
          <a:effectLst>
            <a:outerShdw dist="107763" dir="2700000" algn="ctr" rotWithShape="0">
              <a:schemeClr val="bg2">
                <a:alpha val="50000"/>
              </a:schemeClr>
            </a:outerShdw>
          </a:effectLst>
        </p:spPr>
        <p:txBody>
          <a:bodyPr wrap="square" anchor="ctr">
            <a:spAutoFit/>
          </a:bodyPr>
          <a:lstStyle/>
          <a:p>
            <a:pPr algn="ctr" fontAlgn="auto">
              <a:spcBef>
                <a:spcPts val="0"/>
              </a:spcBef>
              <a:spcAft>
                <a:spcPts val="0"/>
              </a:spcAft>
              <a:defRPr/>
            </a:pPr>
            <a:r>
              <a:rPr lang="en-US" sz="2000" dirty="0" smtClean="0"/>
              <a:t>Wires cost based on share across Four Coincident Peaks (4CP)</a:t>
            </a:r>
            <a:endParaRPr lang="en-US" sz="2000" dirty="0">
              <a:latin typeface="+mn-lt"/>
            </a:endParaRPr>
          </a:p>
        </p:txBody>
      </p:sp>
    </p:spTree>
    <p:extLst>
      <p:ext uri="{BB962C8B-B14F-4D97-AF65-F5344CB8AC3E}">
        <p14:creationId xmlns:p14="http://schemas.microsoft.com/office/powerpoint/2010/main" val="31108796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TDSP Responsibilities</a:t>
            </a:r>
            <a:endParaRPr lang="en-US" dirty="0"/>
          </a:p>
        </p:txBody>
      </p:sp>
      <p:sp>
        <p:nvSpPr>
          <p:cNvPr id="4" name="Content Placeholder 3"/>
          <p:cNvSpPr>
            <a:spLocks noGrp="1"/>
          </p:cNvSpPr>
          <p:nvPr>
            <p:ph idx="1"/>
          </p:nvPr>
        </p:nvSpPr>
        <p:spPr/>
        <p:txBody>
          <a:bodyPr/>
          <a:lstStyle/>
          <a:p>
            <a:r>
              <a:rPr lang="en-US" dirty="0" smtClean="0"/>
              <a:t>Forensic Responsibilities</a:t>
            </a:r>
            <a:endParaRPr lang="en-US" dirty="0"/>
          </a:p>
          <a:p>
            <a:pPr marL="342900" indent="-342900">
              <a:buFont typeface="Arial" panose="020B0604020202020204" pitchFamily="34" charset="0"/>
              <a:buChar char="•"/>
            </a:pPr>
            <a:r>
              <a:rPr lang="en-US" b="0" dirty="0" smtClean="0"/>
              <a:t>Work with REPs to resolve Inadvertent Gains and Losses</a:t>
            </a:r>
            <a:endParaRPr lang="en-US" dirty="0"/>
          </a:p>
        </p:txBody>
      </p:sp>
      <p:sp>
        <p:nvSpPr>
          <p:cNvPr id="5" name="Rectangle 4"/>
          <p:cNvSpPr/>
          <p:nvPr/>
        </p:nvSpPr>
        <p:spPr>
          <a:xfrm>
            <a:off x="2609061" y="3429000"/>
            <a:ext cx="1656548"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REP #1</a:t>
            </a:r>
            <a:endParaRPr lang="en-US" sz="1800" b="0" dirty="0">
              <a:solidFill>
                <a:prstClr val="white"/>
              </a:solidFill>
            </a:endParaRPr>
          </a:p>
        </p:txBody>
      </p:sp>
      <p:pic>
        <p:nvPicPr>
          <p:cNvPr id="6" name="Picture 45" descr="house.png"/>
          <p:cNvPicPr>
            <a:picLocks noChangeAspect="1"/>
          </p:cNvPicPr>
          <p:nvPr/>
        </p:nvPicPr>
        <p:blipFill>
          <a:blip r:embed="rId2" cstate="print"/>
          <a:srcRect/>
          <a:stretch>
            <a:fillRect/>
          </a:stretch>
        </p:blipFill>
        <p:spPr bwMode="auto">
          <a:xfrm>
            <a:off x="2609061" y="5533559"/>
            <a:ext cx="904875" cy="750888"/>
          </a:xfrm>
          <a:prstGeom prst="rect">
            <a:avLst/>
          </a:prstGeom>
          <a:noFill/>
          <a:ln w="9525">
            <a:noFill/>
            <a:miter lim="800000"/>
            <a:headEnd/>
            <a:tailEnd/>
          </a:ln>
        </p:spPr>
      </p:pic>
      <p:pic>
        <p:nvPicPr>
          <p:cNvPr id="7" name="Picture 45" descr="house.png"/>
          <p:cNvPicPr>
            <a:picLocks noChangeAspect="1"/>
          </p:cNvPicPr>
          <p:nvPr/>
        </p:nvPicPr>
        <p:blipFill>
          <a:blip r:embed="rId2" cstate="print"/>
          <a:srcRect/>
          <a:stretch>
            <a:fillRect/>
          </a:stretch>
        </p:blipFill>
        <p:spPr bwMode="auto">
          <a:xfrm>
            <a:off x="4183976" y="5533559"/>
            <a:ext cx="904875" cy="750888"/>
          </a:xfrm>
          <a:prstGeom prst="rect">
            <a:avLst/>
          </a:prstGeom>
          <a:noFill/>
          <a:ln w="9525">
            <a:noFill/>
            <a:miter lim="800000"/>
            <a:headEnd/>
            <a:tailEnd/>
          </a:ln>
        </p:spPr>
      </p:pic>
      <p:pic>
        <p:nvPicPr>
          <p:cNvPr id="8" name="Picture 45" descr="house.png"/>
          <p:cNvPicPr>
            <a:picLocks noChangeAspect="1"/>
          </p:cNvPicPr>
          <p:nvPr/>
        </p:nvPicPr>
        <p:blipFill>
          <a:blip r:embed="rId2" cstate="print"/>
          <a:srcRect/>
          <a:stretch>
            <a:fillRect/>
          </a:stretch>
        </p:blipFill>
        <p:spPr bwMode="auto">
          <a:xfrm>
            <a:off x="5705074" y="5533559"/>
            <a:ext cx="904875" cy="750888"/>
          </a:xfrm>
          <a:prstGeom prst="rect">
            <a:avLst/>
          </a:prstGeom>
          <a:noFill/>
          <a:ln w="9525">
            <a:noFill/>
            <a:miter lim="800000"/>
            <a:headEnd/>
            <a:tailEnd/>
          </a:ln>
        </p:spPr>
      </p:pic>
      <p:cxnSp>
        <p:nvCxnSpPr>
          <p:cNvPr id="9" name="Elbow Connector 8"/>
          <p:cNvCxnSpPr/>
          <p:nvPr/>
        </p:nvCxnSpPr>
        <p:spPr>
          <a:xfrm rot="16200000" flipV="1">
            <a:off x="2337748" y="4813671"/>
            <a:ext cx="1447502" cy="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876800" y="3429000"/>
            <a:ext cx="1656548"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REP #2</a:t>
            </a:r>
            <a:endParaRPr lang="en-US" sz="1800" b="0" dirty="0">
              <a:solidFill>
                <a:prstClr val="white"/>
              </a:solidFill>
            </a:endParaRPr>
          </a:p>
        </p:txBody>
      </p:sp>
      <p:cxnSp>
        <p:nvCxnSpPr>
          <p:cNvPr id="11" name="Elbow Connector 10"/>
          <p:cNvCxnSpPr/>
          <p:nvPr/>
        </p:nvCxnSpPr>
        <p:spPr>
          <a:xfrm rot="16200000" flipV="1">
            <a:off x="3440311" y="4442193"/>
            <a:ext cx="1443636" cy="739096"/>
          </a:xfrm>
          <a:prstGeom prst="bentConnector3">
            <a:avLst>
              <a:gd name="adj1" fmla="val 50000"/>
            </a:avLst>
          </a:prstGeom>
          <a:ln w="28575">
            <a:prstDash val="lgDash"/>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rot="16200000" flipV="1">
            <a:off x="5426622" y="4813671"/>
            <a:ext cx="1447502" cy="2"/>
          </a:xfrm>
          <a:prstGeom prst="bentConnector3">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5400000" flipH="1" flipV="1">
            <a:off x="4326831" y="4519509"/>
            <a:ext cx="1447496" cy="580605"/>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20917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PUCT Responsibilities</a:t>
            </a:r>
            <a:endParaRPr lang="en-US" dirty="0"/>
          </a:p>
        </p:txBody>
      </p:sp>
      <p:sp>
        <p:nvSpPr>
          <p:cNvPr id="4" name="Content Placeholder 3"/>
          <p:cNvSpPr>
            <a:spLocks noGrp="1"/>
          </p:cNvSpPr>
          <p:nvPr>
            <p:ph idx="1"/>
          </p:nvPr>
        </p:nvSpPr>
        <p:spPr/>
        <p:txBody>
          <a:bodyPr/>
          <a:lstStyle/>
          <a:p>
            <a:r>
              <a:rPr lang="en-US" dirty="0" smtClean="0"/>
              <a:t>Public Utility Commission of Texas (PUCT)</a:t>
            </a:r>
          </a:p>
          <a:p>
            <a:pPr marL="342900" indent="-342900">
              <a:buFont typeface="Arial" panose="020B0604020202020204" pitchFamily="34" charset="0"/>
              <a:buChar char="•"/>
            </a:pPr>
            <a:r>
              <a:rPr lang="en-US" b="0" dirty="0" smtClean="0"/>
              <a:t>Provides Regulatory Oversight</a:t>
            </a:r>
          </a:p>
          <a:p>
            <a:pPr marL="628650" lvl="1" indent="-342900">
              <a:buFont typeface="Arial" panose="020B0604020202020204" pitchFamily="34" charset="0"/>
              <a:buChar char="•"/>
            </a:pPr>
            <a:r>
              <a:rPr lang="en-US" dirty="0" smtClean="0"/>
              <a:t>ERCOT operations and budget</a:t>
            </a:r>
          </a:p>
          <a:p>
            <a:pPr marL="628650" lvl="1" indent="-342900">
              <a:buFont typeface="Arial" panose="020B0604020202020204" pitchFamily="34" charset="0"/>
              <a:buChar char="•"/>
            </a:pPr>
            <a:r>
              <a:rPr lang="en-US" b="0" dirty="0" smtClean="0"/>
              <a:t>TDSPs operations and tariffs</a:t>
            </a:r>
          </a:p>
          <a:p>
            <a:pPr marL="342900" indent="-342900">
              <a:buFont typeface="Arial" panose="020B0604020202020204" pitchFamily="34" charset="0"/>
              <a:buChar char="•"/>
            </a:pPr>
            <a:endParaRPr lang="en-US" b="0" dirty="0" smtClean="0"/>
          </a:p>
          <a:p>
            <a:pPr marL="342900" indent="-342900">
              <a:buFont typeface="Arial" panose="020B0604020202020204" pitchFamily="34" charset="0"/>
              <a:buChar char="•"/>
            </a:pPr>
            <a:r>
              <a:rPr lang="en-US" b="0" dirty="0" smtClean="0"/>
              <a:t>Provides </a:t>
            </a:r>
            <a:r>
              <a:rPr lang="en-US" b="0" dirty="0"/>
              <a:t>Consumer </a:t>
            </a:r>
            <a:r>
              <a:rPr lang="en-US" b="0" dirty="0" smtClean="0"/>
              <a:t>protection</a:t>
            </a:r>
            <a:endParaRPr lang="en-US" dirty="0" smtClean="0"/>
          </a:p>
          <a:p>
            <a:pPr marL="628650" lvl="1" indent="-342900">
              <a:buFont typeface="Arial" panose="020B0604020202020204" pitchFamily="34" charset="0"/>
              <a:buChar char="•"/>
            </a:pPr>
            <a:r>
              <a:rPr lang="en-US" dirty="0" smtClean="0"/>
              <a:t>Creates </a:t>
            </a:r>
            <a:r>
              <a:rPr lang="en-US" b="0" dirty="0" smtClean="0"/>
              <a:t>Substantive Rules that govern all other </a:t>
            </a:r>
            <a:br>
              <a:rPr lang="en-US" b="0" dirty="0" smtClean="0"/>
            </a:br>
            <a:r>
              <a:rPr lang="en-US" b="0" dirty="0" smtClean="0"/>
              <a:t>Market Rules and Protocols</a:t>
            </a:r>
          </a:p>
          <a:p>
            <a:pPr marL="628650" lvl="1" indent="-342900">
              <a:buFont typeface="Arial" panose="020B0604020202020204" pitchFamily="34" charset="0"/>
              <a:buChar char="•"/>
            </a:pPr>
            <a:r>
              <a:rPr lang="en-US" dirty="0" smtClean="0"/>
              <a:t>Maintains </a:t>
            </a:r>
            <a:r>
              <a:rPr lang="en-US" dirty="0" smtClean="0">
                <a:hlinkClick r:id="rId2"/>
              </a:rPr>
              <a:t>Power to Choose </a:t>
            </a:r>
            <a:r>
              <a:rPr lang="en-US" dirty="0" smtClean="0"/>
              <a:t>website</a:t>
            </a:r>
          </a:p>
          <a:p>
            <a:pPr marL="628650" lvl="1" indent="-342900">
              <a:buFont typeface="Arial" panose="020B0604020202020204" pitchFamily="34" charset="0"/>
              <a:buChar char="•"/>
            </a:pPr>
            <a:r>
              <a:rPr lang="en-US" b="0" dirty="0" smtClean="0"/>
              <a:t>Receives and investigates customer complaints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4203" y="1828800"/>
            <a:ext cx="1981200" cy="1981200"/>
          </a:xfrm>
          <a:prstGeom prst="rect">
            <a:avLst/>
          </a:prstGeom>
        </p:spPr>
      </p:pic>
    </p:spTree>
    <p:extLst>
      <p:ext uri="{BB962C8B-B14F-4D97-AF65-F5344CB8AC3E}">
        <p14:creationId xmlns:p14="http://schemas.microsoft.com/office/powerpoint/2010/main" val="151594773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Two Basic Definitions</a:t>
            </a:r>
            <a:br>
              <a:rPr lang="en-US" dirty="0" smtClean="0"/>
            </a:b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3702203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Two Basic </a:t>
            </a:r>
            <a:r>
              <a:rPr lang="en-US" dirty="0"/>
              <a:t>Definitions</a:t>
            </a:r>
          </a:p>
        </p:txBody>
      </p:sp>
      <p:sp>
        <p:nvSpPr>
          <p:cNvPr id="5" name="Content Placeholder 4"/>
          <p:cNvSpPr>
            <a:spLocks noGrp="1"/>
          </p:cNvSpPr>
          <p:nvPr>
            <p:ph idx="1"/>
          </p:nvPr>
        </p:nvSpPr>
        <p:spPr/>
        <p:txBody>
          <a:bodyPr/>
          <a:lstStyle/>
          <a:p>
            <a:r>
              <a:rPr lang="en-US" dirty="0" smtClean="0"/>
              <a:t>Premise </a:t>
            </a:r>
            <a:r>
              <a:rPr lang="en-US" b="0" dirty="0" smtClean="0"/>
              <a:t>–</a:t>
            </a:r>
            <a:r>
              <a:rPr lang="en-US" dirty="0" smtClean="0"/>
              <a:t> </a:t>
            </a:r>
            <a:r>
              <a:rPr lang="en-US" b="0" dirty="0"/>
              <a:t>A Service Delivery Point or combination of Service Delivery Points that is assigned a single </a:t>
            </a:r>
            <a:r>
              <a:rPr lang="en-US" b="0" dirty="0" smtClean="0"/>
              <a:t>identifier for </a:t>
            </a:r>
            <a:r>
              <a:rPr lang="en-US" b="0" dirty="0"/>
              <a:t>Settlement and registration</a:t>
            </a:r>
            <a:r>
              <a:rPr lang="en-US" b="0" dirty="0" smtClean="0"/>
              <a:t>.</a:t>
            </a:r>
            <a:endParaRPr lang="en-US" b="0" dirty="0"/>
          </a:p>
          <a:p>
            <a:pPr marL="628650" lvl="1" indent="-342900">
              <a:buFont typeface="Arial" panose="020B0604020202020204" pitchFamily="34" charset="0"/>
              <a:buChar char="•"/>
            </a:pPr>
            <a:r>
              <a:rPr lang="en-US" b="0" dirty="0" smtClean="0"/>
              <a:t>Typically metered</a:t>
            </a:r>
          </a:p>
          <a:p>
            <a:pPr marL="628650" lvl="1" indent="-342900">
              <a:buFont typeface="Arial" panose="020B0604020202020204" pitchFamily="34" charset="0"/>
              <a:buChar char="•"/>
            </a:pPr>
            <a:r>
              <a:rPr lang="en-US" b="0" dirty="0" smtClean="0"/>
              <a:t>Might be unmetered</a:t>
            </a:r>
          </a:p>
          <a:p>
            <a:pPr marL="919163" lvl="2" indent="-342900">
              <a:buFont typeface="Arial" panose="020B0604020202020204" pitchFamily="34" charset="0"/>
              <a:buChar char="•"/>
            </a:pPr>
            <a:r>
              <a:rPr lang="en-US" dirty="0" smtClean="0"/>
              <a:t>Street Lights</a:t>
            </a:r>
          </a:p>
          <a:p>
            <a:pPr marL="919163" lvl="2" indent="-342900">
              <a:buFont typeface="Arial" panose="020B0604020202020204" pitchFamily="34" charset="0"/>
              <a:buChar char="•"/>
            </a:pPr>
            <a:r>
              <a:rPr lang="en-US" b="0" dirty="0" smtClean="0"/>
              <a:t>Traffic Lights</a:t>
            </a:r>
          </a:p>
          <a:p>
            <a:pPr marL="919163" lvl="2" indent="-342900">
              <a:buFont typeface="Arial" panose="020B0604020202020204" pitchFamily="34" charset="0"/>
              <a:buChar char="•"/>
            </a:pPr>
            <a:r>
              <a:rPr lang="en-US" dirty="0" smtClean="0"/>
              <a:t>Billboards</a:t>
            </a:r>
            <a:endParaRPr lang="en-US" b="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3429000"/>
            <a:ext cx="5229879" cy="2819400"/>
          </a:xfrm>
          <a:prstGeom prst="rect">
            <a:avLst/>
          </a:prstGeom>
        </p:spPr>
      </p:pic>
    </p:spTree>
    <p:extLst>
      <p:ext uri="{BB962C8B-B14F-4D97-AF65-F5344CB8AC3E}">
        <p14:creationId xmlns:p14="http://schemas.microsoft.com/office/powerpoint/2010/main" val="274676740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Two Basic Definitions</a:t>
            </a:r>
            <a:endParaRPr lang="en-US" dirty="0"/>
          </a:p>
        </p:txBody>
      </p:sp>
      <p:sp>
        <p:nvSpPr>
          <p:cNvPr id="8" name="Content Placeholder 7"/>
          <p:cNvSpPr>
            <a:spLocks noGrp="1"/>
          </p:cNvSpPr>
          <p:nvPr>
            <p:ph idx="1"/>
          </p:nvPr>
        </p:nvSpPr>
        <p:spPr/>
        <p:txBody>
          <a:bodyPr/>
          <a:lstStyle/>
          <a:p>
            <a:r>
              <a:rPr lang="en-US" dirty="0" smtClean="0"/>
              <a:t>ESI ID </a:t>
            </a:r>
            <a:r>
              <a:rPr lang="en-US" b="0" dirty="0"/>
              <a:t>–</a:t>
            </a:r>
            <a:r>
              <a:rPr lang="en-US" dirty="0" smtClean="0"/>
              <a:t> </a:t>
            </a:r>
            <a:r>
              <a:rPr lang="en-US" b="0" dirty="0"/>
              <a:t>The </a:t>
            </a:r>
            <a:r>
              <a:rPr lang="en-US" b="0" dirty="0" smtClean="0"/>
              <a:t>unique identifier </a:t>
            </a:r>
            <a:r>
              <a:rPr lang="en-US" b="0" dirty="0"/>
              <a:t>assigned to each </a:t>
            </a:r>
            <a:r>
              <a:rPr lang="en-US" b="0" dirty="0" smtClean="0"/>
              <a:t>Premise.</a:t>
            </a:r>
          </a:p>
          <a:p>
            <a:endParaRPr lang="en-US" b="0" dirty="0" smtClean="0"/>
          </a:p>
          <a:p>
            <a:pPr marL="342900" indent="-342900">
              <a:buFont typeface="Arial" panose="020B0604020202020204" pitchFamily="34" charset="0"/>
              <a:buChar char="•"/>
            </a:pPr>
            <a:r>
              <a:rPr lang="en-US" b="0" dirty="0" smtClean="0"/>
              <a:t>Used for all Retail Communications in ERCOT</a:t>
            </a:r>
          </a:p>
          <a:p>
            <a:pPr marL="628650" lvl="1" indent="-342900">
              <a:buFont typeface="Arial" panose="020B0604020202020204" pitchFamily="34" charset="0"/>
              <a:buChar char="•"/>
            </a:pPr>
            <a:r>
              <a:rPr lang="en-US" dirty="0" smtClean="0"/>
              <a:t>Enrolling customers</a:t>
            </a:r>
          </a:p>
          <a:p>
            <a:pPr marL="628650" lvl="1" indent="-342900">
              <a:buFont typeface="Arial" panose="020B0604020202020204" pitchFamily="34" charset="0"/>
              <a:buChar char="•"/>
            </a:pPr>
            <a:r>
              <a:rPr lang="en-US" b="0" dirty="0" smtClean="0"/>
              <a:t>Switching Retail Providers</a:t>
            </a:r>
          </a:p>
          <a:p>
            <a:pPr marL="628650" lvl="1" indent="-342900">
              <a:buFont typeface="Arial" panose="020B0604020202020204" pitchFamily="34" charset="0"/>
              <a:buChar char="•"/>
            </a:pPr>
            <a:r>
              <a:rPr lang="en-US" dirty="0" smtClean="0"/>
              <a:t>Load Metering</a:t>
            </a:r>
            <a:endParaRPr lang="en-US" b="0" dirty="0" smtClean="0"/>
          </a:p>
          <a:p>
            <a:pPr marL="342900" indent="-342900">
              <a:buFont typeface="Arial" panose="020B0604020202020204" pitchFamily="34" charset="0"/>
              <a:buChar char="•"/>
            </a:pPr>
            <a:endParaRPr lang="en-US" b="0" dirty="0"/>
          </a:p>
          <a:p>
            <a:endParaRPr lang="en-US" dirty="0"/>
          </a:p>
        </p:txBody>
      </p:sp>
      <p:sp>
        <p:nvSpPr>
          <p:cNvPr id="12" name="Rectangle 11"/>
          <p:cNvSpPr/>
          <p:nvPr/>
        </p:nvSpPr>
        <p:spPr>
          <a:xfrm>
            <a:off x="5181600" y="3323898"/>
            <a:ext cx="3149830"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Retail Electric Provider (REP)</a:t>
            </a:r>
            <a:endParaRPr lang="en-US" sz="1800" b="0" dirty="0">
              <a:solidFill>
                <a:prstClr val="white"/>
              </a:solidFill>
            </a:endParaRPr>
          </a:p>
        </p:txBody>
      </p:sp>
      <p:cxnSp>
        <p:nvCxnSpPr>
          <p:cNvPr id="13" name="Elbow Connector 12"/>
          <p:cNvCxnSpPr/>
          <p:nvPr/>
        </p:nvCxnSpPr>
        <p:spPr>
          <a:xfrm rot="5400000" flipH="1" flipV="1">
            <a:off x="4743710" y="4422712"/>
            <a:ext cx="1447501" cy="571721"/>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2" idx="2"/>
          </p:cNvCxnSpPr>
          <p:nvPr/>
        </p:nvCxnSpPr>
        <p:spPr>
          <a:xfrm flipV="1">
            <a:off x="6756515" y="3984819"/>
            <a:ext cx="0" cy="14475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8" name="Picture 45" descr="house.png"/>
          <p:cNvPicPr>
            <a:picLocks noChangeAspect="1"/>
          </p:cNvPicPr>
          <p:nvPr/>
        </p:nvPicPr>
        <p:blipFill>
          <a:blip r:embed="rId2" cstate="print"/>
          <a:srcRect/>
          <a:stretch>
            <a:fillRect/>
          </a:stretch>
        </p:blipFill>
        <p:spPr bwMode="auto">
          <a:xfrm>
            <a:off x="4729161" y="5428460"/>
            <a:ext cx="904875" cy="750888"/>
          </a:xfrm>
          <a:prstGeom prst="rect">
            <a:avLst/>
          </a:prstGeom>
          <a:noFill/>
          <a:ln w="9525">
            <a:noFill/>
            <a:miter lim="800000"/>
            <a:headEnd/>
            <a:tailEnd/>
          </a:ln>
        </p:spPr>
      </p:pic>
      <p:pic>
        <p:nvPicPr>
          <p:cNvPr id="19" name="Picture 45" descr="house.png"/>
          <p:cNvPicPr>
            <a:picLocks noChangeAspect="1"/>
          </p:cNvPicPr>
          <p:nvPr/>
        </p:nvPicPr>
        <p:blipFill>
          <a:blip r:embed="rId2" cstate="print"/>
          <a:srcRect/>
          <a:stretch>
            <a:fillRect/>
          </a:stretch>
        </p:blipFill>
        <p:spPr bwMode="auto">
          <a:xfrm>
            <a:off x="6304076" y="5428460"/>
            <a:ext cx="904875" cy="750888"/>
          </a:xfrm>
          <a:prstGeom prst="rect">
            <a:avLst/>
          </a:prstGeom>
          <a:noFill/>
          <a:ln w="9525">
            <a:noFill/>
            <a:miter lim="800000"/>
            <a:headEnd/>
            <a:tailEnd/>
          </a:ln>
        </p:spPr>
      </p:pic>
      <p:pic>
        <p:nvPicPr>
          <p:cNvPr id="20" name="Picture 45" descr="house.png"/>
          <p:cNvPicPr>
            <a:picLocks noChangeAspect="1"/>
          </p:cNvPicPr>
          <p:nvPr/>
        </p:nvPicPr>
        <p:blipFill>
          <a:blip r:embed="rId2" cstate="print"/>
          <a:srcRect/>
          <a:stretch>
            <a:fillRect/>
          </a:stretch>
        </p:blipFill>
        <p:spPr bwMode="auto">
          <a:xfrm>
            <a:off x="7825012" y="5428460"/>
            <a:ext cx="904875" cy="750888"/>
          </a:xfrm>
          <a:prstGeom prst="rect">
            <a:avLst/>
          </a:prstGeom>
          <a:noFill/>
          <a:ln w="9525">
            <a:noFill/>
            <a:miter lim="800000"/>
            <a:headEnd/>
            <a:tailEnd/>
          </a:ln>
        </p:spPr>
      </p:pic>
      <p:cxnSp>
        <p:nvCxnSpPr>
          <p:cNvPr id="21" name="Elbow Connector 20"/>
          <p:cNvCxnSpPr/>
          <p:nvPr/>
        </p:nvCxnSpPr>
        <p:spPr>
          <a:xfrm rot="16200000" flipV="1">
            <a:off x="7261082" y="4422712"/>
            <a:ext cx="1447501" cy="571721"/>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8171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9"/>
                                        </p:tgtEl>
                                      </p:cBhvr>
                                    </p:animEffect>
                                    <p:set>
                                      <p:cBhvr>
                                        <p:cTn id="10" dur="1" fill="hold">
                                          <p:stCondLst>
                                            <p:cond delay="499"/>
                                          </p:stCondLst>
                                        </p:cTn>
                                        <p:tgtEl>
                                          <p:spTgt spid="19"/>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Market Relationships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7725751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r>
              <a:rPr lang="en-US" dirty="0" smtClean="0"/>
              <a:t>Market Participants</a:t>
            </a:r>
          </a:p>
        </p:txBody>
      </p:sp>
      <p:sp>
        <p:nvSpPr>
          <p:cNvPr id="78850" name="Rectangle 3"/>
          <p:cNvSpPr>
            <a:spLocks noGrp="1" noChangeArrowheads="1"/>
          </p:cNvSpPr>
          <p:nvPr>
            <p:ph idx="1"/>
          </p:nvPr>
        </p:nvSpPr>
        <p:spPr/>
        <p:txBody>
          <a:bodyPr/>
          <a:lstStyle/>
          <a:p>
            <a:pPr lvl="1">
              <a:buFont typeface="Arial" charset="0"/>
              <a:buNone/>
            </a:pPr>
            <a:r>
              <a:rPr lang="en-US" b="1" dirty="0" smtClean="0">
                <a:latin typeface="Arial" charset="0"/>
                <a:cs typeface="Arial" charset="0"/>
              </a:rPr>
              <a:t>Who are the Players?</a:t>
            </a:r>
          </a:p>
        </p:txBody>
      </p:sp>
      <p:sp>
        <p:nvSpPr>
          <p:cNvPr id="24" name="Slide Number Placeholder 3"/>
          <p:cNvSpPr>
            <a:spLocks noGrp="1"/>
          </p:cNvSpPr>
          <p:nvPr>
            <p:ph type="sldNum" sz="quarter" idx="4294967295"/>
          </p:nvPr>
        </p:nvSpPr>
        <p:spPr>
          <a:xfrm>
            <a:off x="7632700" y="6573838"/>
            <a:ext cx="1511300" cy="284162"/>
          </a:xfrm>
          <a:prstGeom prst="rect">
            <a:avLst/>
          </a:prstGeom>
        </p:spPr>
        <p:txBody>
          <a:bodyPr/>
          <a:lstStyle/>
          <a:p>
            <a:pPr algn="r">
              <a:defRPr/>
            </a:pPr>
            <a:r>
              <a:rPr lang="en-US" sz="1600" dirty="0" smtClean="0"/>
              <a:t>Slide </a:t>
            </a:r>
            <a:fld id="{E2243D31-365D-468B-BC2E-01C372FC6DAC}" type="slidenum">
              <a:rPr lang="en-US" sz="1600" smtClean="0"/>
              <a:pPr algn="r">
                <a:defRPr/>
              </a:pPr>
              <a:t>7</a:t>
            </a:fld>
            <a:endParaRPr lang="en-US" sz="1600" dirty="0"/>
          </a:p>
        </p:txBody>
      </p:sp>
      <p:grpSp>
        <p:nvGrpSpPr>
          <p:cNvPr id="25" name="Group 24"/>
          <p:cNvGrpSpPr/>
          <p:nvPr/>
        </p:nvGrpSpPr>
        <p:grpSpPr>
          <a:xfrm>
            <a:off x="1523365" y="1960011"/>
            <a:ext cx="1417955" cy="859390"/>
            <a:chOff x="929005" y="1836299"/>
            <a:chExt cx="1524635" cy="924046"/>
          </a:xfrm>
        </p:grpSpPr>
        <p:pic>
          <p:nvPicPr>
            <p:cNvPr id="26" name="Picture 2" descr="C:\Documents and Settings\NaomiU\Desktop\footprint.png"/>
            <p:cNvPicPr>
              <a:picLocks noChangeAspect="1" noChangeArrowheads="1"/>
            </p:cNvPicPr>
            <p:nvPr/>
          </p:nvPicPr>
          <p:blipFill>
            <a:blip r:embed="rId3" cstate="print"/>
            <a:srcRect/>
            <a:stretch>
              <a:fillRect/>
            </a:stretch>
          </p:blipFill>
          <p:spPr bwMode="auto">
            <a:xfrm>
              <a:off x="929005" y="1836299"/>
              <a:ext cx="1524635" cy="924046"/>
            </a:xfrm>
            <a:prstGeom prst="rect">
              <a:avLst/>
            </a:prstGeom>
            <a:noFill/>
          </p:spPr>
        </p:pic>
        <p:sp>
          <p:nvSpPr>
            <p:cNvPr id="27" name="TextBox 26"/>
            <p:cNvSpPr txBox="1"/>
            <p:nvPr/>
          </p:nvSpPr>
          <p:spPr>
            <a:xfrm>
              <a:off x="1097280" y="2026920"/>
              <a:ext cx="1188720" cy="562584"/>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QSE</a:t>
              </a:r>
              <a:endParaRPr lang="en-US" sz="2800" b="1" dirty="0">
                <a:latin typeface="Arial" panose="020B0604020202020204" pitchFamily="34" charset="0"/>
                <a:cs typeface="Arial" panose="020B0604020202020204" pitchFamily="34" charset="0"/>
              </a:endParaRPr>
            </a:p>
          </p:txBody>
        </p:sp>
      </p:grpSp>
      <p:grpSp>
        <p:nvGrpSpPr>
          <p:cNvPr id="28" name="Group 27"/>
          <p:cNvGrpSpPr/>
          <p:nvPr/>
        </p:nvGrpSpPr>
        <p:grpSpPr>
          <a:xfrm>
            <a:off x="1523365" y="3103010"/>
            <a:ext cx="1417955" cy="859390"/>
            <a:chOff x="929005" y="1836299"/>
            <a:chExt cx="1524635" cy="924046"/>
          </a:xfrm>
        </p:grpSpPr>
        <p:pic>
          <p:nvPicPr>
            <p:cNvPr id="29" name="Picture 2" descr="C:\Documents and Settings\NaomiU\Desktop\footprint.png"/>
            <p:cNvPicPr>
              <a:picLocks noChangeAspect="1" noChangeArrowheads="1"/>
            </p:cNvPicPr>
            <p:nvPr/>
          </p:nvPicPr>
          <p:blipFill>
            <a:blip r:embed="rId3" cstate="print"/>
            <a:srcRect/>
            <a:stretch>
              <a:fillRect/>
            </a:stretch>
          </p:blipFill>
          <p:spPr bwMode="auto">
            <a:xfrm>
              <a:off x="929005" y="1836299"/>
              <a:ext cx="1524635" cy="924046"/>
            </a:xfrm>
            <a:prstGeom prst="rect">
              <a:avLst/>
            </a:prstGeom>
            <a:noFill/>
          </p:spPr>
        </p:pic>
        <p:sp>
          <p:nvSpPr>
            <p:cNvPr id="30" name="TextBox 29"/>
            <p:cNvSpPr txBox="1"/>
            <p:nvPr/>
          </p:nvSpPr>
          <p:spPr>
            <a:xfrm>
              <a:off x="1097280" y="2026920"/>
              <a:ext cx="1188720" cy="562584"/>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LSE</a:t>
              </a:r>
              <a:endParaRPr lang="en-US" sz="2800" b="1" dirty="0">
                <a:latin typeface="Arial" panose="020B0604020202020204" pitchFamily="34" charset="0"/>
                <a:cs typeface="Arial" panose="020B0604020202020204" pitchFamily="34" charset="0"/>
              </a:endParaRPr>
            </a:p>
          </p:txBody>
        </p:sp>
      </p:grpSp>
      <p:grpSp>
        <p:nvGrpSpPr>
          <p:cNvPr id="31" name="Group 30"/>
          <p:cNvGrpSpPr/>
          <p:nvPr/>
        </p:nvGrpSpPr>
        <p:grpSpPr>
          <a:xfrm>
            <a:off x="1523365" y="4246010"/>
            <a:ext cx="1417955" cy="859390"/>
            <a:chOff x="929005" y="1836299"/>
            <a:chExt cx="1524635" cy="924046"/>
          </a:xfrm>
        </p:grpSpPr>
        <p:pic>
          <p:nvPicPr>
            <p:cNvPr id="32" name="Picture 2" descr="C:\Documents and Settings\NaomiU\Desktop\footprint.png"/>
            <p:cNvPicPr>
              <a:picLocks noChangeAspect="1" noChangeArrowheads="1"/>
            </p:cNvPicPr>
            <p:nvPr/>
          </p:nvPicPr>
          <p:blipFill>
            <a:blip r:embed="rId3" cstate="print"/>
            <a:srcRect/>
            <a:stretch>
              <a:fillRect/>
            </a:stretch>
          </p:blipFill>
          <p:spPr bwMode="auto">
            <a:xfrm>
              <a:off x="929005" y="1836299"/>
              <a:ext cx="1524635" cy="924046"/>
            </a:xfrm>
            <a:prstGeom prst="rect">
              <a:avLst/>
            </a:prstGeom>
            <a:noFill/>
          </p:spPr>
        </p:pic>
        <p:sp>
          <p:nvSpPr>
            <p:cNvPr id="33" name="TextBox 32"/>
            <p:cNvSpPr txBox="1"/>
            <p:nvPr/>
          </p:nvSpPr>
          <p:spPr>
            <a:xfrm>
              <a:off x="929005" y="2026920"/>
              <a:ext cx="1524635" cy="562584"/>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TDSP</a:t>
              </a:r>
              <a:endParaRPr lang="en-US" sz="2800" b="1" dirty="0">
                <a:latin typeface="Arial" panose="020B0604020202020204" pitchFamily="34" charset="0"/>
                <a:cs typeface="Arial" panose="020B0604020202020204" pitchFamily="34" charset="0"/>
              </a:endParaRPr>
            </a:p>
          </p:txBody>
        </p:sp>
      </p:grpSp>
      <p:grpSp>
        <p:nvGrpSpPr>
          <p:cNvPr id="37" name="Group 36"/>
          <p:cNvGrpSpPr/>
          <p:nvPr/>
        </p:nvGrpSpPr>
        <p:grpSpPr>
          <a:xfrm>
            <a:off x="1523365" y="5389011"/>
            <a:ext cx="1417955" cy="859389"/>
            <a:chOff x="929005" y="1836299"/>
            <a:chExt cx="1524635" cy="924046"/>
          </a:xfrm>
        </p:grpSpPr>
        <p:pic>
          <p:nvPicPr>
            <p:cNvPr id="38" name="Picture 2" descr="C:\Documents and Settings\NaomiU\Desktop\footprint.png"/>
            <p:cNvPicPr>
              <a:picLocks noChangeAspect="1" noChangeArrowheads="1"/>
            </p:cNvPicPr>
            <p:nvPr/>
          </p:nvPicPr>
          <p:blipFill>
            <a:blip r:embed="rId3" cstate="print"/>
            <a:srcRect/>
            <a:stretch>
              <a:fillRect/>
            </a:stretch>
          </p:blipFill>
          <p:spPr bwMode="auto">
            <a:xfrm>
              <a:off x="929005" y="1836299"/>
              <a:ext cx="1524635" cy="924046"/>
            </a:xfrm>
            <a:prstGeom prst="rect">
              <a:avLst/>
            </a:prstGeom>
            <a:noFill/>
          </p:spPr>
        </p:pic>
        <p:sp>
          <p:nvSpPr>
            <p:cNvPr id="39" name="TextBox 38"/>
            <p:cNvSpPr txBox="1"/>
            <p:nvPr/>
          </p:nvSpPr>
          <p:spPr>
            <a:xfrm>
              <a:off x="929006" y="1927178"/>
              <a:ext cx="1524634" cy="761145"/>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Resource</a:t>
              </a:r>
            </a:p>
            <a:p>
              <a:pPr algn="ctr"/>
              <a:r>
                <a:rPr lang="en-US" sz="2000" b="1" dirty="0" smtClean="0">
                  <a:latin typeface="Arial" panose="020B0604020202020204" pitchFamily="34" charset="0"/>
                  <a:cs typeface="Arial" panose="020B0604020202020204" pitchFamily="34" charset="0"/>
                </a:rPr>
                <a:t>Entity</a:t>
              </a:r>
              <a:endParaRPr lang="en-US" sz="2000" b="1" dirty="0">
                <a:latin typeface="Arial" panose="020B0604020202020204" pitchFamily="34" charset="0"/>
                <a:cs typeface="Arial" panose="020B0604020202020204" pitchFamily="34" charset="0"/>
              </a:endParaRPr>
            </a:p>
          </p:txBody>
        </p:sp>
      </p:grpSp>
      <p:sp>
        <p:nvSpPr>
          <p:cNvPr id="40" name="Rectangle 39"/>
          <p:cNvSpPr/>
          <p:nvPr/>
        </p:nvSpPr>
        <p:spPr>
          <a:xfrm>
            <a:off x="2819400" y="2142918"/>
            <a:ext cx="6324600" cy="461665"/>
          </a:xfrm>
          <a:prstGeom prst="rect">
            <a:avLst/>
          </a:prstGeom>
        </p:spPr>
        <p:txBody>
          <a:bodyPr wrap="square">
            <a:spAutoFit/>
          </a:bodyPr>
          <a:lstStyle/>
          <a:p>
            <a:pPr lvl="1"/>
            <a:r>
              <a:rPr lang="en-US" sz="2400" b="1" dirty="0" smtClean="0">
                <a:latin typeface="Arial" panose="020B0604020202020204" pitchFamily="34" charset="0"/>
                <a:cs typeface="Arial" panose="020B0604020202020204" pitchFamily="34" charset="0"/>
              </a:rPr>
              <a:t>Qualified Scheduling Entities</a:t>
            </a:r>
          </a:p>
        </p:txBody>
      </p:sp>
      <p:sp>
        <p:nvSpPr>
          <p:cNvPr id="41" name="Rectangle 40"/>
          <p:cNvSpPr/>
          <p:nvPr/>
        </p:nvSpPr>
        <p:spPr>
          <a:xfrm>
            <a:off x="2819400" y="3285917"/>
            <a:ext cx="6324600" cy="461665"/>
          </a:xfrm>
          <a:prstGeom prst="rect">
            <a:avLst/>
          </a:prstGeom>
        </p:spPr>
        <p:txBody>
          <a:bodyPr wrap="square">
            <a:spAutoFit/>
          </a:bodyPr>
          <a:lstStyle/>
          <a:p>
            <a:pPr lvl="1"/>
            <a:r>
              <a:rPr lang="en-US" sz="2400" b="1" dirty="0" smtClean="0">
                <a:latin typeface="Arial" panose="020B0604020202020204" pitchFamily="34" charset="0"/>
                <a:cs typeface="Arial" panose="020B0604020202020204" pitchFamily="34" charset="0"/>
              </a:rPr>
              <a:t>Load Serving Entities</a:t>
            </a:r>
          </a:p>
        </p:txBody>
      </p:sp>
      <p:sp>
        <p:nvSpPr>
          <p:cNvPr id="42" name="Rectangle 41"/>
          <p:cNvSpPr/>
          <p:nvPr/>
        </p:nvSpPr>
        <p:spPr>
          <a:xfrm>
            <a:off x="2804160" y="4260206"/>
            <a:ext cx="6324600" cy="830997"/>
          </a:xfrm>
          <a:prstGeom prst="rect">
            <a:avLst/>
          </a:prstGeom>
        </p:spPr>
        <p:txBody>
          <a:bodyPr wrap="square">
            <a:spAutoFit/>
          </a:bodyPr>
          <a:lstStyle/>
          <a:p>
            <a:pPr lvl="1"/>
            <a:r>
              <a:rPr lang="en-US" sz="2400" b="1" dirty="0" smtClean="0">
                <a:latin typeface="Arial" panose="020B0604020202020204" pitchFamily="34" charset="0"/>
                <a:cs typeface="Arial" panose="020B0604020202020204" pitchFamily="34" charset="0"/>
              </a:rPr>
              <a:t>Transmission and/or Distribution Service Providers</a:t>
            </a:r>
          </a:p>
        </p:txBody>
      </p:sp>
      <p:sp>
        <p:nvSpPr>
          <p:cNvPr id="44" name="Rectangle 43"/>
          <p:cNvSpPr/>
          <p:nvPr/>
        </p:nvSpPr>
        <p:spPr>
          <a:xfrm>
            <a:off x="2804160" y="5571919"/>
            <a:ext cx="6324600" cy="461665"/>
          </a:xfrm>
          <a:prstGeom prst="rect">
            <a:avLst/>
          </a:prstGeom>
        </p:spPr>
        <p:txBody>
          <a:bodyPr wrap="square">
            <a:spAutoFit/>
          </a:bodyPr>
          <a:lstStyle/>
          <a:p>
            <a:pPr lvl="1"/>
            <a:r>
              <a:rPr lang="en-US" sz="2400" b="1" dirty="0" smtClean="0">
                <a:latin typeface="Arial" panose="020B0604020202020204" pitchFamily="34" charset="0"/>
                <a:cs typeface="Arial" panose="020B0604020202020204" pitchFamily="34" charset="0"/>
              </a:rPr>
              <a:t>Resource Entities</a:t>
            </a:r>
          </a:p>
        </p:txBody>
      </p:sp>
    </p:spTree>
    <p:extLst>
      <p:ext uri="{BB962C8B-B14F-4D97-AF65-F5344CB8AC3E}">
        <p14:creationId xmlns:p14="http://schemas.microsoft.com/office/powerpoint/2010/main" val="332732327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Market Relationships</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862" y="1141471"/>
            <a:ext cx="8128060" cy="5559171"/>
          </a:xfrm>
          <a:prstGeom prst="rect">
            <a:avLst/>
          </a:prstGeom>
        </p:spPr>
      </p:pic>
    </p:spTree>
    <p:extLst>
      <p:ext uri="{BB962C8B-B14F-4D97-AF65-F5344CB8AC3E}">
        <p14:creationId xmlns:p14="http://schemas.microsoft.com/office/powerpoint/2010/main" val="243975049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Relationships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862" y="1142999"/>
            <a:ext cx="8124767" cy="5556919"/>
          </a:xfrm>
          <a:prstGeom prst="rect">
            <a:avLst/>
          </a:prstGeom>
        </p:spPr>
      </p:pic>
    </p:spTree>
    <p:extLst>
      <p:ext uri="{BB962C8B-B14F-4D97-AF65-F5344CB8AC3E}">
        <p14:creationId xmlns:p14="http://schemas.microsoft.com/office/powerpoint/2010/main" val="331001343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5ab91d1a-aeae-4194-a2d4-8e4990dcdf36"/>
  <p:tag name="ARTICULATE_SLIDE_PAUSE" val="1"/>
  <p:tag name="ARTICULATE_NAV_LEVEL" val="2"/>
  <p:tag name="ARTICULATE_PLAYLIST_ID" val="-1"/>
  <p:tag name="ARTICULATE_LOCK_SLIDE" val="0"/>
  <p:tag name="AUDIO_IMPORT" val="C:\Documents and Settings\naomiu\Desktop\Nodal101 0410\M1\slide11.mp3"/>
  <p:tag name="AUDIO_ID" val="631"/>
  <p:tag name="ELAPSEDTIME" val="35.919"/>
  <p:tag name="TIMELINE" val="25.60"/>
  <p:tag name="ARTICULATE_SLIDE_NAV" val="11"/>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naomiu\LOCALS~1\Temp\articulate\presenter\imgtemp\rE6VTTKB_files\slide0001_image001.png"/>
</p:tagLst>
</file>

<file path=ppt/tags/tag4.xml><?xml version="1.0" encoding="utf-8"?>
<p:tagLst xmlns:a="http://schemas.openxmlformats.org/drawingml/2006/main" xmlns:r="http://schemas.openxmlformats.org/officeDocument/2006/relationships" xmlns:p="http://schemas.openxmlformats.org/presentationml/2006/main">
  <p:tag name="BULLET_10" val="8226"/>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naomiu\LOCALS~1\Temp\articulate\presenter\imgtemp\rE6VTTKB_files\slide0001_image001.png"/>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naomiu\LOCALS~1\Temp\articulate\presenter\imgtemp\rE6VTTKB_files\slide0001_image001.png"/>
</p:tagLst>
</file>

<file path=ppt/theme/theme1.xml><?xml version="1.0" encoding="utf-8"?>
<a:theme xmlns:a="http://schemas.openxmlformats.org/drawingml/2006/main" name="2_Course Title Master">
  <a:themeElements>
    <a:clrScheme name="1_Course 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urse Title Master">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alpha val="47000"/>
          </a:srgbClr>
        </a:solidFill>
        <a:ln w="76200"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0000">
            <a:alpha val="47000"/>
          </a:srgbClr>
        </a:solidFill>
        <a:ln w="76200"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1_Course 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urse 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urse 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urse 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urse 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urse 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urse 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urse 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urse 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urse 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urse 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urse 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Retail 101_ILT Working Cop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Retail 101_ILT Working Copy</Template>
  <TotalTime>13394</TotalTime>
  <Words>764</Words>
  <Application>Microsoft Office PowerPoint</Application>
  <PresentationFormat>On-screen Show (4:3)</PresentationFormat>
  <Paragraphs>173</Paragraphs>
  <Slides>29</Slides>
  <Notes>8</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2_Course Title Master</vt:lpstr>
      <vt:lpstr>1_Retail 101_ILT Working Copy</vt:lpstr>
      <vt:lpstr>ERCOT MARKET EDUCATION</vt:lpstr>
      <vt:lpstr>Overview</vt:lpstr>
      <vt:lpstr>Two Basic Definitions </vt:lpstr>
      <vt:lpstr>Two Basic Definitions</vt:lpstr>
      <vt:lpstr>Two Basic Definitions</vt:lpstr>
      <vt:lpstr>Market Relationships</vt:lpstr>
      <vt:lpstr>Market Participants</vt:lpstr>
      <vt:lpstr>Market Relationships</vt:lpstr>
      <vt:lpstr>Market Relationships</vt:lpstr>
      <vt:lpstr>Market Relationships</vt:lpstr>
      <vt:lpstr>Market Relationships</vt:lpstr>
      <vt:lpstr>Market Relationships</vt:lpstr>
      <vt:lpstr>Market Relationships</vt:lpstr>
      <vt:lpstr>Market Relationships</vt:lpstr>
      <vt:lpstr>Market Relationships</vt:lpstr>
      <vt:lpstr>Market Relationships</vt:lpstr>
      <vt:lpstr>Roles and Responsibilities </vt:lpstr>
      <vt:lpstr>ERCOT Responsibilities</vt:lpstr>
      <vt:lpstr>ERCOT Responsibilities</vt:lpstr>
      <vt:lpstr>ERCOT Responsibilities</vt:lpstr>
      <vt:lpstr>REP Responsibilities</vt:lpstr>
      <vt:lpstr>REP Responsibilities</vt:lpstr>
      <vt:lpstr>REP Responsibilities</vt:lpstr>
      <vt:lpstr>TDSP Responsibilities</vt:lpstr>
      <vt:lpstr>TDSP Responsibilities</vt:lpstr>
      <vt:lpstr>TDSP Responsibilities</vt:lpstr>
      <vt:lpstr>TDSP Responsibilities</vt:lpstr>
      <vt:lpstr>TDSP Responsibilities</vt:lpstr>
      <vt:lpstr>PUCT Responsibilities</vt:lpstr>
    </vt:vector>
  </TitlesOfParts>
  <Company>The Electric Reliability Council of Texas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ERCOT MARKET EDUCATION</dc:title>
  <dc:creator>Kettlewell, Bill</dc:creator>
  <cp:lastModifiedBy>Wiegand, Sheri</cp:lastModifiedBy>
  <cp:revision>80</cp:revision>
  <dcterms:created xsi:type="dcterms:W3CDTF">2015-08-07T17:29:06Z</dcterms:created>
  <dcterms:modified xsi:type="dcterms:W3CDTF">2015-10-19T15:03:22Z</dcterms:modified>
</cp:coreProperties>
</file>