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23"/>
  </p:notesMasterIdLst>
  <p:sldIdLst>
    <p:sldId id="258" r:id="rId3"/>
    <p:sldId id="278" r:id="rId4"/>
    <p:sldId id="303" r:id="rId5"/>
    <p:sldId id="291" r:id="rId6"/>
    <p:sldId id="293" r:id="rId7"/>
    <p:sldId id="294" r:id="rId8"/>
    <p:sldId id="295" r:id="rId9"/>
    <p:sldId id="292" r:id="rId10"/>
    <p:sldId id="283" r:id="rId11"/>
    <p:sldId id="279" r:id="rId12"/>
    <p:sldId id="284" r:id="rId13"/>
    <p:sldId id="285" r:id="rId14"/>
    <p:sldId id="286" r:id="rId15"/>
    <p:sldId id="287" r:id="rId16"/>
    <p:sldId id="297" r:id="rId17"/>
    <p:sldId id="298" r:id="rId18"/>
    <p:sldId id="299" r:id="rId19"/>
    <p:sldId id="300" r:id="rId20"/>
    <p:sldId id="301" r:id="rId21"/>
    <p:sldId id="302"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25" autoAdjust="0"/>
  </p:normalViewPr>
  <p:slideViewPr>
    <p:cSldViewPr>
      <p:cViewPr>
        <p:scale>
          <a:sx n="80" d="100"/>
          <a:sy n="80" d="100"/>
        </p:scale>
        <p:origin x="-86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Profile vs. Actual usage</a:t>
            </a:r>
            <a:endParaRPr lang="en-US" dirty="0"/>
          </a:p>
        </c:rich>
      </c:tx>
      <c:overlay val="0"/>
      <c:spPr>
        <a:noFill/>
        <a:ln>
          <a:noFill/>
        </a:ln>
        <a:effectLst/>
      </c:spPr>
    </c:title>
    <c:autoTitleDeleted val="0"/>
    <c:view3D>
      <c:rotX val="15"/>
      <c:rotY val="20"/>
      <c:depthPercent val="100"/>
      <c:rAngAx val="0"/>
      <c:perspective val="3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tx>
            <c:strRef>
              <c:f>Sheet1!$B$1</c:f>
              <c:strCache>
                <c:ptCount val="1"/>
                <c:pt idx="0">
                  <c:v>RESLODG_NCENT</c:v>
                </c:pt>
              </c:strCache>
            </c:strRef>
          </c:tx>
          <c:spPr>
            <a:solidFill>
              <a:schemeClr val="accent1"/>
            </a:solidFill>
            <a:ln>
              <a:noFill/>
            </a:ln>
            <a:effectLst/>
            <a:sp3d/>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General</c:formatCode>
                <c:ptCount val="24"/>
                <c:pt idx="0">
                  <c:v>0.193</c:v>
                </c:pt>
                <c:pt idx="1">
                  <c:v>0.17699999999999999</c:v>
                </c:pt>
                <c:pt idx="2">
                  <c:v>0.16900000000000001</c:v>
                </c:pt>
                <c:pt idx="3">
                  <c:v>0.17299999999999999</c:v>
                </c:pt>
                <c:pt idx="4">
                  <c:v>0.183</c:v>
                </c:pt>
                <c:pt idx="5">
                  <c:v>0.20799999999999999</c:v>
                </c:pt>
                <c:pt idx="6">
                  <c:v>0.29299999999999998</c:v>
                </c:pt>
                <c:pt idx="7">
                  <c:v>0.27700000000000002</c:v>
                </c:pt>
                <c:pt idx="8">
                  <c:v>0.25</c:v>
                </c:pt>
                <c:pt idx="9">
                  <c:v>0.245</c:v>
                </c:pt>
                <c:pt idx="10">
                  <c:v>0.246</c:v>
                </c:pt>
                <c:pt idx="11">
                  <c:v>0.23300000000000001</c:v>
                </c:pt>
                <c:pt idx="12">
                  <c:v>0.224</c:v>
                </c:pt>
                <c:pt idx="13">
                  <c:v>0.219</c:v>
                </c:pt>
                <c:pt idx="14">
                  <c:v>0.219</c:v>
                </c:pt>
                <c:pt idx="15">
                  <c:v>0.221</c:v>
                </c:pt>
                <c:pt idx="16">
                  <c:v>0.24299999999999999</c:v>
                </c:pt>
                <c:pt idx="17">
                  <c:v>0.309</c:v>
                </c:pt>
                <c:pt idx="18">
                  <c:v>0.378</c:v>
                </c:pt>
                <c:pt idx="19">
                  <c:v>0.38200000000000001</c:v>
                </c:pt>
                <c:pt idx="20">
                  <c:v>0.38100000000000001</c:v>
                </c:pt>
                <c:pt idx="21">
                  <c:v>0.35099999999999998</c:v>
                </c:pt>
                <c:pt idx="22">
                  <c:v>0.28799999999999998</c:v>
                </c:pt>
                <c:pt idx="23">
                  <c:v>0.24199999999999999</c:v>
                </c:pt>
              </c:numCache>
            </c:numRef>
          </c:val>
        </c:ser>
        <c:ser>
          <c:idx val="1"/>
          <c:order val="1"/>
          <c:tx>
            <c:strRef>
              <c:f>Sheet1!$C$1</c:f>
              <c:strCache>
                <c:ptCount val="1"/>
                <c:pt idx="0">
                  <c:v>Actual Customer Usage</c:v>
                </c:pt>
              </c:strCache>
            </c:strRef>
          </c:tx>
          <c:spPr>
            <a:solidFill>
              <a:schemeClr val="accent2"/>
            </a:solidFill>
            <a:ln>
              <a:noFill/>
            </a:ln>
            <a:effectLst/>
            <a:sp3d/>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Sheet1!$C$2:$C$25</c:f>
              <c:numCache>
                <c:formatCode>General</c:formatCode>
                <c:ptCount val="24"/>
                <c:pt idx="0">
                  <c:v>0.2</c:v>
                </c:pt>
                <c:pt idx="1">
                  <c:v>0.185</c:v>
                </c:pt>
                <c:pt idx="2">
                  <c:v>0.17199999999999999</c:v>
                </c:pt>
                <c:pt idx="3">
                  <c:v>0.17299999999999999</c:v>
                </c:pt>
                <c:pt idx="4">
                  <c:v>0.183</c:v>
                </c:pt>
                <c:pt idx="5">
                  <c:v>0.20799999999999999</c:v>
                </c:pt>
                <c:pt idx="6">
                  <c:v>0.26</c:v>
                </c:pt>
                <c:pt idx="7">
                  <c:v>0.24299999999999999</c:v>
                </c:pt>
                <c:pt idx="8">
                  <c:v>0.25</c:v>
                </c:pt>
                <c:pt idx="9">
                  <c:v>0.245</c:v>
                </c:pt>
                <c:pt idx="10">
                  <c:v>0.246</c:v>
                </c:pt>
                <c:pt idx="11">
                  <c:v>0.23300000000000001</c:v>
                </c:pt>
                <c:pt idx="12">
                  <c:v>0.24299999999999999</c:v>
                </c:pt>
                <c:pt idx="13">
                  <c:v>0.26500000000000001</c:v>
                </c:pt>
                <c:pt idx="14">
                  <c:v>0.28100000000000003</c:v>
                </c:pt>
                <c:pt idx="15">
                  <c:v>0.32</c:v>
                </c:pt>
                <c:pt idx="16">
                  <c:v>0.34</c:v>
                </c:pt>
                <c:pt idx="17">
                  <c:v>0.34499999999999997</c:v>
                </c:pt>
                <c:pt idx="18">
                  <c:v>0.35</c:v>
                </c:pt>
                <c:pt idx="19">
                  <c:v>0.35</c:v>
                </c:pt>
                <c:pt idx="20">
                  <c:v>0.34499999999999997</c:v>
                </c:pt>
                <c:pt idx="21">
                  <c:v>0.34</c:v>
                </c:pt>
                <c:pt idx="22">
                  <c:v>0.32</c:v>
                </c:pt>
                <c:pt idx="23">
                  <c:v>0.28100000000000003</c:v>
                </c:pt>
              </c:numCache>
            </c:numRef>
          </c:val>
        </c:ser>
        <c:dLbls>
          <c:showLegendKey val="0"/>
          <c:showVal val="0"/>
          <c:showCatName val="0"/>
          <c:showSerName val="0"/>
          <c:showPercent val="0"/>
          <c:showBubbleSize val="0"/>
        </c:dLbls>
        <c:axId val="36258944"/>
        <c:axId val="36260480"/>
        <c:axId val="34790464"/>
      </c:area3DChart>
      <c:catAx>
        <c:axId val="36258944"/>
        <c:scaling>
          <c:orientation val="minMax"/>
        </c:scaling>
        <c:delete val="0"/>
        <c:axPos val="b"/>
        <c:numFmt formatCode="0" sourceLinked="1"/>
        <c:majorTickMark val="out"/>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60480"/>
        <c:crosses val="autoZero"/>
        <c:auto val="1"/>
        <c:lblAlgn val="ctr"/>
        <c:lblOffset val="100"/>
        <c:noMultiLvlLbl val="0"/>
      </c:catAx>
      <c:valAx>
        <c:axId val="36260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258944"/>
        <c:crosses val="autoZero"/>
        <c:crossBetween val="between"/>
      </c:valAx>
      <c:serAx>
        <c:axId val="34790464"/>
        <c:scaling>
          <c:orientation val="minMax"/>
        </c:scaling>
        <c:delete val="1"/>
        <c:axPos val="b"/>
        <c:majorTickMark val="out"/>
        <c:minorTickMark val="none"/>
        <c:tickLblPos val="nextTo"/>
        <c:crossAx val="36260480"/>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Actual usage</a:t>
            </a:r>
            <a:endParaRPr lang="en-US" dirty="0"/>
          </a:p>
        </c:rich>
      </c:tx>
      <c:overlay val="0"/>
      <c:spPr>
        <a:noFill/>
        <a:ln>
          <a:noFill/>
        </a:ln>
        <a:effectLst/>
      </c:spPr>
    </c:title>
    <c:autoTitleDeleted val="0"/>
    <c:view3D>
      <c:rotX val="15"/>
      <c:rotY val="20"/>
      <c:depthPercent val="100"/>
      <c:rAngAx val="0"/>
      <c:perspective val="3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tx>
            <c:strRef>
              <c:f>Sheet1!$B$1</c:f>
              <c:strCache>
                <c:ptCount val="1"/>
                <c:pt idx="0">
                  <c:v>Actual Customer Usage</c:v>
                </c:pt>
              </c:strCache>
            </c:strRef>
          </c:tx>
          <c:spPr>
            <a:solidFill>
              <a:schemeClr val="accent1"/>
            </a:solidFill>
            <a:ln>
              <a:noFill/>
            </a:ln>
            <a:effectLst/>
            <a:sp3d/>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General</c:formatCode>
                <c:ptCount val="24"/>
                <c:pt idx="0">
                  <c:v>0.2</c:v>
                </c:pt>
                <c:pt idx="1">
                  <c:v>0.185</c:v>
                </c:pt>
                <c:pt idx="2">
                  <c:v>0.17199999999999999</c:v>
                </c:pt>
                <c:pt idx="3">
                  <c:v>0.17299999999999999</c:v>
                </c:pt>
                <c:pt idx="4">
                  <c:v>0.183</c:v>
                </c:pt>
                <c:pt idx="5">
                  <c:v>0.20799999999999999</c:v>
                </c:pt>
                <c:pt idx="6">
                  <c:v>0.26</c:v>
                </c:pt>
                <c:pt idx="7">
                  <c:v>0.24299999999999999</c:v>
                </c:pt>
                <c:pt idx="8">
                  <c:v>0.25</c:v>
                </c:pt>
                <c:pt idx="9">
                  <c:v>0.245</c:v>
                </c:pt>
                <c:pt idx="10">
                  <c:v>0.246</c:v>
                </c:pt>
                <c:pt idx="11">
                  <c:v>0.23300000000000001</c:v>
                </c:pt>
                <c:pt idx="12">
                  <c:v>0.24299999999999999</c:v>
                </c:pt>
                <c:pt idx="13">
                  <c:v>0.26500000000000001</c:v>
                </c:pt>
                <c:pt idx="14">
                  <c:v>0.28100000000000003</c:v>
                </c:pt>
                <c:pt idx="15">
                  <c:v>0.32</c:v>
                </c:pt>
                <c:pt idx="16">
                  <c:v>0.34</c:v>
                </c:pt>
                <c:pt idx="17">
                  <c:v>0.34499999999999997</c:v>
                </c:pt>
                <c:pt idx="18">
                  <c:v>0.35</c:v>
                </c:pt>
                <c:pt idx="19">
                  <c:v>0.35</c:v>
                </c:pt>
                <c:pt idx="20">
                  <c:v>0.34499999999999997</c:v>
                </c:pt>
                <c:pt idx="21">
                  <c:v>0.34</c:v>
                </c:pt>
                <c:pt idx="22">
                  <c:v>0.32</c:v>
                </c:pt>
                <c:pt idx="23">
                  <c:v>0.28100000000000003</c:v>
                </c:pt>
              </c:numCache>
            </c:numRef>
          </c:val>
        </c:ser>
        <c:dLbls>
          <c:showLegendKey val="0"/>
          <c:showVal val="0"/>
          <c:showCatName val="0"/>
          <c:showSerName val="0"/>
          <c:showPercent val="0"/>
          <c:showBubbleSize val="0"/>
        </c:dLbls>
        <c:axId val="36545664"/>
        <c:axId val="36547200"/>
        <c:axId val="36283712"/>
      </c:area3DChart>
      <c:catAx>
        <c:axId val="36545664"/>
        <c:scaling>
          <c:orientation val="minMax"/>
        </c:scaling>
        <c:delete val="0"/>
        <c:axPos val="b"/>
        <c:numFmt formatCode="0" sourceLinked="1"/>
        <c:majorTickMark val="out"/>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47200"/>
        <c:crosses val="autoZero"/>
        <c:auto val="1"/>
        <c:lblAlgn val="ctr"/>
        <c:lblOffset val="100"/>
        <c:noMultiLvlLbl val="0"/>
      </c:catAx>
      <c:valAx>
        <c:axId val="36547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545664"/>
        <c:crosses val="autoZero"/>
        <c:crossBetween val="between"/>
      </c:valAx>
      <c:serAx>
        <c:axId val="36283712"/>
        <c:scaling>
          <c:orientation val="minMax"/>
        </c:scaling>
        <c:delete val="1"/>
        <c:axPos val="b"/>
        <c:majorTickMark val="out"/>
        <c:minorTickMark val="none"/>
        <c:tickLblPos val="nextTo"/>
        <c:crossAx val="36547200"/>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F244-7AC3-4ED3-A5EB-FEF1F51A09C2}" type="datetimeFigureOut">
              <a:rPr lang="en-US" smtClean="0"/>
              <a:t>11/18/2015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7314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3</a:t>
            </a:fld>
            <a:endParaRPr lang="en-US"/>
          </a:p>
        </p:txBody>
      </p:sp>
    </p:spTree>
    <p:extLst>
      <p:ext uri="{BB962C8B-B14F-4D97-AF65-F5344CB8AC3E}">
        <p14:creationId xmlns:p14="http://schemas.microsoft.com/office/powerpoint/2010/main" val="376901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saw</a:t>
            </a:r>
            <a:r>
              <a:rPr lang="en-US" baseline="0" dirty="0" smtClean="0"/>
              <a:t> this picture earlier in the course. </a:t>
            </a:r>
            <a:r>
              <a:rPr lang="en-US" b="1" baseline="0" dirty="0" smtClean="0"/>
              <a:t>&lt;Click for animation&gt;</a:t>
            </a:r>
            <a:r>
              <a:rPr lang="en-US" baseline="0" dirty="0" smtClean="0"/>
              <a:t> Load meter data is collected and sent to ERCOT by TDSPs.  Ultimately, ERCOT must roll all meter data up to the QSE level in order to settle the Wholesale Markets.  ERCOT adjusts the metered load data to incorporate Losses and UFE and calculates each QSE’s Adjusted Metered Load.  </a:t>
            </a:r>
            <a:r>
              <a:rPr lang="en-US" b="1" baseline="0" dirty="0" smtClean="0"/>
              <a:t>&lt;Click for animation&gt;</a:t>
            </a:r>
            <a:r>
              <a:rPr lang="en-US" baseline="0" dirty="0" smtClean="0"/>
              <a:t> Since ERCOT settles the Wholesale Markets on a fifteen minute interval, the QSEs’ Adjusted Metered Load must be calculated for each fifteen minute interval.</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9743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24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3724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4120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so everyone is clear, when we speak of a meter, we are speaking of a device that measures electrical usage over some period of time.  The time component of this definition is important, because it will help us distinguish between the various meters that are utilized in ERCOT.</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9</a:t>
            </a:fld>
            <a:endParaRPr lang="en-US"/>
          </a:p>
        </p:txBody>
      </p:sp>
    </p:spTree>
    <p:extLst>
      <p:ext uri="{BB962C8B-B14F-4D97-AF65-F5344CB8AC3E}">
        <p14:creationId xmlns:p14="http://schemas.microsoft.com/office/powerpoint/2010/main" val="355845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Smart Meter technology offer the promise of new Retail products?  Does the greater </a:t>
            </a:r>
            <a:r>
              <a:rPr lang="en-US" baseline="0" dirty="0" smtClean="0"/>
              <a:t>timeliness of meter data allow for better prepay products, where a customer pays in advance to use a certain amount of electricity over a certain period of time?  Does the greater precision and interval measure of meter data allow for enhanced demand response products?  Does having interval data for most customers allow REPs to offer the long-sought time-of-use pricing?</a:t>
            </a:r>
          </a:p>
          <a:p>
            <a:endParaRPr lang="en-US" baseline="0" dirty="0" smtClean="0"/>
          </a:p>
          <a:p>
            <a:r>
              <a:rPr lang="en-US" b="1" i="1" baseline="0" dirty="0" smtClean="0"/>
              <a:t>&lt;Click for animation&gt; Only time will tell!</a:t>
            </a:r>
            <a:endParaRPr lang="en-US" b="1" i="1" dirty="0" smtClean="0"/>
          </a:p>
        </p:txBody>
      </p:sp>
      <p:sp>
        <p:nvSpPr>
          <p:cNvPr id="4" name="Slide Number Placeholder 3"/>
          <p:cNvSpPr>
            <a:spLocks noGrp="1"/>
          </p:cNvSpPr>
          <p:nvPr>
            <p:ph type="sldNum" sz="quarter" idx="10"/>
          </p:nvPr>
        </p:nvSpPr>
        <p:spPr/>
        <p:txBody>
          <a:bodyPr/>
          <a:lstStyle/>
          <a:p>
            <a:fld id="{EAE74302-E6B5-4119-BA33-B359B7505500}" type="slidenum">
              <a:rPr lang="en-US" smtClean="0"/>
              <a:t>20</a:t>
            </a:fld>
            <a:endParaRPr lang="en-US"/>
          </a:p>
        </p:txBody>
      </p:sp>
    </p:spTree>
    <p:extLst>
      <p:ext uri="{BB962C8B-B14F-4D97-AF65-F5344CB8AC3E}">
        <p14:creationId xmlns:p14="http://schemas.microsoft.com/office/powerpoint/2010/main" val="424170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2pPr marL="285750" indent="-285750">
              <a:buFont typeface="Wingdings" panose="05000000000000000000"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5C577E-090B-467D-9456-7199AB543D1A}" type="datetimeFigureOut">
              <a:rPr lang="en-US" smtClean="0"/>
              <a:t>11/18/2015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5113" y="1279525"/>
            <a:ext cx="8686800" cy="4756150"/>
          </a:xfrm>
          <a:prstGeom prst="rect">
            <a:avLst/>
          </a:prstGeom>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0947683"/>
      </p:ext>
    </p:extLst>
  </p:cSld>
  <p:clrMapOvr>
    <a:masterClrMapping/>
  </p:clrMapOvr>
  <p:transition/>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 Anything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4645025" y="12780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26494"/>
            <a:ext cx="4041775" cy="4093306"/>
          </a:xfrm>
        </p:spPr>
        <p:txBody>
          <a:bodyPr/>
          <a:lstStyle>
            <a:lvl1pPr>
              <a:defRPr sz="2400"/>
            </a:lvl1pPr>
            <a:lvl2pPr marL="285750" indent="-285750">
              <a:buFont typeface="Wingdings" panose="05000000000000000000" pitchFamily="2" charset="2"/>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
        <p:nvSpPr>
          <p:cNvPr id="8" name="Text Placeholder 2"/>
          <p:cNvSpPr>
            <a:spLocks noGrp="1"/>
          </p:cNvSpPr>
          <p:nvPr>
            <p:ph type="body" sz="half" idx="1"/>
          </p:nvPr>
        </p:nvSpPr>
        <p:spPr>
          <a:xfrm>
            <a:off x="266700" y="1276350"/>
            <a:ext cx="4246563" cy="4743450"/>
          </a:xfrm>
        </p:spPr>
        <p:txBody>
          <a:bodyPr/>
          <a:lstStyle>
            <a:lvl2pPr marL="285750" indent="-285750">
              <a:buFont typeface="Wingdings" panose="05000000000000000000"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685856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ower Left with Graphic Wr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
        <p:nvSpPr>
          <p:cNvPr id="8" name="Text Placeholder 7"/>
          <p:cNvSpPr>
            <a:spLocks noGrp="1"/>
          </p:cNvSpPr>
          <p:nvPr>
            <p:ph type="body" sz="quarter" idx="12"/>
          </p:nvPr>
        </p:nvSpPr>
        <p:spPr>
          <a:xfrm>
            <a:off x="265113" y="3248980"/>
            <a:ext cx="4535487" cy="3116896"/>
          </a:xfrm>
        </p:spPr>
        <p:txBody>
          <a:bodyPr/>
          <a:lstStyle>
            <a:lvl2pPr marL="285750" indent="-285750">
              <a:buFont typeface="Wingdings" panose="05000000000000000000"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4"/>
          </p:nvPr>
        </p:nvSpPr>
        <p:spPr>
          <a:xfrm>
            <a:off x="265113" y="1282148"/>
            <a:ext cx="8686800" cy="533400"/>
          </a:xfrm>
        </p:spPr>
        <p:txBody>
          <a:bodyPr/>
          <a:lstStyle/>
          <a:p>
            <a:pPr lvl="0"/>
            <a:r>
              <a:rPr lang="en-US" dirty="0" smtClean="0"/>
              <a:t>Click to edit Master text styles</a:t>
            </a:r>
          </a:p>
        </p:txBody>
      </p:sp>
    </p:spTree>
    <p:extLst>
      <p:ext uri="{BB962C8B-B14F-4D97-AF65-F5344CB8AC3E}">
        <p14:creationId xmlns:p14="http://schemas.microsoft.com/office/powerpoint/2010/main" val="2698896413"/>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pic>
        <p:nvPicPr>
          <p:cNvPr id="5" name="Picture 3" descr="F:\ercotlogo\ERCOT Logo\ERCOT logo_white.png"/>
          <p:cNvPicPr>
            <a:picLocks noChangeAspect="1" noChangeArrowheads="1"/>
          </p:cNvPicPr>
          <p:nvPr/>
        </p:nvPicPr>
        <p:blipFill>
          <a:blip r:embed="rId24" cstate="print"/>
          <a:srcRect/>
          <a:stretch>
            <a:fillRect/>
          </a:stretch>
        </p:blipFill>
        <p:spPr bwMode="auto">
          <a:xfrm>
            <a:off x="101600" y="6611938"/>
            <a:ext cx="601663" cy="228600"/>
          </a:xfrm>
          <a:prstGeom prst="rect">
            <a:avLst/>
          </a:prstGeom>
          <a:noFill/>
          <a:ln w="9525">
            <a:noFill/>
            <a:miter lim="800000"/>
            <a:headEnd/>
            <a:tailEnd/>
          </a:ln>
        </p:spPr>
      </p:pic>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0" r:id="rId3"/>
    <p:sldLayoutId id="214748372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95" r:id="rId19"/>
    <p:sldLayoutId id="2147483696" r:id="rId20"/>
    <p:sldLayoutId id="2147483677" r:id="rId21"/>
  </p:sldLayoutIdLst>
  <p:transition/>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22" r:id="rId3"/>
  </p:sldLayoutIdLst>
  <p:transition/>
  <p:timing>
    <p:tnLst>
      <p:par>
        <p:cTn id="1" dur="indefinite" restart="never" nodeType="tmRoot"/>
      </p:par>
    </p:tnLst>
  </p:timing>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dirty="0" smtClean="0"/>
              <a:t>ERCOT MARKET EDUCATION</a:t>
            </a:r>
          </a:p>
        </p:txBody>
      </p:sp>
      <p:sp>
        <p:nvSpPr>
          <p:cNvPr id="4" name="Subtitle 3"/>
          <p:cNvSpPr>
            <a:spLocks noGrp="1"/>
          </p:cNvSpPr>
          <p:nvPr>
            <p:ph type="subTitle" idx="1"/>
          </p:nvPr>
        </p:nvSpPr>
        <p:spPr>
          <a:xfrm>
            <a:off x="1358900" y="1943100"/>
            <a:ext cx="6400800" cy="660400"/>
          </a:xfrm>
        </p:spPr>
        <p:txBody>
          <a:bodyPr/>
          <a:lstStyle/>
          <a:p>
            <a:pPr>
              <a:defRPr/>
            </a:pPr>
            <a:r>
              <a:rPr lang="en-US" dirty="0"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 Few Definitions</a:t>
            </a:r>
            <a:endParaRPr lang="en-US" dirty="0"/>
          </a:p>
        </p:txBody>
      </p:sp>
      <p:sp>
        <p:nvSpPr>
          <p:cNvPr id="15" name="Content Placeholder 14"/>
          <p:cNvSpPr>
            <a:spLocks noGrp="1"/>
          </p:cNvSpPr>
          <p:nvPr>
            <p:ph sz="quarter" idx="4"/>
          </p:nvPr>
        </p:nvSpPr>
        <p:spPr>
          <a:xfrm>
            <a:off x="4038600" y="1926494"/>
            <a:ext cx="4800599" cy="4093306"/>
          </a:xfrm>
        </p:spPr>
        <p:txBody>
          <a:bodyPr anchor="ctr"/>
          <a:lstStyle/>
          <a:p>
            <a:r>
              <a:rPr lang="en-US" dirty="0" smtClean="0"/>
              <a:t>Non-Standard</a:t>
            </a:r>
          </a:p>
          <a:p>
            <a:pPr marL="342900" indent="-342900">
              <a:buFont typeface="Wingdings" panose="05000000000000000000" pitchFamily="2" charset="2"/>
              <a:buChar char="§"/>
            </a:pPr>
            <a:r>
              <a:rPr lang="en-US" b="0" dirty="0" smtClean="0"/>
              <a:t>Interval Data Recorder (IDR)</a:t>
            </a:r>
          </a:p>
          <a:p>
            <a:pPr marL="342900" indent="-342900">
              <a:buFont typeface="Wingdings" panose="05000000000000000000" pitchFamily="2" charset="2"/>
              <a:buChar char="§"/>
            </a:pPr>
            <a:r>
              <a:rPr lang="en-US" b="0" dirty="0" smtClean="0"/>
              <a:t>Non-IDR</a:t>
            </a:r>
          </a:p>
          <a:p>
            <a:endParaRPr lang="en-US" dirty="0" smtClean="0"/>
          </a:p>
          <a:p>
            <a:r>
              <a:rPr lang="en-US" dirty="0" smtClean="0"/>
              <a:t>Standard</a:t>
            </a:r>
          </a:p>
          <a:p>
            <a:pPr marL="342900" indent="-342900">
              <a:buFont typeface="Wingdings" panose="05000000000000000000" pitchFamily="2" charset="2"/>
              <a:buChar char="§"/>
            </a:pPr>
            <a:r>
              <a:rPr lang="en-US" b="0" dirty="0" smtClean="0"/>
              <a:t>Advanced Meter System (AMS)</a:t>
            </a:r>
            <a:endParaRPr lang="en-US" b="0" dirty="0"/>
          </a:p>
        </p:txBody>
      </p:sp>
      <p:sp>
        <p:nvSpPr>
          <p:cNvPr id="5" name="Content Placeholder 4"/>
          <p:cNvSpPr>
            <a:spLocks noGrp="1"/>
          </p:cNvSpPr>
          <p:nvPr>
            <p:ph type="body" sz="half" idx="1"/>
          </p:nvPr>
        </p:nvSpPr>
        <p:spPr>
          <a:xfrm>
            <a:off x="266700" y="1276350"/>
            <a:ext cx="8648700" cy="552450"/>
          </a:xfrm>
        </p:spPr>
        <p:txBody>
          <a:bodyPr/>
          <a:lstStyle/>
          <a:p>
            <a:r>
              <a:rPr lang="en-US" smtClean="0"/>
              <a:t>Meters come in multiple flavors </a:t>
            </a:r>
          </a:p>
          <a:p>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895600"/>
            <a:ext cx="2152650" cy="204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19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Few Definitions</a:t>
            </a:r>
            <a:endParaRPr lang="en-US" dirty="0"/>
          </a:p>
        </p:txBody>
      </p:sp>
      <p:sp>
        <p:nvSpPr>
          <p:cNvPr id="15" name="Content Placeholder 14"/>
          <p:cNvSpPr>
            <a:spLocks noGrp="1"/>
          </p:cNvSpPr>
          <p:nvPr>
            <p:ph sz="quarter" idx="4"/>
          </p:nvPr>
        </p:nvSpPr>
        <p:spPr>
          <a:xfrm>
            <a:off x="4038600" y="1926494"/>
            <a:ext cx="4800599" cy="4093306"/>
          </a:xfrm>
        </p:spPr>
        <p:txBody>
          <a:bodyPr anchor="ctr"/>
          <a:lstStyle/>
          <a:p>
            <a:pPr marL="342900" indent="-342900">
              <a:buFont typeface="Wingdings" panose="05000000000000000000" pitchFamily="2" charset="2"/>
              <a:buChar char="§"/>
            </a:pPr>
            <a:r>
              <a:rPr lang="en-US" b="0" dirty="0"/>
              <a:t>Usage is measured in </a:t>
            </a:r>
            <a:r>
              <a:rPr lang="en-US" b="0" dirty="0" smtClean="0"/>
              <a:t/>
            </a:r>
            <a:br>
              <a:rPr lang="en-US" b="0" dirty="0" smtClean="0"/>
            </a:br>
            <a:r>
              <a:rPr lang="en-US" b="0" dirty="0" smtClean="0"/>
              <a:t>15-minute </a:t>
            </a:r>
            <a:r>
              <a:rPr lang="en-US" b="0" dirty="0"/>
              <a:t>intervals</a:t>
            </a:r>
          </a:p>
          <a:p>
            <a:pPr marL="628650" lvl="1" indent="-342900"/>
            <a:endParaRPr lang="en-US" dirty="0"/>
          </a:p>
          <a:p>
            <a:pPr marL="342900" indent="-342900">
              <a:buFont typeface="Wingdings" panose="05000000000000000000" pitchFamily="2" charset="2"/>
              <a:buChar char="§"/>
            </a:pPr>
            <a:r>
              <a:rPr lang="en-US" b="0" dirty="0"/>
              <a:t>Data is already shaped for 15 minute Wholesale Settlement</a:t>
            </a:r>
          </a:p>
          <a:p>
            <a:pPr marL="342900" indent="-342900">
              <a:buFont typeface="Wingdings" panose="05000000000000000000" pitchFamily="2" charset="2"/>
              <a:buChar char="§"/>
            </a:pPr>
            <a:endParaRPr lang="en-US" b="0" dirty="0"/>
          </a:p>
          <a:p>
            <a:pPr marL="342900" indent="-342900">
              <a:buFont typeface="Wingdings" panose="05000000000000000000" pitchFamily="2" charset="2"/>
              <a:buChar char="§"/>
            </a:pPr>
            <a:r>
              <a:rPr lang="en-US" b="0" dirty="0"/>
              <a:t>Typically reported monthly</a:t>
            </a:r>
          </a:p>
        </p:txBody>
      </p:sp>
      <p:sp>
        <p:nvSpPr>
          <p:cNvPr id="5" name="Content Placeholder 4"/>
          <p:cNvSpPr>
            <a:spLocks noGrp="1"/>
          </p:cNvSpPr>
          <p:nvPr>
            <p:ph type="body" sz="half" idx="1"/>
          </p:nvPr>
        </p:nvSpPr>
        <p:spPr>
          <a:xfrm>
            <a:off x="266700" y="1276350"/>
            <a:ext cx="8648700" cy="552450"/>
          </a:xfrm>
        </p:spPr>
        <p:txBody>
          <a:bodyPr/>
          <a:lstStyle/>
          <a:p>
            <a:r>
              <a:rPr lang="en-US" dirty="0"/>
              <a:t>Interval Data Recorder (IDR) Meter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2488446"/>
            <a:ext cx="2857500" cy="2857500"/>
          </a:xfrm>
          <a:prstGeom prst="rect">
            <a:avLst/>
          </a:prstGeom>
        </p:spPr>
      </p:pic>
      <p:sp>
        <p:nvSpPr>
          <p:cNvPr id="16" name="AutoShape 44"/>
          <p:cNvSpPr>
            <a:spLocks noChangeArrowheads="1"/>
          </p:cNvSpPr>
          <p:nvPr/>
        </p:nvSpPr>
        <p:spPr bwMode="auto">
          <a:xfrm>
            <a:off x="740229" y="5943600"/>
            <a:ext cx="7783285"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latin typeface="+mn-lt"/>
              </a:rPr>
              <a:t>ERCOT Settles the Real-time Wholesale Market in 15-minute intervals </a:t>
            </a:r>
            <a:endParaRPr lang="en-US" sz="2000" dirty="0">
              <a:latin typeface="+mn-lt"/>
            </a:endParaRPr>
          </a:p>
        </p:txBody>
      </p:sp>
    </p:spTree>
    <p:extLst>
      <p:ext uri="{BB962C8B-B14F-4D97-AF65-F5344CB8AC3E}">
        <p14:creationId xmlns:p14="http://schemas.microsoft.com/office/powerpoint/2010/main" val="14681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Few Definitions</a:t>
            </a:r>
            <a:endParaRPr lang="en-US" dirty="0"/>
          </a:p>
        </p:txBody>
      </p:sp>
      <p:sp>
        <p:nvSpPr>
          <p:cNvPr id="15" name="Content Placeholder 14"/>
          <p:cNvSpPr>
            <a:spLocks noGrp="1"/>
          </p:cNvSpPr>
          <p:nvPr>
            <p:ph sz="quarter" idx="4"/>
          </p:nvPr>
        </p:nvSpPr>
        <p:spPr>
          <a:xfrm>
            <a:off x="4038600" y="1926494"/>
            <a:ext cx="4800599" cy="4093306"/>
          </a:xfrm>
        </p:spPr>
        <p:txBody>
          <a:bodyPr anchor="ctr"/>
          <a:lstStyle/>
          <a:p>
            <a:pPr marL="342900" indent="-342900">
              <a:buFont typeface="Wingdings" panose="05000000000000000000" pitchFamily="2" charset="2"/>
              <a:buChar char="§"/>
            </a:pPr>
            <a:r>
              <a:rPr lang="en-US" b="0" dirty="0" smtClean="0"/>
              <a:t>Traditional Meter</a:t>
            </a:r>
          </a:p>
          <a:p>
            <a:pPr marL="342900" indent="-342900">
              <a:buFont typeface="Wingdings" panose="05000000000000000000" pitchFamily="2" charset="2"/>
              <a:buChar char="§"/>
            </a:pPr>
            <a:endParaRPr lang="en-US" b="0" dirty="0" smtClean="0"/>
          </a:p>
          <a:p>
            <a:pPr marL="342900" indent="-342900">
              <a:buFont typeface="Wingdings" panose="05000000000000000000" pitchFamily="2" charset="2"/>
              <a:buChar char="§"/>
            </a:pPr>
            <a:r>
              <a:rPr lang="en-US" b="0" dirty="0" smtClean="0"/>
              <a:t>Usage </a:t>
            </a:r>
            <a:r>
              <a:rPr lang="en-US" b="0" dirty="0"/>
              <a:t>is a scalar measurement for an entire month</a:t>
            </a:r>
          </a:p>
          <a:p>
            <a:pPr marL="628650" lvl="1" indent="-342900"/>
            <a:endParaRPr lang="en-US" dirty="0"/>
          </a:p>
          <a:p>
            <a:pPr marL="342900" indent="-342900">
              <a:buFont typeface="Wingdings" panose="05000000000000000000" pitchFamily="2" charset="2"/>
              <a:buChar char="§"/>
            </a:pPr>
            <a:r>
              <a:rPr lang="en-US" b="0" dirty="0"/>
              <a:t>Data must be shaped for 15 minute Wholesale </a:t>
            </a:r>
            <a:r>
              <a:rPr lang="en-US" b="0" dirty="0" smtClean="0"/>
              <a:t>Settlement</a:t>
            </a:r>
            <a:endParaRPr lang="en-US" b="0" dirty="0"/>
          </a:p>
        </p:txBody>
      </p:sp>
      <p:sp>
        <p:nvSpPr>
          <p:cNvPr id="5" name="Content Placeholder 4"/>
          <p:cNvSpPr>
            <a:spLocks noGrp="1"/>
          </p:cNvSpPr>
          <p:nvPr>
            <p:ph type="body" sz="half" idx="1"/>
          </p:nvPr>
        </p:nvSpPr>
        <p:spPr>
          <a:xfrm>
            <a:off x="266700" y="1276350"/>
            <a:ext cx="8648700" cy="552450"/>
          </a:xfrm>
        </p:spPr>
        <p:txBody>
          <a:bodyPr/>
          <a:lstStyle/>
          <a:p>
            <a:r>
              <a:rPr lang="en-US" dirty="0" smtClean="0"/>
              <a:t>Non-IDR Meter</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54" y="2507496"/>
            <a:ext cx="3042939" cy="2819400"/>
          </a:xfrm>
          <a:prstGeom prst="rect">
            <a:avLst/>
          </a:prstGeom>
        </p:spPr>
      </p:pic>
    </p:spTree>
    <p:extLst>
      <p:ext uri="{BB962C8B-B14F-4D97-AF65-F5344CB8AC3E}">
        <p14:creationId xmlns:p14="http://schemas.microsoft.com/office/powerpoint/2010/main" val="6106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Few Definitions</a:t>
            </a:r>
            <a:endParaRPr lang="en-US" dirty="0"/>
          </a:p>
        </p:txBody>
      </p:sp>
      <p:sp>
        <p:nvSpPr>
          <p:cNvPr id="15" name="Content Placeholder 14"/>
          <p:cNvSpPr>
            <a:spLocks noGrp="1"/>
          </p:cNvSpPr>
          <p:nvPr>
            <p:ph sz="quarter" idx="4"/>
          </p:nvPr>
        </p:nvSpPr>
        <p:spPr>
          <a:xfrm>
            <a:off x="4038600" y="1926494"/>
            <a:ext cx="4800599" cy="4093306"/>
          </a:xfrm>
        </p:spPr>
        <p:txBody>
          <a:bodyPr anchor="ctr"/>
          <a:lstStyle/>
          <a:p>
            <a:pPr marL="342900" indent="-342900">
              <a:buFont typeface="Wingdings" panose="05000000000000000000" pitchFamily="2" charset="2"/>
              <a:buChar char="§"/>
            </a:pPr>
            <a:r>
              <a:rPr lang="en-US" b="0" dirty="0"/>
              <a:t>Usage is measured in 15 minute intervals</a:t>
            </a:r>
          </a:p>
          <a:p>
            <a:pPr marL="628650" lvl="1" indent="-342900"/>
            <a:endParaRPr lang="en-US" dirty="0"/>
          </a:p>
          <a:p>
            <a:pPr marL="342900" indent="-342900">
              <a:buFont typeface="Wingdings" panose="05000000000000000000" pitchFamily="2" charset="2"/>
              <a:buChar char="§"/>
            </a:pPr>
            <a:r>
              <a:rPr lang="en-US" b="0" dirty="0"/>
              <a:t>Data is already shaped for 15 minute Wholesale </a:t>
            </a:r>
            <a:r>
              <a:rPr lang="en-US" b="0" dirty="0" smtClean="0"/>
              <a:t>Settlement</a:t>
            </a:r>
          </a:p>
          <a:p>
            <a:pPr marL="342900" indent="-342900">
              <a:buFont typeface="Wingdings" panose="05000000000000000000" pitchFamily="2" charset="2"/>
              <a:buChar char="§"/>
            </a:pPr>
            <a:endParaRPr lang="en-US" b="0" dirty="0" smtClean="0"/>
          </a:p>
          <a:p>
            <a:pPr marL="342900" indent="-342900">
              <a:buFont typeface="Wingdings" panose="05000000000000000000" pitchFamily="2" charset="2"/>
              <a:buChar char="§"/>
            </a:pPr>
            <a:r>
              <a:rPr lang="en-US" b="0" dirty="0" smtClean="0"/>
              <a:t>Remote capabilities</a:t>
            </a:r>
            <a:endParaRPr lang="en-US" b="0" dirty="0"/>
          </a:p>
          <a:p>
            <a:pPr marL="628650" lvl="1" indent="-342900">
              <a:buFont typeface="Arial" panose="020B0604020202020204" pitchFamily="34" charset="0"/>
              <a:buChar char="•"/>
            </a:pPr>
            <a:r>
              <a:rPr lang="en-US" b="0" dirty="0"/>
              <a:t>Typically read remotely</a:t>
            </a:r>
          </a:p>
          <a:p>
            <a:pPr marL="628650" lvl="1" indent="-342900">
              <a:buFont typeface="Arial" panose="020B0604020202020204" pitchFamily="34" charset="0"/>
              <a:buChar char="•"/>
            </a:pPr>
            <a:r>
              <a:rPr lang="en-US" b="0" dirty="0"/>
              <a:t>May be disconnected and reconnected remotely</a:t>
            </a:r>
          </a:p>
        </p:txBody>
      </p:sp>
      <p:sp>
        <p:nvSpPr>
          <p:cNvPr id="5" name="Content Placeholder 4"/>
          <p:cNvSpPr>
            <a:spLocks noGrp="1"/>
          </p:cNvSpPr>
          <p:nvPr>
            <p:ph type="body" sz="half" idx="1"/>
          </p:nvPr>
        </p:nvSpPr>
        <p:spPr>
          <a:xfrm>
            <a:off x="266700" y="1276350"/>
            <a:ext cx="8648700" cy="552450"/>
          </a:xfrm>
        </p:spPr>
        <p:txBody>
          <a:bodyPr/>
          <a:lstStyle/>
          <a:p>
            <a:r>
              <a:rPr lang="en-US" dirty="0"/>
              <a:t>Advanced Meter System (AMS)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96" y="2567287"/>
            <a:ext cx="2734654" cy="2699818"/>
          </a:xfrm>
          <a:prstGeom prst="rect">
            <a:avLst/>
          </a:prstGeom>
        </p:spPr>
      </p:pic>
      <p:sp>
        <p:nvSpPr>
          <p:cNvPr id="6" name="AutoShape 44"/>
          <p:cNvSpPr>
            <a:spLocks noChangeArrowheads="1"/>
          </p:cNvSpPr>
          <p:nvPr/>
        </p:nvSpPr>
        <p:spPr bwMode="auto">
          <a:xfrm>
            <a:off x="304800" y="5715000"/>
            <a:ext cx="3526971"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latin typeface="+mn-lt"/>
              </a:rPr>
              <a:t>Also known as a “Smart Meter”</a:t>
            </a:r>
            <a:endParaRPr lang="en-US" sz="2000" dirty="0">
              <a:latin typeface="+mn-lt"/>
            </a:endParaRPr>
          </a:p>
        </p:txBody>
      </p:sp>
    </p:spTree>
    <p:extLst>
      <p:ext uri="{BB962C8B-B14F-4D97-AF65-F5344CB8AC3E}">
        <p14:creationId xmlns:p14="http://schemas.microsoft.com/office/powerpoint/2010/main" val="139518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Impacts of Smart Meter Technology </a:t>
            </a:r>
            <a:br>
              <a:rPr lang="en-US" dirty="0" smtClean="0"/>
            </a:br>
            <a:r>
              <a:rPr lang="en-US" dirty="0" smtClean="0"/>
              <a:t>on the Retail Market</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02155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Smart Meter Technology</a:t>
            </a:r>
            <a:endParaRPr lang="en-US" dirty="0"/>
          </a:p>
        </p:txBody>
      </p:sp>
      <p:sp>
        <p:nvSpPr>
          <p:cNvPr id="5" name="Content Placeholder 4"/>
          <p:cNvSpPr>
            <a:spLocks noGrp="1"/>
          </p:cNvSpPr>
          <p:nvPr>
            <p:ph idx="1"/>
          </p:nvPr>
        </p:nvSpPr>
        <p:spPr/>
        <p:txBody>
          <a:bodyPr/>
          <a:lstStyle/>
          <a:p>
            <a:r>
              <a:rPr lang="en-US" dirty="0" smtClean="0"/>
              <a:t>So, what does Smart Meter Technology mean for the Retail Market?</a:t>
            </a:r>
          </a:p>
          <a:p>
            <a:pPr lvl="1"/>
            <a:endParaRPr lang="en-US" dirty="0" smtClean="0"/>
          </a:p>
          <a:p>
            <a:pPr lvl="1"/>
            <a:r>
              <a:rPr lang="en-US" dirty="0" smtClean="0"/>
              <a:t>Meter data is more precise</a:t>
            </a:r>
          </a:p>
          <a:p>
            <a:pPr lvl="1"/>
            <a:r>
              <a:rPr lang="en-US" dirty="0" smtClean="0"/>
              <a:t>Meter data is available faster</a:t>
            </a:r>
          </a:p>
          <a:p>
            <a:pPr lvl="1"/>
            <a:r>
              <a:rPr lang="en-US" dirty="0" smtClean="0"/>
              <a:t>More opportunities for retail products?</a:t>
            </a:r>
          </a:p>
          <a:p>
            <a:pPr lvl="1"/>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718444"/>
            <a:ext cx="2734654" cy="2699818"/>
          </a:xfrm>
          <a:prstGeom prst="rect">
            <a:avLst/>
          </a:prstGeom>
        </p:spPr>
      </p:pic>
    </p:spTree>
    <p:extLst>
      <p:ext uri="{BB962C8B-B14F-4D97-AF65-F5344CB8AC3E}">
        <p14:creationId xmlns:p14="http://schemas.microsoft.com/office/powerpoint/2010/main" val="11550258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More Precise Meter Data</a:t>
            </a:r>
            <a:endParaRPr lang="en-US" dirty="0"/>
          </a:p>
        </p:txBody>
      </p:sp>
      <p:sp>
        <p:nvSpPr>
          <p:cNvPr id="24" name="Text Placeholder 23"/>
          <p:cNvSpPr>
            <a:spLocks noGrp="1"/>
          </p:cNvSpPr>
          <p:nvPr>
            <p:ph type="body" sz="quarter" idx="3"/>
          </p:nvPr>
        </p:nvSpPr>
        <p:spPr/>
        <p:txBody>
          <a:bodyPr/>
          <a:lstStyle/>
          <a:p>
            <a:r>
              <a:rPr lang="en-US" dirty="0" smtClean="0"/>
              <a:t> </a:t>
            </a:r>
            <a:endParaRPr lang="en-US" dirty="0"/>
          </a:p>
        </p:txBody>
      </p:sp>
      <p:sp>
        <p:nvSpPr>
          <p:cNvPr id="23" name="Text Placeholder 22"/>
          <p:cNvSpPr>
            <a:spLocks noGrp="1"/>
          </p:cNvSpPr>
          <p:nvPr>
            <p:ph type="body" sz="half" idx="1"/>
          </p:nvPr>
        </p:nvSpPr>
        <p:spPr/>
        <p:txBody>
          <a:bodyPr/>
          <a:lstStyle/>
          <a:p>
            <a:r>
              <a:rPr lang="en-US" dirty="0" smtClean="0"/>
              <a:t>Before Smart Meters</a:t>
            </a:r>
          </a:p>
          <a:p>
            <a:pPr lvl="1"/>
            <a:r>
              <a:rPr lang="en-US" dirty="0" smtClean="0"/>
              <a:t> ~58% of competitive load was settled with NIDR meters</a:t>
            </a:r>
          </a:p>
          <a:p>
            <a:pPr lvl="2"/>
            <a:r>
              <a:rPr lang="en-US" dirty="0" smtClean="0"/>
              <a:t>Had to be shaped with Load Profile</a:t>
            </a:r>
          </a:p>
          <a:p>
            <a:pPr lvl="2"/>
            <a:r>
              <a:rPr lang="en-US" dirty="0" smtClean="0"/>
              <a:t>Actual customer load pattern might have been different</a:t>
            </a:r>
          </a:p>
          <a:p>
            <a:pPr lvl="2"/>
            <a:r>
              <a:rPr lang="en-US" dirty="0" smtClean="0"/>
              <a:t>Errors contributed to UFE</a:t>
            </a:r>
          </a:p>
          <a:p>
            <a:pPr lvl="2"/>
            <a:endParaRPr lang="en-US" dirty="0"/>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850075490"/>
              </p:ext>
            </p:extLst>
          </p:nvPr>
        </p:nvGraphicFramePr>
        <p:xfrm>
          <a:off x="4645025" y="1927225"/>
          <a:ext cx="4041775" cy="4092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69080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t>More Precise Meter Data</a:t>
            </a:r>
          </a:p>
        </p:txBody>
      </p:sp>
      <p:sp>
        <p:nvSpPr>
          <p:cNvPr id="24" name="Text Placeholder 23"/>
          <p:cNvSpPr>
            <a:spLocks noGrp="1"/>
          </p:cNvSpPr>
          <p:nvPr>
            <p:ph type="body" sz="quarter" idx="3"/>
          </p:nvPr>
        </p:nvSpPr>
        <p:spPr/>
        <p:txBody>
          <a:bodyPr/>
          <a:lstStyle/>
          <a:p>
            <a:r>
              <a:rPr lang="en-US" dirty="0" smtClean="0"/>
              <a:t> </a:t>
            </a:r>
            <a:endParaRPr lang="en-US" dirty="0"/>
          </a:p>
        </p:txBody>
      </p:sp>
      <p:sp>
        <p:nvSpPr>
          <p:cNvPr id="23" name="Text Placeholder 22"/>
          <p:cNvSpPr>
            <a:spLocks noGrp="1"/>
          </p:cNvSpPr>
          <p:nvPr>
            <p:ph type="body" sz="half" idx="1"/>
          </p:nvPr>
        </p:nvSpPr>
        <p:spPr/>
        <p:txBody>
          <a:bodyPr/>
          <a:lstStyle/>
          <a:p>
            <a:r>
              <a:rPr lang="en-US" dirty="0" smtClean="0"/>
              <a:t>After Smart Meters</a:t>
            </a:r>
          </a:p>
          <a:p>
            <a:pPr lvl="1"/>
            <a:r>
              <a:rPr lang="en-US" dirty="0" smtClean="0"/>
              <a:t> ~98% of competitive load is now settled using interval data</a:t>
            </a:r>
          </a:p>
          <a:p>
            <a:pPr lvl="2"/>
            <a:r>
              <a:rPr lang="en-US" dirty="0" smtClean="0"/>
              <a:t>REP can discover customer’s actual usage pattern</a:t>
            </a:r>
          </a:p>
          <a:p>
            <a:pPr lvl="2"/>
            <a:r>
              <a:rPr lang="en-US" dirty="0" smtClean="0"/>
              <a:t>More accurate REP settlement with QSE </a:t>
            </a:r>
          </a:p>
          <a:p>
            <a:pPr lvl="2"/>
            <a:endParaRPr lang="en-US" dirty="0"/>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4282199903"/>
              </p:ext>
            </p:extLst>
          </p:nvPr>
        </p:nvGraphicFramePr>
        <p:xfrm>
          <a:off x="4645025" y="1927225"/>
          <a:ext cx="4041775" cy="4092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691718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Meter Data is Available Faster</a:t>
            </a:r>
            <a:endParaRPr lang="en-US" dirty="0"/>
          </a:p>
        </p:txBody>
      </p:sp>
      <p:sp>
        <p:nvSpPr>
          <p:cNvPr id="7" name="Content Placeholder 6"/>
          <p:cNvSpPr>
            <a:spLocks noGrp="1"/>
          </p:cNvSpPr>
          <p:nvPr>
            <p:ph idx="1"/>
          </p:nvPr>
        </p:nvSpPr>
        <p:spPr/>
        <p:txBody>
          <a:bodyPr/>
          <a:lstStyle/>
          <a:p>
            <a:r>
              <a:rPr lang="en-US" dirty="0" smtClean="0"/>
              <a:t>More Accurate Initial Settlement</a:t>
            </a:r>
          </a:p>
          <a:p>
            <a:pPr lvl="1"/>
            <a:r>
              <a:rPr lang="en-US" dirty="0" smtClean="0"/>
              <a:t>Today, ~73% actual load data used in Initial</a:t>
            </a:r>
          </a:p>
          <a:p>
            <a:pPr lvl="1"/>
            <a:r>
              <a:rPr lang="en-US" dirty="0" smtClean="0"/>
              <a:t>Before Smart Meters, ~ 39% actual load data was used in Initial </a:t>
            </a:r>
            <a:endParaRPr lang="en-US" dirty="0"/>
          </a:p>
        </p:txBody>
      </p:sp>
      <p:grpSp>
        <p:nvGrpSpPr>
          <p:cNvPr id="64" name="Group 63"/>
          <p:cNvGrpSpPr/>
          <p:nvPr/>
        </p:nvGrpSpPr>
        <p:grpSpPr>
          <a:xfrm>
            <a:off x="265176" y="3836281"/>
            <a:ext cx="8532813" cy="2452858"/>
            <a:chOff x="263525" y="3667125"/>
            <a:chExt cx="8532813" cy="2452858"/>
          </a:xfrm>
        </p:grpSpPr>
        <p:sp>
          <p:nvSpPr>
            <p:cNvPr id="65" name="AutoShape 26"/>
            <p:cNvSpPr>
              <a:spLocks noChangeArrowheads="1"/>
            </p:cNvSpPr>
            <p:nvPr/>
          </p:nvSpPr>
          <p:spPr bwMode="auto">
            <a:xfrm>
              <a:off x="263525" y="3667125"/>
              <a:ext cx="8526463" cy="2452858"/>
            </a:xfrm>
            <a:prstGeom prst="roundRect">
              <a:avLst>
                <a:gd name="adj" fmla="val 16667"/>
              </a:avLst>
            </a:prstGeom>
            <a:gradFill rotWithShape="1">
              <a:gsLst>
                <a:gs pos="0">
                  <a:srgbClr val="DDDDDD"/>
                </a:gs>
                <a:gs pos="100000">
                  <a:srgbClr val="B2B2B2"/>
                </a:gs>
              </a:gsLst>
              <a:lin ang="5400000" scaled="1"/>
            </a:gradFill>
            <a:ln w="9525">
              <a:solidFill>
                <a:srgbClr val="000000"/>
              </a:solidFill>
              <a:round/>
              <a:headEnd/>
              <a:tailEnd/>
            </a:ln>
            <a:effectLst>
              <a:outerShdw dist="107763" dir="2700000" algn="ctr" rotWithShape="0">
                <a:srgbClr val="808080">
                  <a:alpha val="50000"/>
                </a:srgbClr>
              </a:outerShdw>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0" dirty="0" smtClean="0">
                  <a:solidFill>
                    <a:srgbClr val="000000"/>
                  </a:solidFill>
                  <a:latin typeface="Arial" charset="0"/>
                </a:rPr>
                <a:t>ERCOT Real-Time Settlements Timeline</a:t>
              </a:r>
              <a:r>
                <a:rPr kumimoji="0" lang="en-US" sz="2000" b="1" i="0" u="none" strike="noStrike" kern="0" cap="none" spc="0" normalizeH="0" baseline="0" noProof="0" dirty="0" smtClean="0">
                  <a:ln>
                    <a:noFill/>
                  </a:ln>
                  <a:solidFill>
                    <a:srgbClr val="000000"/>
                  </a:solidFill>
                  <a:effectLst/>
                  <a:uLnTx/>
                  <a:uFillTx/>
                  <a:latin typeface="Arial" charset="0"/>
                </a:rPr>
                <a:t> </a:t>
              </a:r>
              <a:endParaRPr kumimoji="0" lang="en-US" sz="2000" b="1" i="0" u="none" strike="noStrike" kern="0" cap="none" spc="0" normalizeH="0" baseline="0" noProof="0" dirty="0">
                <a:ln>
                  <a:noFill/>
                </a:ln>
                <a:solidFill>
                  <a:srgbClr val="000000"/>
                </a:solidFill>
                <a:effectLst/>
                <a:uLnTx/>
                <a:uFillTx/>
                <a:latin typeface="Arial" charset="0"/>
              </a:endParaRPr>
            </a:p>
          </p:txBody>
        </p:sp>
        <p:cxnSp>
          <p:nvCxnSpPr>
            <p:cNvPr id="66" name="Straight Connector 65"/>
            <p:cNvCxnSpPr/>
            <p:nvPr/>
          </p:nvCxnSpPr>
          <p:spPr>
            <a:xfrm rot="5400000">
              <a:off x="3040062" y="4654722"/>
              <a:ext cx="815975" cy="0"/>
            </a:xfrm>
            <a:prstGeom prst="line">
              <a:avLst/>
            </a:prstGeom>
            <a:noFill/>
            <a:ln w="19050" cap="flat" cmpd="sng" algn="ctr">
              <a:solidFill>
                <a:srgbClr val="FFFFFF">
                  <a:lumMod val="50000"/>
                </a:srgbClr>
              </a:solidFill>
              <a:prstDash val="sysDot"/>
            </a:ln>
            <a:effectLst/>
          </p:spPr>
        </p:cxnSp>
        <p:cxnSp>
          <p:nvCxnSpPr>
            <p:cNvPr id="67" name="Straight Connector 66"/>
            <p:cNvCxnSpPr/>
            <p:nvPr/>
          </p:nvCxnSpPr>
          <p:spPr>
            <a:xfrm rot="5400000">
              <a:off x="7089775" y="4654722"/>
              <a:ext cx="815975" cy="0"/>
            </a:xfrm>
            <a:prstGeom prst="line">
              <a:avLst/>
            </a:prstGeom>
            <a:noFill/>
            <a:ln w="19050" cap="flat" cmpd="sng" algn="ctr">
              <a:solidFill>
                <a:srgbClr val="FFFFFF">
                  <a:lumMod val="50000"/>
                </a:srgbClr>
              </a:solidFill>
              <a:prstDash val="sysDot"/>
            </a:ln>
            <a:effectLst/>
          </p:spPr>
        </p:cxnSp>
        <p:cxnSp>
          <p:nvCxnSpPr>
            <p:cNvPr id="68" name="Straight Connector 67"/>
            <p:cNvCxnSpPr/>
            <p:nvPr/>
          </p:nvCxnSpPr>
          <p:spPr>
            <a:xfrm rot="5400000">
              <a:off x="6213475" y="4654722"/>
              <a:ext cx="815975" cy="0"/>
            </a:xfrm>
            <a:prstGeom prst="line">
              <a:avLst/>
            </a:prstGeom>
            <a:noFill/>
            <a:ln w="19050" cap="flat" cmpd="sng" algn="ctr">
              <a:solidFill>
                <a:srgbClr val="FFFFFF">
                  <a:lumMod val="50000"/>
                </a:srgbClr>
              </a:solidFill>
              <a:prstDash val="sysDot"/>
            </a:ln>
            <a:effectLst/>
          </p:spPr>
        </p:cxnSp>
        <p:sp>
          <p:nvSpPr>
            <p:cNvPr id="69" name="TextBox 10"/>
            <p:cNvSpPr txBox="1">
              <a:spLocks noChangeArrowheads="1"/>
            </p:cNvSpPr>
            <p:nvPr/>
          </p:nvSpPr>
          <p:spPr bwMode="auto">
            <a:xfrm>
              <a:off x="6621463" y="4261022"/>
              <a:ext cx="876300" cy="307975"/>
            </a:xfrm>
            <a:prstGeom prst="rect">
              <a:avLst/>
            </a:prstGeom>
            <a:noFill/>
            <a:ln w="9525">
              <a:noFill/>
              <a:miter lim="800000"/>
              <a:headEnd/>
              <a:tailEnd/>
            </a:ln>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Day 180</a:t>
              </a:r>
            </a:p>
          </p:txBody>
        </p:sp>
        <p:cxnSp>
          <p:nvCxnSpPr>
            <p:cNvPr id="70" name="Straight Connector 69"/>
            <p:cNvCxnSpPr/>
            <p:nvPr/>
          </p:nvCxnSpPr>
          <p:spPr>
            <a:xfrm rot="5400000">
              <a:off x="1882215" y="4654722"/>
              <a:ext cx="815975" cy="0"/>
            </a:xfrm>
            <a:prstGeom prst="line">
              <a:avLst/>
            </a:prstGeom>
            <a:noFill/>
            <a:ln w="19050" cap="flat" cmpd="sng" algn="ctr">
              <a:solidFill>
                <a:srgbClr val="FFFFFF">
                  <a:lumMod val="50000"/>
                </a:srgbClr>
              </a:solidFill>
              <a:prstDash val="sysDot"/>
            </a:ln>
            <a:effectLst/>
          </p:spPr>
        </p:cxnSp>
        <p:cxnSp>
          <p:nvCxnSpPr>
            <p:cNvPr id="71" name="Straight Connector 70"/>
            <p:cNvCxnSpPr/>
            <p:nvPr/>
          </p:nvCxnSpPr>
          <p:spPr>
            <a:xfrm rot="5400000">
              <a:off x="1084262" y="4654722"/>
              <a:ext cx="815975" cy="0"/>
            </a:xfrm>
            <a:prstGeom prst="line">
              <a:avLst/>
            </a:prstGeom>
            <a:noFill/>
            <a:ln w="19050" cap="flat" cmpd="sng" algn="ctr">
              <a:solidFill>
                <a:srgbClr val="FFFFFF">
                  <a:lumMod val="50000"/>
                </a:srgbClr>
              </a:solidFill>
              <a:prstDash val="sysDot"/>
            </a:ln>
            <a:effectLst/>
          </p:spPr>
        </p:cxnSp>
        <p:cxnSp>
          <p:nvCxnSpPr>
            <p:cNvPr id="72" name="Straight Connector 71"/>
            <p:cNvCxnSpPr/>
            <p:nvPr/>
          </p:nvCxnSpPr>
          <p:spPr>
            <a:xfrm rot="5400000">
              <a:off x="3894137" y="4654722"/>
              <a:ext cx="815975" cy="0"/>
            </a:xfrm>
            <a:prstGeom prst="line">
              <a:avLst/>
            </a:prstGeom>
            <a:noFill/>
            <a:ln w="19050" cap="flat" cmpd="sng" algn="ctr">
              <a:solidFill>
                <a:srgbClr val="FFFFFF">
                  <a:lumMod val="50000"/>
                </a:srgbClr>
              </a:solidFill>
              <a:prstDash val="sysDot"/>
            </a:ln>
            <a:effectLst/>
          </p:spPr>
        </p:cxnSp>
        <p:sp>
          <p:nvSpPr>
            <p:cNvPr id="73" name="Right Arrow 72"/>
            <p:cNvSpPr/>
            <p:nvPr/>
          </p:nvSpPr>
          <p:spPr>
            <a:xfrm>
              <a:off x="512763" y="4799184"/>
              <a:ext cx="8077200" cy="508000"/>
            </a:xfrm>
            <a:prstGeom prst="rightArrow">
              <a:avLst/>
            </a:prstGeom>
            <a:solidFill>
              <a:srgbClr val="003966"/>
            </a:solidFill>
            <a:ln w="25400" cap="flat" cmpd="sng" algn="ctr">
              <a:solidFill>
                <a:srgbClr val="003966"/>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sp>
          <p:nvSpPr>
            <p:cNvPr id="74" name="Oval 73"/>
            <p:cNvSpPr/>
            <p:nvPr/>
          </p:nvSpPr>
          <p:spPr>
            <a:xfrm>
              <a:off x="2117165" y="4870622"/>
              <a:ext cx="347663" cy="349250"/>
            </a:xfrm>
            <a:prstGeom prst="ellipse">
              <a:avLst/>
            </a:prstGeom>
            <a:solidFill>
              <a:srgbClr val="669900"/>
            </a:solid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sp>
          <p:nvSpPr>
            <p:cNvPr id="75" name="TextBox 16"/>
            <p:cNvSpPr txBox="1">
              <a:spLocks noChangeArrowheads="1"/>
            </p:cNvSpPr>
            <p:nvPr/>
          </p:nvSpPr>
          <p:spPr bwMode="auto">
            <a:xfrm>
              <a:off x="382588" y="4261022"/>
              <a:ext cx="1138237" cy="523875"/>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smtClean="0">
                  <a:ln>
                    <a:noFill/>
                  </a:ln>
                  <a:solidFill>
                    <a:srgbClr val="C00000"/>
                  </a:solidFill>
                  <a:effectLst/>
                  <a:uLnTx/>
                  <a:uFillTx/>
                </a:rPr>
                <a:t>Operating Day</a:t>
              </a:r>
            </a:p>
          </p:txBody>
        </p:sp>
        <p:sp>
          <p:nvSpPr>
            <p:cNvPr id="76" name="TextBox 17"/>
            <p:cNvSpPr txBox="1">
              <a:spLocks noChangeArrowheads="1"/>
            </p:cNvSpPr>
            <p:nvPr/>
          </p:nvSpPr>
          <p:spPr bwMode="auto">
            <a:xfrm>
              <a:off x="1492251" y="4261022"/>
              <a:ext cx="794792" cy="307777"/>
            </a:xfrm>
            <a:prstGeom prst="rect">
              <a:avLst/>
            </a:prstGeom>
            <a:noFill/>
            <a:ln w="9525">
              <a:noFill/>
              <a:miter lim="800000"/>
              <a:headEnd/>
              <a:tailEnd/>
            </a:ln>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Day 5</a:t>
              </a:r>
            </a:p>
          </p:txBody>
        </p:sp>
        <p:sp>
          <p:nvSpPr>
            <p:cNvPr id="77" name="Oval 76"/>
            <p:cNvSpPr/>
            <p:nvPr/>
          </p:nvSpPr>
          <p:spPr>
            <a:xfrm>
              <a:off x="7323288" y="4864272"/>
              <a:ext cx="347662" cy="347662"/>
            </a:xfrm>
            <a:prstGeom prst="ellipse">
              <a:avLst/>
            </a:prstGeom>
            <a:solidFill>
              <a:srgbClr val="669900"/>
            </a:solid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sp>
          <p:nvSpPr>
            <p:cNvPr id="78" name="TextBox 19"/>
            <p:cNvSpPr txBox="1">
              <a:spLocks noChangeArrowheads="1"/>
            </p:cNvSpPr>
            <p:nvPr/>
          </p:nvSpPr>
          <p:spPr bwMode="auto">
            <a:xfrm>
              <a:off x="2152650" y="5545309"/>
              <a:ext cx="1320800" cy="523875"/>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Initial Statement</a:t>
              </a:r>
            </a:p>
          </p:txBody>
        </p:sp>
        <p:sp>
          <p:nvSpPr>
            <p:cNvPr id="79" name="TextBox 20"/>
            <p:cNvSpPr txBox="1">
              <a:spLocks noChangeArrowheads="1"/>
            </p:cNvSpPr>
            <p:nvPr/>
          </p:nvSpPr>
          <p:spPr bwMode="auto">
            <a:xfrm>
              <a:off x="4221163" y="5545309"/>
              <a:ext cx="1393825" cy="523220"/>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Final </a:t>
              </a:r>
              <a:br>
                <a:rPr kumimoji="0" lang="en-US" sz="1400" b="1" i="0" u="none" strike="noStrike" kern="0" cap="none" spc="0" normalizeH="0" baseline="0" noProof="0" dirty="0" smtClean="0">
                  <a:ln>
                    <a:noFill/>
                  </a:ln>
                  <a:solidFill>
                    <a:srgbClr val="000000"/>
                  </a:solidFill>
                  <a:effectLst/>
                  <a:uLnTx/>
                  <a:uFillTx/>
                </a:rPr>
              </a:br>
              <a:r>
                <a:rPr kumimoji="0" lang="en-US" sz="1400" b="1" i="0" u="none" strike="noStrike" kern="0" cap="none" spc="0" normalizeH="0" baseline="0" noProof="0" dirty="0" smtClean="0">
                  <a:ln>
                    <a:noFill/>
                  </a:ln>
                  <a:solidFill>
                    <a:srgbClr val="000000"/>
                  </a:solidFill>
                  <a:effectLst/>
                  <a:uLnTx/>
                  <a:uFillTx/>
                </a:rPr>
                <a:t>Statement</a:t>
              </a:r>
            </a:p>
          </p:txBody>
        </p:sp>
        <p:sp>
          <p:nvSpPr>
            <p:cNvPr id="80" name="TextBox 21"/>
            <p:cNvSpPr txBox="1">
              <a:spLocks noChangeArrowheads="1"/>
            </p:cNvSpPr>
            <p:nvPr/>
          </p:nvSpPr>
          <p:spPr bwMode="auto">
            <a:xfrm>
              <a:off x="7402513" y="5545309"/>
              <a:ext cx="1393825" cy="523875"/>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True-Up Statement</a:t>
              </a:r>
            </a:p>
          </p:txBody>
        </p:sp>
        <p:grpSp>
          <p:nvGrpSpPr>
            <p:cNvPr id="81" name="Group 41"/>
            <p:cNvGrpSpPr/>
            <p:nvPr/>
          </p:nvGrpSpPr>
          <p:grpSpPr>
            <a:xfrm>
              <a:off x="2194520" y="5048772"/>
              <a:ext cx="185048" cy="765629"/>
              <a:chOff x="2968166" y="3414486"/>
              <a:chExt cx="185048" cy="765629"/>
            </a:xfrm>
            <a:solidFill>
              <a:srgbClr val="669900"/>
            </a:solidFill>
          </p:grpSpPr>
          <p:cxnSp>
            <p:nvCxnSpPr>
              <p:cNvPr id="90" name="Straight Connector 89"/>
              <p:cNvCxnSpPr/>
              <p:nvPr/>
            </p:nvCxnSpPr>
            <p:spPr>
              <a:xfrm rot="16200000" flipH="1">
                <a:off x="2699647" y="3775529"/>
                <a:ext cx="722087" cy="1"/>
              </a:xfrm>
              <a:prstGeom prst="line">
                <a:avLst/>
              </a:prstGeom>
              <a:grpFill/>
              <a:ln w="38100" cap="flat" cmpd="sng" algn="ctr">
                <a:solidFill>
                  <a:srgbClr val="669900"/>
                </a:solidFill>
                <a:prstDash val="solid"/>
              </a:ln>
              <a:effectLst/>
            </p:spPr>
          </p:cxnSp>
          <p:sp>
            <p:nvSpPr>
              <p:cNvPr id="91" name="Oval 90"/>
              <p:cNvSpPr/>
              <p:nvPr/>
            </p:nvSpPr>
            <p:spPr>
              <a:xfrm>
                <a:off x="2968166" y="3995067"/>
                <a:ext cx="185048" cy="185048"/>
              </a:xfrm>
              <a:prstGeom prst="ellipse">
                <a:avLst/>
              </a:prstGeom>
              <a:grp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grpSp>
        <p:grpSp>
          <p:nvGrpSpPr>
            <p:cNvPr id="82" name="Group 45"/>
            <p:cNvGrpSpPr>
              <a:grpSpLocks/>
            </p:cNvGrpSpPr>
            <p:nvPr/>
          </p:nvGrpSpPr>
          <p:grpSpPr bwMode="auto">
            <a:xfrm>
              <a:off x="7403950" y="5048422"/>
              <a:ext cx="184150" cy="766762"/>
              <a:chOff x="2968166" y="3414486"/>
              <a:chExt cx="185048" cy="765629"/>
            </a:xfrm>
          </p:grpSpPr>
          <p:cxnSp>
            <p:nvCxnSpPr>
              <p:cNvPr id="88" name="Straight Connector 87"/>
              <p:cNvCxnSpPr/>
              <p:nvPr/>
            </p:nvCxnSpPr>
            <p:spPr>
              <a:xfrm rot="16200000" flipH="1">
                <a:off x="2699275" y="3775901"/>
                <a:ext cx="722830" cy="0"/>
              </a:xfrm>
              <a:prstGeom prst="line">
                <a:avLst/>
              </a:prstGeom>
              <a:noFill/>
              <a:ln w="38100" cap="flat" cmpd="sng" algn="ctr">
                <a:solidFill>
                  <a:srgbClr val="669900"/>
                </a:solidFill>
                <a:prstDash val="solid"/>
              </a:ln>
              <a:effectLst/>
            </p:spPr>
          </p:cxnSp>
          <p:sp>
            <p:nvSpPr>
              <p:cNvPr id="89" name="Oval 88"/>
              <p:cNvSpPr/>
              <p:nvPr/>
            </p:nvSpPr>
            <p:spPr>
              <a:xfrm>
                <a:off x="2968166" y="3994652"/>
                <a:ext cx="185048" cy="185463"/>
              </a:xfrm>
              <a:prstGeom prst="ellipse">
                <a:avLst/>
              </a:prstGeom>
              <a:solidFill>
                <a:srgbClr val="669900"/>
              </a:solid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grpSp>
        <p:sp>
          <p:nvSpPr>
            <p:cNvPr id="83" name="TextBox 28"/>
            <p:cNvSpPr txBox="1">
              <a:spLocks noChangeArrowheads="1"/>
            </p:cNvSpPr>
            <p:nvPr/>
          </p:nvSpPr>
          <p:spPr bwMode="auto">
            <a:xfrm>
              <a:off x="3487738" y="4261022"/>
              <a:ext cx="806450" cy="307975"/>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Day 55</a:t>
              </a:r>
            </a:p>
          </p:txBody>
        </p:sp>
        <p:grpSp>
          <p:nvGrpSpPr>
            <p:cNvPr id="84" name="Group 29"/>
            <p:cNvGrpSpPr/>
            <p:nvPr/>
          </p:nvGrpSpPr>
          <p:grpSpPr>
            <a:xfrm>
              <a:off x="4127287" y="4874600"/>
              <a:ext cx="348343" cy="950677"/>
              <a:chOff x="4681457" y="3240314"/>
              <a:chExt cx="348343" cy="950677"/>
            </a:xfrm>
            <a:solidFill>
              <a:srgbClr val="669900"/>
            </a:solidFill>
          </p:grpSpPr>
          <p:cxnSp>
            <p:nvCxnSpPr>
              <p:cNvPr id="85" name="Straight Connector 84"/>
              <p:cNvCxnSpPr/>
              <p:nvPr/>
            </p:nvCxnSpPr>
            <p:spPr>
              <a:xfrm rot="16200000" flipH="1">
                <a:off x="4493824" y="3786405"/>
                <a:ext cx="722087" cy="1"/>
              </a:xfrm>
              <a:prstGeom prst="line">
                <a:avLst/>
              </a:prstGeom>
              <a:grpFill/>
              <a:ln w="38100" cap="flat" cmpd="sng" algn="ctr">
                <a:solidFill>
                  <a:srgbClr val="669900"/>
                </a:solidFill>
                <a:prstDash val="solid"/>
              </a:ln>
              <a:effectLst/>
            </p:spPr>
          </p:cxnSp>
          <p:sp>
            <p:nvSpPr>
              <p:cNvPr id="86" name="Oval 85"/>
              <p:cNvSpPr/>
              <p:nvPr/>
            </p:nvSpPr>
            <p:spPr>
              <a:xfrm>
                <a:off x="4762841" y="4005943"/>
                <a:ext cx="185048" cy="185048"/>
              </a:xfrm>
              <a:prstGeom prst="ellipse">
                <a:avLst/>
              </a:prstGeom>
              <a:grp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sp>
            <p:nvSpPr>
              <p:cNvPr id="87" name="Oval 86"/>
              <p:cNvSpPr/>
              <p:nvPr/>
            </p:nvSpPr>
            <p:spPr>
              <a:xfrm>
                <a:off x="4681457" y="3240314"/>
                <a:ext cx="348343" cy="348343"/>
              </a:xfrm>
              <a:prstGeom prst="ellipse">
                <a:avLst/>
              </a:prstGeom>
              <a:grp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3708639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Meter Data is Available Faster</a:t>
            </a:r>
            <a:endParaRPr lang="en-US" dirty="0"/>
          </a:p>
        </p:txBody>
      </p:sp>
      <p:sp>
        <p:nvSpPr>
          <p:cNvPr id="7" name="Content Placeholder 6"/>
          <p:cNvSpPr>
            <a:spLocks noGrp="1"/>
          </p:cNvSpPr>
          <p:nvPr>
            <p:ph idx="1"/>
          </p:nvPr>
        </p:nvSpPr>
        <p:spPr/>
        <p:txBody>
          <a:bodyPr/>
          <a:lstStyle/>
          <a:p>
            <a:r>
              <a:rPr lang="en-US" dirty="0" smtClean="0"/>
              <a:t>Faster Execution of Retail Market Processes</a:t>
            </a:r>
          </a:p>
        </p:txBody>
      </p:sp>
      <p:graphicFrame>
        <p:nvGraphicFramePr>
          <p:cNvPr id="32" name="Content Placeholder 4"/>
          <p:cNvGraphicFramePr>
            <a:graphicFrameLocks/>
          </p:cNvGraphicFramePr>
          <p:nvPr>
            <p:extLst>
              <p:ext uri="{D42A27DB-BD31-4B8C-83A1-F6EECF244321}">
                <p14:modId xmlns:p14="http://schemas.microsoft.com/office/powerpoint/2010/main" val="3556963764"/>
              </p:ext>
            </p:extLst>
          </p:nvPr>
        </p:nvGraphicFramePr>
        <p:xfrm>
          <a:off x="228600" y="2209800"/>
          <a:ext cx="8686800" cy="3856038"/>
        </p:xfrm>
        <a:graphic>
          <a:graphicData uri="http://schemas.openxmlformats.org/drawingml/2006/table">
            <a:tbl>
              <a:tblPr firstRow="1" bandRow="1">
                <a:tableStyleId>{5C22544A-7EE6-4342-B048-85BDC9FD1C3A}</a:tableStyleId>
              </a:tblPr>
              <a:tblGrid>
                <a:gridCol w="2796605"/>
                <a:gridCol w="1775395"/>
                <a:gridCol w="1823775"/>
                <a:gridCol w="2291025"/>
              </a:tblGrid>
              <a:tr h="365759">
                <a:tc>
                  <a:txBody>
                    <a:bodyPr/>
                    <a:lstStyle/>
                    <a:p>
                      <a:pPr algn="ctr"/>
                      <a:r>
                        <a:rPr lang="en-US" sz="1800" u="sng" dirty="0" smtClean="0"/>
                        <a:t>Enrollment type</a:t>
                      </a:r>
                    </a:p>
                    <a:p>
                      <a:pPr algn="ctr"/>
                      <a:r>
                        <a:rPr lang="en-US" sz="1800" b="0" u="none" dirty="0" smtClean="0"/>
                        <a:t>Initiating Transaction</a:t>
                      </a:r>
                      <a:endParaRPr lang="en-US" sz="1800" b="0" u="none" dirty="0"/>
                    </a:p>
                  </a:txBody>
                  <a:tcPr marL="92249" marR="92249" marT="45705" marB="45705"/>
                </a:tc>
                <a:tc>
                  <a:txBody>
                    <a:bodyPr/>
                    <a:lstStyle/>
                    <a:p>
                      <a:pPr algn="ctr"/>
                      <a:r>
                        <a:rPr lang="en-US" sz="1800" u="sng" dirty="0" smtClean="0"/>
                        <a:t>AMS Remote</a:t>
                      </a:r>
                    </a:p>
                    <a:p>
                      <a:pPr algn="ctr"/>
                      <a:r>
                        <a:rPr lang="en-US" sz="1800" u="none" dirty="0" smtClean="0"/>
                        <a:t>(AMSR)</a:t>
                      </a:r>
                      <a:endParaRPr lang="en-US" sz="1800" u="none" dirty="0"/>
                    </a:p>
                  </a:txBody>
                  <a:tcPr marL="92249" marR="92249" marT="45705" marB="45705"/>
                </a:tc>
                <a:tc>
                  <a:txBody>
                    <a:bodyPr/>
                    <a:lstStyle/>
                    <a:p>
                      <a:pPr algn="ctr"/>
                      <a:r>
                        <a:rPr lang="en-US" sz="1800" u="sng" dirty="0" smtClean="0"/>
                        <a:t>AMS Manual</a:t>
                      </a:r>
                    </a:p>
                    <a:p>
                      <a:pPr algn="ctr"/>
                      <a:r>
                        <a:rPr lang="en-US" sz="1800" u="none" dirty="0" smtClean="0"/>
                        <a:t>(AMSM)</a:t>
                      </a:r>
                      <a:endParaRPr lang="en-US" sz="1800" u="none" dirty="0"/>
                    </a:p>
                  </a:txBody>
                  <a:tcPr marL="92249" marR="92249" marT="45705" marB="45705"/>
                </a:tc>
                <a:tc>
                  <a:txBody>
                    <a:bodyPr/>
                    <a:lstStyle/>
                    <a:p>
                      <a:pPr algn="ctr"/>
                      <a:r>
                        <a:rPr lang="en-US" sz="1800" u="sng" dirty="0" smtClean="0"/>
                        <a:t>Non-AMS</a:t>
                      </a:r>
                      <a:endParaRPr lang="en-US" sz="1800" u="sng" dirty="0"/>
                    </a:p>
                  </a:txBody>
                  <a:tcPr marL="92249" marR="92249" marT="45705" marB="45705"/>
                </a:tc>
              </a:tr>
              <a:tr h="777588">
                <a:tc>
                  <a:txBody>
                    <a:bodyPr/>
                    <a:lstStyle/>
                    <a:p>
                      <a:pPr algn="ctr"/>
                      <a:r>
                        <a:rPr lang="en-US" sz="1800" b="1" dirty="0" smtClean="0"/>
                        <a:t>Move-In</a:t>
                      </a:r>
                    </a:p>
                    <a:p>
                      <a:pPr algn="ctr"/>
                      <a:r>
                        <a:rPr lang="en-US" sz="1800" dirty="0" smtClean="0"/>
                        <a:t>814_16</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Days</a:t>
                      </a:r>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Days</a:t>
                      </a:r>
                    </a:p>
                  </a:txBody>
                  <a:tcPr marL="92249" marR="92249" marT="45705" marB="45705" anchor="ctr"/>
                </a:tc>
              </a:tr>
              <a:tr h="762000">
                <a:tc>
                  <a:txBody>
                    <a:bodyPr/>
                    <a:lstStyle/>
                    <a:p>
                      <a:pPr algn="ctr"/>
                      <a:r>
                        <a:rPr lang="en-US" sz="1800" b="1" dirty="0" smtClean="0"/>
                        <a:t>Standard Switch</a:t>
                      </a:r>
                    </a:p>
                    <a:p>
                      <a:pPr algn="ctr"/>
                      <a:r>
                        <a:rPr lang="en-US" sz="1800" dirty="0" smtClean="0"/>
                        <a:t>814_01</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Within Next 4 Business Days</a:t>
                      </a:r>
                    </a:p>
                  </a:txBody>
                  <a:tcPr marL="92249" marR="92249" marT="45705" marB="45705" anchor="ctr"/>
                </a:tc>
              </a:tr>
              <a:tr h="838200">
                <a:tc>
                  <a:txBody>
                    <a:bodyPr/>
                    <a:lstStyle/>
                    <a:p>
                      <a:pPr algn="ctr"/>
                      <a:r>
                        <a:rPr lang="en-US" sz="1800" b="1" dirty="0" smtClean="0"/>
                        <a:t>Self Selected Switch</a:t>
                      </a:r>
                    </a:p>
                    <a:p>
                      <a:pPr algn="ctr"/>
                      <a:r>
                        <a:rPr lang="en-US" sz="1800" dirty="0" smtClean="0"/>
                        <a:t>814-01</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algn="ctr"/>
                      <a:r>
                        <a:rPr lang="en-US" sz="1800" dirty="0" smtClean="0"/>
                        <a:t>Same</a:t>
                      </a:r>
                      <a:r>
                        <a:rPr lang="en-US" sz="1800" baseline="0" dirty="0" smtClean="0"/>
                        <a:t> Day</a:t>
                      </a:r>
                      <a:endParaRPr lang="en-US" sz="1800" dirty="0"/>
                    </a:p>
                  </a:txBody>
                  <a:tcPr marL="92249" marR="92249" marT="45705" marB="45705" anchor="ctr"/>
                </a:tc>
                <a:tc>
                  <a:txBody>
                    <a:bodyPr/>
                    <a:lstStyle/>
                    <a:p>
                      <a:pPr algn="ctr"/>
                      <a:r>
                        <a:rPr lang="en-US" sz="1800" dirty="0" smtClean="0"/>
                        <a:t>At Least 2 Business Days</a:t>
                      </a:r>
                      <a:endParaRPr lang="en-US" sz="1800" dirty="0"/>
                    </a:p>
                  </a:txBody>
                  <a:tcPr marL="92249" marR="92249" marT="45705" marB="45705" anchor="ctr"/>
                </a:tc>
              </a:tr>
              <a:tr h="838200">
                <a:tc>
                  <a:txBody>
                    <a:bodyPr/>
                    <a:lstStyle/>
                    <a:p>
                      <a:pPr algn="ctr"/>
                      <a:r>
                        <a:rPr lang="en-US" sz="1800" b="1" dirty="0" smtClean="0"/>
                        <a:t>Move-Out</a:t>
                      </a:r>
                    </a:p>
                    <a:p>
                      <a:pPr algn="ctr"/>
                      <a:r>
                        <a:rPr lang="en-US" sz="1800" dirty="0" smtClean="0"/>
                        <a:t>814_24</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Within Next 4 Business Days</a:t>
                      </a:r>
                    </a:p>
                  </a:txBody>
                  <a:tcPr marL="92249" marR="92249" marT="45705" marB="45705" anchor="ctr"/>
                </a:tc>
              </a:tr>
            </a:tbl>
          </a:graphicData>
        </a:graphic>
      </p:graphicFrame>
    </p:spTree>
    <p:extLst>
      <p:ext uri="{BB962C8B-B14F-4D97-AF65-F5344CB8AC3E}">
        <p14:creationId xmlns:p14="http://schemas.microsoft.com/office/powerpoint/2010/main" val="42301811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Smart Meter Technology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935012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More Opportunities?</a:t>
            </a:r>
            <a:endParaRPr lang="en-US" dirty="0"/>
          </a:p>
        </p:txBody>
      </p:sp>
      <p:sp>
        <p:nvSpPr>
          <p:cNvPr id="21" name="Text Placeholder 20"/>
          <p:cNvSpPr>
            <a:spLocks noGrp="1"/>
          </p:cNvSpPr>
          <p:nvPr>
            <p:ph idx="1"/>
          </p:nvPr>
        </p:nvSpPr>
        <p:spPr/>
        <p:txBody>
          <a:bodyPr/>
          <a:lstStyle/>
          <a:p>
            <a:r>
              <a:rPr lang="en-US" dirty="0" smtClean="0"/>
              <a:t>Does Smart </a:t>
            </a:r>
            <a:r>
              <a:rPr lang="en-US" dirty="0"/>
              <a:t>Meter t</a:t>
            </a:r>
            <a:r>
              <a:rPr lang="en-US" dirty="0" smtClean="0"/>
              <a:t>echnology offer the promise of new Retail products?</a:t>
            </a:r>
          </a:p>
          <a:p>
            <a:pPr lvl="1"/>
            <a:endParaRPr lang="en-US" dirty="0" smtClean="0"/>
          </a:p>
          <a:p>
            <a:pPr lvl="1"/>
            <a:r>
              <a:rPr lang="en-US" dirty="0" smtClean="0"/>
              <a:t>Prepay</a:t>
            </a:r>
          </a:p>
          <a:p>
            <a:pPr lvl="1"/>
            <a:r>
              <a:rPr lang="en-US" dirty="0" smtClean="0"/>
              <a:t>Demand Response</a:t>
            </a:r>
          </a:p>
          <a:p>
            <a:pPr lvl="1"/>
            <a:r>
              <a:rPr lang="en-US" dirty="0" smtClean="0"/>
              <a:t>Time-of-Use Rates</a:t>
            </a:r>
          </a:p>
          <a:p>
            <a:pPr lvl="1"/>
            <a:endParaRPr lang="en-US" dirty="0"/>
          </a:p>
          <a:p>
            <a:endParaRPr lang="en-US" i="1" dirty="0" smtClean="0"/>
          </a:p>
          <a:p>
            <a:endParaRPr lang="en-US" i="1" dirty="0"/>
          </a:p>
          <a:p>
            <a:endParaRPr lang="en-US" dirty="0"/>
          </a:p>
        </p:txBody>
      </p:sp>
      <p:cxnSp>
        <p:nvCxnSpPr>
          <p:cNvPr id="12" name="Straight Arrow Connector 11"/>
          <p:cNvCxnSpPr>
            <a:endCxn id="20" idx="2"/>
          </p:cNvCxnSpPr>
          <p:nvPr/>
        </p:nvCxnSpPr>
        <p:spPr>
          <a:xfrm flipV="1">
            <a:off x="6796088"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0" idx="0"/>
          </p:cNvCxnSpPr>
          <p:nvPr/>
        </p:nvCxnSpPr>
        <p:spPr>
          <a:xfrm flipV="1">
            <a:off x="6796088" y="2933111"/>
            <a:ext cx="0" cy="876889"/>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131874" y="2272189"/>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Qualified Scheduling Entity (QSE)</a:t>
            </a:r>
            <a:endParaRPr lang="en-US" dirty="0">
              <a:solidFill>
                <a:prstClr val="white"/>
              </a:solidFill>
            </a:endParaRPr>
          </a:p>
        </p:txBody>
      </p:sp>
      <p:cxnSp>
        <p:nvCxnSpPr>
          <p:cNvPr id="15" name="Straight Arrow Connector 14"/>
          <p:cNvCxnSpPr/>
          <p:nvPr/>
        </p:nvCxnSpPr>
        <p:spPr>
          <a:xfrm flipV="1">
            <a:off x="5593822"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001112"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45" descr="house.png"/>
          <p:cNvPicPr>
            <a:picLocks noChangeAspect="1"/>
          </p:cNvPicPr>
          <p:nvPr/>
        </p:nvPicPr>
        <p:blipFill>
          <a:blip r:embed="rId3" cstate="print"/>
          <a:srcRect/>
          <a:stretch>
            <a:fillRect/>
          </a:stretch>
        </p:blipFill>
        <p:spPr bwMode="auto">
          <a:xfrm>
            <a:off x="5140850" y="5525406"/>
            <a:ext cx="904875" cy="750888"/>
          </a:xfrm>
          <a:prstGeom prst="rect">
            <a:avLst/>
          </a:prstGeom>
          <a:noFill/>
          <a:ln w="9525">
            <a:noFill/>
            <a:miter lim="800000"/>
            <a:headEnd/>
            <a:tailEnd/>
          </a:ln>
        </p:spPr>
      </p:pic>
      <p:pic>
        <p:nvPicPr>
          <p:cNvPr id="18" name="Picture 45" descr="house.png"/>
          <p:cNvPicPr>
            <a:picLocks noChangeAspect="1"/>
          </p:cNvPicPr>
          <p:nvPr/>
        </p:nvPicPr>
        <p:blipFill>
          <a:blip r:embed="rId3" cstate="print"/>
          <a:srcRect/>
          <a:stretch>
            <a:fillRect/>
          </a:stretch>
        </p:blipFill>
        <p:spPr bwMode="auto">
          <a:xfrm>
            <a:off x="6343649" y="5525406"/>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3" cstate="print"/>
          <a:srcRect/>
          <a:stretch>
            <a:fillRect/>
          </a:stretch>
        </p:blipFill>
        <p:spPr bwMode="auto">
          <a:xfrm>
            <a:off x="7552109" y="5525406"/>
            <a:ext cx="904875" cy="750888"/>
          </a:xfrm>
          <a:prstGeom prst="rect">
            <a:avLst/>
          </a:prstGeom>
          <a:noFill/>
          <a:ln w="9525">
            <a:noFill/>
            <a:miter lim="800000"/>
            <a:headEnd/>
            <a:tailEnd/>
          </a:ln>
        </p:spPr>
      </p:pic>
      <p:sp>
        <p:nvSpPr>
          <p:cNvPr id="20" name="Rectangle 19"/>
          <p:cNvSpPr/>
          <p:nvPr/>
        </p:nvSpPr>
        <p:spPr>
          <a:xfrm>
            <a:off x="5131874" y="3810000"/>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sp>
        <p:nvSpPr>
          <p:cNvPr id="23" name="Rectangle 22"/>
          <p:cNvSpPr/>
          <p:nvPr/>
        </p:nvSpPr>
        <p:spPr>
          <a:xfrm>
            <a:off x="1295400" y="5194174"/>
            <a:ext cx="2795958" cy="461665"/>
          </a:xfrm>
          <a:prstGeom prst="rect">
            <a:avLst/>
          </a:prstGeom>
        </p:spPr>
        <p:txBody>
          <a:bodyPr wrap="none">
            <a:spAutoFit/>
          </a:bodyPr>
          <a:lstStyle/>
          <a:p>
            <a:r>
              <a:rPr lang="en-US" sz="2400" b="1" i="1" dirty="0">
                <a:solidFill>
                  <a:schemeClr val="tx2"/>
                </a:solidFill>
                <a:latin typeface="Arial" panose="020B0604020202020204" pitchFamily="34" charset="0"/>
                <a:cs typeface="Arial" panose="020B0604020202020204" pitchFamily="34" charset="0"/>
              </a:rPr>
              <a:t>Only time will tell!</a:t>
            </a:r>
          </a:p>
        </p:txBody>
      </p:sp>
    </p:spTree>
    <p:extLst>
      <p:ext uri="{BB962C8B-B14F-4D97-AF65-F5344CB8AC3E}">
        <p14:creationId xmlns:p14="http://schemas.microsoft.com/office/powerpoint/2010/main" val="3686558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500"/>
                                        <p:tgtEl>
                                          <p:spTgt spid="2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3" end="3"/>
                                            </p:txEl>
                                          </p:spTgt>
                                        </p:tgtEl>
                                        <p:attrNameLst>
                                          <p:attrName>style.visibility</p:attrName>
                                        </p:attrNameLst>
                                      </p:cBhvr>
                                      <p:to>
                                        <p:strVal val="visible"/>
                                      </p:to>
                                    </p:set>
                                    <p:animEffect transition="in" filter="fade">
                                      <p:cBhvr>
                                        <p:cTn id="12" dur="500"/>
                                        <p:tgtEl>
                                          <p:spTgt spid="2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animEffect transition="in" filter="fade">
                                      <p:cBhvr>
                                        <p:cTn id="17" dur="500"/>
                                        <p:tgtEl>
                                          <p:spTgt spid="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Overview</a:t>
            </a:r>
            <a:endParaRPr lang="en-US" dirty="0"/>
          </a:p>
        </p:txBody>
      </p:sp>
      <p:sp>
        <p:nvSpPr>
          <p:cNvPr id="6" name="Rectangle 3"/>
          <p:cNvSpPr>
            <a:spLocks noGrp="1" noChangeArrowheads="1"/>
          </p:cNvSpPr>
          <p:nvPr>
            <p:ph idx="1"/>
          </p:nvPr>
        </p:nvSpPr>
        <p:spPr/>
        <p:txBody>
          <a:bodyPr/>
          <a:lstStyle/>
          <a:p>
            <a:r>
              <a:rPr lang="en-US" dirty="0" smtClean="0"/>
              <a:t>Topics in this lesson . . .</a:t>
            </a:r>
          </a:p>
          <a:p>
            <a:pPr lvl="1"/>
            <a:endParaRPr lang="en-US" dirty="0" smtClean="0"/>
          </a:p>
          <a:p>
            <a:pPr lvl="1"/>
            <a:r>
              <a:rPr lang="en-US" dirty="0" smtClean="0"/>
              <a:t>Meter Data – The Big Picture</a:t>
            </a:r>
          </a:p>
          <a:p>
            <a:pPr lvl="1"/>
            <a:r>
              <a:rPr lang="en-US" dirty="0" smtClean="0"/>
              <a:t>A Few Definitions</a:t>
            </a:r>
          </a:p>
          <a:p>
            <a:pPr lvl="1"/>
            <a:r>
              <a:rPr lang="en-US" dirty="0" smtClean="0"/>
              <a:t>Impacts of Smart Meter Technology on REPs</a:t>
            </a:r>
          </a:p>
          <a:p>
            <a:pPr lvl="2"/>
            <a:endParaRPr lang="en-US" dirty="0" smtClean="0"/>
          </a:p>
        </p:txBody>
      </p:sp>
    </p:spTree>
    <p:extLst>
      <p:ext uri="{BB962C8B-B14F-4D97-AF65-F5344CB8AC3E}">
        <p14:creationId xmlns:p14="http://schemas.microsoft.com/office/powerpoint/2010/main" val="1540987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 descr="http://www.inhabitat.com/wp-content/uploads/smartme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5951" r="14758"/>
          <a:stretch/>
        </p:blipFill>
        <p:spPr bwMode="auto">
          <a:xfrm>
            <a:off x="5174136" y="5529204"/>
            <a:ext cx="838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 descr="http://www.inhabitat.com/wp-content/uploads/smartme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5951" r="14758"/>
          <a:stretch/>
        </p:blipFill>
        <p:spPr bwMode="auto">
          <a:xfrm>
            <a:off x="6379159" y="5529204"/>
            <a:ext cx="838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 descr="http://www.inhabitat.com/wp-content/uploads/smartme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5951" r="14758"/>
          <a:stretch/>
        </p:blipFill>
        <p:spPr bwMode="auto">
          <a:xfrm>
            <a:off x="7579254" y="5529204"/>
            <a:ext cx="838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smtClean="0"/>
              <a:t>Smart Meter Technology</a:t>
            </a:r>
            <a:endParaRPr lang="en-US" dirty="0"/>
          </a:p>
        </p:txBody>
      </p:sp>
      <p:sp>
        <p:nvSpPr>
          <p:cNvPr id="5" name="Content Placeholder 4"/>
          <p:cNvSpPr>
            <a:spLocks noGrp="1"/>
          </p:cNvSpPr>
          <p:nvPr>
            <p:ph idx="1"/>
          </p:nvPr>
        </p:nvSpPr>
        <p:spPr/>
        <p:txBody>
          <a:bodyPr/>
          <a:lstStyle/>
          <a:p>
            <a:r>
              <a:rPr lang="en-US" dirty="0" smtClean="0"/>
              <a:t>Meter Data – The Big Picture</a:t>
            </a:r>
            <a:endParaRPr lang="en-US" dirty="0"/>
          </a:p>
        </p:txBody>
      </p:sp>
      <p:sp>
        <p:nvSpPr>
          <p:cNvPr id="6" name="Rectangle 5"/>
          <p:cNvSpPr/>
          <p:nvPr/>
        </p:nvSpPr>
        <p:spPr>
          <a:xfrm>
            <a:off x="1058588" y="563757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Meter Data </a:t>
            </a:r>
            <a:endParaRPr lang="en-US" dirty="0">
              <a:solidFill>
                <a:prstClr val="white"/>
              </a:solidFill>
            </a:endParaRPr>
          </a:p>
        </p:txBody>
      </p:sp>
      <p:cxnSp>
        <p:nvCxnSpPr>
          <p:cNvPr id="9" name="Straight Arrow Connector 8"/>
          <p:cNvCxnSpPr>
            <a:endCxn id="39" idx="2"/>
          </p:cNvCxnSpPr>
          <p:nvPr/>
        </p:nvCxnSpPr>
        <p:spPr>
          <a:xfrm flipV="1">
            <a:off x="6796088"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9" idx="0"/>
          </p:cNvCxnSpPr>
          <p:nvPr/>
        </p:nvCxnSpPr>
        <p:spPr>
          <a:xfrm flipV="1">
            <a:off x="6796088" y="2933111"/>
            <a:ext cx="0" cy="876889"/>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31874" y="2272189"/>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Qualified Scheduling Entity (QSE)</a:t>
            </a:r>
            <a:endParaRPr lang="en-US" dirty="0">
              <a:solidFill>
                <a:prstClr val="white"/>
              </a:solidFill>
            </a:endParaRPr>
          </a:p>
        </p:txBody>
      </p:sp>
      <p:sp>
        <p:nvSpPr>
          <p:cNvPr id="15" name="Rectangle 14"/>
          <p:cNvSpPr/>
          <p:nvPr/>
        </p:nvSpPr>
        <p:spPr>
          <a:xfrm>
            <a:off x="1058588" y="501803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Losses</a:t>
            </a:r>
            <a:endParaRPr lang="en-US" dirty="0">
              <a:solidFill>
                <a:prstClr val="white"/>
              </a:solidFill>
            </a:endParaRPr>
          </a:p>
        </p:txBody>
      </p:sp>
      <p:sp>
        <p:nvSpPr>
          <p:cNvPr id="16" name="Rectangle 15"/>
          <p:cNvSpPr/>
          <p:nvPr/>
        </p:nvSpPr>
        <p:spPr>
          <a:xfrm>
            <a:off x="1058588" y="4401852"/>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Unaccounted For Energy (UFE)</a:t>
            </a:r>
            <a:endParaRPr lang="en-US" dirty="0">
              <a:solidFill>
                <a:prstClr val="white"/>
              </a:solidFill>
            </a:endParaRPr>
          </a:p>
        </p:txBody>
      </p:sp>
      <p:cxnSp>
        <p:nvCxnSpPr>
          <p:cNvPr id="17" name="Straight Arrow Connector 16"/>
          <p:cNvCxnSpPr>
            <a:stCxn id="16" idx="0"/>
          </p:cNvCxnSpPr>
          <p:nvPr/>
        </p:nvCxnSpPr>
        <p:spPr>
          <a:xfrm flipV="1">
            <a:off x="2034901" y="2933111"/>
            <a:ext cx="0" cy="14687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8401" y="2272189"/>
            <a:ext cx="309300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Adjusted Metered Load (QSE)</a:t>
            </a:r>
            <a:endParaRPr lang="en-US" dirty="0">
              <a:solidFill>
                <a:prstClr val="white"/>
              </a:solidFill>
            </a:endParaRPr>
          </a:p>
        </p:txBody>
      </p:sp>
      <p:sp>
        <p:nvSpPr>
          <p:cNvPr id="23" name="Rectangle 22"/>
          <p:cNvSpPr/>
          <p:nvPr/>
        </p:nvSpPr>
        <p:spPr>
          <a:xfrm>
            <a:off x="1981200" y="2958665"/>
            <a:ext cx="1805880" cy="923330"/>
          </a:xfrm>
          <a:prstGeom prst="rect">
            <a:avLst/>
          </a:prstGeom>
        </p:spPr>
        <p:txBody>
          <a:bodyPr wrap="square">
            <a:spAutoFit/>
          </a:bodyPr>
          <a:lstStyle/>
          <a:p>
            <a:pPr algn="ctr" fontAlgn="auto">
              <a:spcBef>
                <a:spcPts val="0"/>
              </a:spcBef>
              <a:spcAft>
                <a:spcPts val="0"/>
              </a:spcAft>
              <a:defRPr/>
            </a:pPr>
            <a:r>
              <a:rPr lang="en-US" i="1" dirty="0"/>
              <a:t>Calculated for each 15 minute interval</a:t>
            </a:r>
          </a:p>
        </p:txBody>
      </p:sp>
      <p:cxnSp>
        <p:nvCxnSpPr>
          <p:cNvPr id="25" name="Straight Arrow Connector 24"/>
          <p:cNvCxnSpPr/>
          <p:nvPr/>
        </p:nvCxnSpPr>
        <p:spPr>
          <a:xfrm flipV="1">
            <a:off x="5593822"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001112"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7" name="Picture 45" descr="house.png"/>
          <p:cNvPicPr>
            <a:picLocks noChangeAspect="1"/>
          </p:cNvPicPr>
          <p:nvPr/>
        </p:nvPicPr>
        <p:blipFill>
          <a:blip r:embed="rId4" cstate="print"/>
          <a:srcRect/>
          <a:stretch>
            <a:fillRect/>
          </a:stretch>
        </p:blipFill>
        <p:spPr bwMode="auto">
          <a:xfrm>
            <a:off x="5140850" y="5525406"/>
            <a:ext cx="904875" cy="750888"/>
          </a:xfrm>
          <a:prstGeom prst="rect">
            <a:avLst/>
          </a:prstGeom>
          <a:noFill/>
          <a:ln w="9525">
            <a:noFill/>
            <a:miter lim="800000"/>
            <a:headEnd/>
            <a:tailEnd/>
          </a:ln>
        </p:spPr>
      </p:pic>
      <p:pic>
        <p:nvPicPr>
          <p:cNvPr id="28" name="Picture 45" descr="house.png"/>
          <p:cNvPicPr>
            <a:picLocks noChangeAspect="1"/>
          </p:cNvPicPr>
          <p:nvPr/>
        </p:nvPicPr>
        <p:blipFill>
          <a:blip r:embed="rId4" cstate="print"/>
          <a:srcRect/>
          <a:stretch>
            <a:fillRect/>
          </a:stretch>
        </p:blipFill>
        <p:spPr bwMode="auto">
          <a:xfrm>
            <a:off x="6343649" y="5525406"/>
            <a:ext cx="904875" cy="750888"/>
          </a:xfrm>
          <a:prstGeom prst="rect">
            <a:avLst/>
          </a:prstGeom>
          <a:noFill/>
          <a:ln w="9525">
            <a:noFill/>
            <a:miter lim="800000"/>
            <a:headEnd/>
            <a:tailEnd/>
          </a:ln>
        </p:spPr>
      </p:pic>
      <p:pic>
        <p:nvPicPr>
          <p:cNvPr id="29" name="Picture 45" descr="house.png"/>
          <p:cNvPicPr>
            <a:picLocks noChangeAspect="1"/>
          </p:cNvPicPr>
          <p:nvPr/>
        </p:nvPicPr>
        <p:blipFill>
          <a:blip r:embed="rId4" cstate="print"/>
          <a:srcRect/>
          <a:stretch>
            <a:fillRect/>
          </a:stretch>
        </p:blipFill>
        <p:spPr bwMode="auto">
          <a:xfrm>
            <a:off x="7552109" y="5525406"/>
            <a:ext cx="904875" cy="750888"/>
          </a:xfrm>
          <a:prstGeom prst="rect">
            <a:avLst/>
          </a:prstGeom>
          <a:noFill/>
          <a:ln w="9525">
            <a:noFill/>
            <a:miter lim="800000"/>
            <a:headEnd/>
            <a:tailEnd/>
          </a:ln>
        </p:spPr>
      </p:pic>
      <p:cxnSp>
        <p:nvCxnSpPr>
          <p:cNvPr id="30" name="Straight Arrow Connector 29"/>
          <p:cNvCxnSpPr/>
          <p:nvPr/>
        </p:nvCxnSpPr>
        <p:spPr>
          <a:xfrm flipH="1">
            <a:off x="3011215" y="5943599"/>
            <a:ext cx="2017985"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117267" y="5326107"/>
            <a:ext cx="1805880" cy="646331"/>
          </a:xfrm>
          <a:prstGeom prst="rect">
            <a:avLst/>
          </a:prstGeom>
        </p:spPr>
        <p:txBody>
          <a:bodyPr wrap="square">
            <a:spAutoFit/>
          </a:bodyPr>
          <a:lstStyle/>
          <a:p>
            <a:pPr algn="ctr" fontAlgn="auto">
              <a:spcBef>
                <a:spcPts val="0"/>
              </a:spcBef>
              <a:spcAft>
                <a:spcPts val="0"/>
              </a:spcAft>
              <a:defRPr/>
            </a:pPr>
            <a:r>
              <a:rPr lang="en-US" i="1" dirty="0" smtClean="0"/>
              <a:t>Collected by TDSPs</a:t>
            </a:r>
            <a:endParaRPr lang="en-US" i="1" dirty="0"/>
          </a:p>
        </p:txBody>
      </p:sp>
      <p:sp>
        <p:nvSpPr>
          <p:cNvPr id="39" name="Rectangle 38"/>
          <p:cNvSpPr/>
          <p:nvPr/>
        </p:nvSpPr>
        <p:spPr>
          <a:xfrm>
            <a:off x="5131874" y="3810000"/>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spTree>
    <p:extLst>
      <p:ext uri="{BB962C8B-B14F-4D97-AF65-F5344CB8AC3E}">
        <p14:creationId xmlns:p14="http://schemas.microsoft.com/office/powerpoint/2010/main" val="2330112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8" grpId="0" animBg="1"/>
      <p:bldP spid="2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Smart Meter Technology</a:t>
            </a:r>
            <a:endParaRPr lang="en-US" dirty="0"/>
          </a:p>
        </p:txBody>
      </p:sp>
      <p:sp>
        <p:nvSpPr>
          <p:cNvPr id="5" name="Content Placeholder 4"/>
          <p:cNvSpPr>
            <a:spLocks noGrp="1"/>
          </p:cNvSpPr>
          <p:nvPr>
            <p:ph type="body" sz="quarter" idx="12"/>
          </p:nvPr>
        </p:nvSpPr>
        <p:spPr/>
        <p:txBody>
          <a:bodyPr/>
          <a:lstStyle/>
          <a:p>
            <a:r>
              <a:rPr lang="en-US" dirty="0">
                <a:solidFill>
                  <a:prstClr val="black"/>
                </a:solidFill>
              </a:rPr>
              <a:t>ERCOT settles with QSE based on Adjusted Metered Load</a:t>
            </a:r>
          </a:p>
          <a:p>
            <a:pPr lvl="1"/>
            <a:r>
              <a:rPr lang="en-US" dirty="0" smtClean="0"/>
              <a:t>Energy usage</a:t>
            </a:r>
          </a:p>
          <a:p>
            <a:pPr lvl="1"/>
            <a:r>
              <a:rPr lang="en-US" dirty="0" smtClean="0"/>
              <a:t>Other load-related charges</a:t>
            </a:r>
            <a:endParaRPr lang="en-US" dirty="0"/>
          </a:p>
        </p:txBody>
      </p:sp>
      <p:sp>
        <p:nvSpPr>
          <p:cNvPr id="34" name="Text Placeholder 33"/>
          <p:cNvSpPr>
            <a:spLocks noGrp="1"/>
          </p:cNvSpPr>
          <p:nvPr>
            <p:ph type="body" sz="quarter" idx="14"/>
          </p:nvPr>
        </p:nvSpPr>
        <p:spPr/>
        <p:txBody>
          <a:bodyPr/>
          <a:lstStyle/>
          <a:p>
            <a:r>
              <a:rPr lang="en-US" dirty="0" smtClean="0"/>
              <a:t>Meter Data – The Big Picture</a:t>
            </a:r>
            <a:endParaRPr lang="en-US" dirty="0"/>
          </a:p>
        </p:txBody>
      </p:sp>
      <p:sp>
        <p:nvSpPr>
          <p:cNvPr id="11" name="Rectangle 10"/>
          <p:cNvSpPr/>
          <p:nvPr/>
        </p:nvSpPr>
        <p:spPr>
          <a:xfrm>
            <a:off x="5131874" y="2272189"/>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Qualified Scheduling Entity (QSE)</a:t>
            </a:r>
            <a:endParaRPr lang="en-US" dirty="0">
              <a:solidFill>
                <a:prstClr val="white"/>
              </a:solidFill>
            </a:endParaRPr>
          </a:p>
        </p:txBody>
      </p:sp>
      <p:sp>
        <p:nvSpPr>
          <p:cNvPr id="18" name="Rectangle 17"/>
          <p:cNvSpPr/>
          <p:nvPr/>
        </p:nvSpPr>
        <p:spPr>
          <a:xfrm>
            <a:off x="488401" y="2272189"/>
            <a:ext cx="309300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Adjusted Metered Load (QSE)</a:t>
            </a:r>
            <a:endParaRPr lang="en-US" dirty="0">
              <a:solidFill>
                <a:prstClr val="white"/>
              </a:solidFill>
            </a:endParaRPr>
          </a:p>
        </p:txBody>
      </p:sp>
      <p:cxnSp>
        <p:nvCxnSpPr>
          <p:cNvPr id="19" name="Straight Arrow Connector 18"/>
          <p:cNvCxnSpPr/>
          <p:nvPr/>
        </p:nvCxnSpPr>
        <p:spPr>
          <a:xfrm>
            <a:off x="3581401" y="2602649"/>
            <a:ext cx="155047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53697" y="1978629"/>
            <a:ext cx="1805880" cy="646331"/>
          </a:xfrm>
          <a:prstGeom prst="rect">
            <a:avLst/>
          </a:prstGeom>
        </p:spPr>
        <p:txBody>
          <a:bodyPr wrap="square">
            <a:spAutoFit/>
          </a:bodyPr>
          <a:lstStyle/>
          <a:p>
            <a:pPr algn="ctr" fontAlgn="auto">
              <a:spcBef>
                <a:spcPts val="0"/>
              </a:spcBef>
              <a:spcAft>
                <a:spcPts val="0"/>
              </a:spcAft>
              <a:defRPr/>
            </a:pPr>
            <a:r>
              <a:rPr lang="en-US" i="1" dirty="0" smtClean="0"/>
              <a:t>Load Related Charges</a:t>
            </a:r>
            <a:endParaRPr lang="en-US" i="1" dirty="0"/>
          </a:p>
        </p:txBody>
      </p:sp>
    </p:spTree>
    <p:extLst>
      <p:ext uri="{BB962C8B-B14F-4D97-AF65-F5344CB8AC3E}">
        <p14:creationId xmlns:p14="http://schemas.microsoft.com/office/powerpoint/2010/main" val="415813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Smart Meter Technology</a:t>
            </a:r>
            <a:endParaRPr lang="en-US" dirty="0"/>
          </a:p>
        </p:txBody>
      </p:sp>
      <p:sp>
        <p:nvSpPr>
          <p:cNvPr id="5" name="Content Placeholder 4"/>
          <p:cNvSpPr>
            <a:spLocks noGrp="1"/>
          </p:cNvSpPr>
          <p:nvPr>
            <p:ph type="body" sz="quarter" idx="12"/>
          </p:nvPr>
        </p:nvSpPr>
        <p:spPr/>
        <p:txBody>
          <a:bodyPr/>
          <a:lstStyle/>
          <a:p>
            <a:r>
              <a:rPr lang="en-US" dirty="0" smtClean="0">
                <a:solidFill>
                  <a:prstClr val="black"/>
                </a:solidFill>
              </a:rPr>
              <a:t>QSE Settles with REP </a:t>
            </a:r>
            <a:endParaRPr lang="en-US" dirty="0">
              <a:solidFill>
                <a:prstClr val="black"/>
              </a:solidFill>
            </a:endParaRPr>
          </a:p>
          <a:p>
            <a:pPr lvl="1"/>
            <a:r>
              <a:rPr lang="en-US" dirty="0" smtClean="0"/>
              <a:t>Energy usage</a:t>
            </a:r>
          </a:p>
          <a:p>
            <a:pPr lvl="1"/>
            <a:r>
              <a:rPr lang="en-US" dirty="0" smtClean="0"/>
              <a:t>Other load-related charges</a:t>
            </a:r>
            <a:endParaRPr lang="en-US" dirty="0"/>
          </a:p>
        </p:txBody>
      </p:sp>
      <p:sp>
        <p:nvSpPr>
          <p:cNvPr id="34" name="Text Placeholder 33"/>
          <p:cNvSpPr>
            <a:spLocks noGrp="1"/>
          </p:cNvSpPr>
          <p:nvPr>
            <p:ph type="body" sz="quarter" idx="14"/>
          </p:nvPr>
        </p:nvSpPr>
        <p:spPr/>
        <p:txBody>
          <a:bodyPr/>
          <a:lstStyle/>
          <a:p>
            <a:r>
              <a:rPr lang="en-US" dirty="0" smtClean="0"/>
              <a:t>Meter Data – The Big Picture</a:t>
            </a:r>
            <a:endParaRPr lang="en-US" dirty="0"/>
          </a:p>
        </p:txBody>
      </p:sp>
      <p:sp>
        <p:nvSpPr>
          <p:cNvPr id="11" name="Rectangle 10"/>
          <p:cNvSpPr/>
          <p:nvPr/>
        </p:nvSpPr>
        <p:spPr>
          <a:xfrm>
            <a:off x="5131874" y="2272189"/>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Qualified Scheduling Entity (QSE)</a:t>
            </a:r>
            <a:endParaRPr lang="en-US" dirty="0">
              <a:solidFill>
                <a:prstClr val="white"/>
              </a:solidFill>
            </a:endParaRPr>
          </a:p>
        </p:txBody>
      </p:sp>
      <p:sp>
        <p:nvSpPr>
          <p:cNvPr id="18" name="Rectangle 17"/>
          <p:cNvSpPr/>
          <p:nvPr/>
        </p:nvSpPr>
        <p:spPr>
          <a:xfrm>
            <a:off x="488401" y="2272189"/>
            <a:ext cx="309300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Adjusted Metered Load (QSE)</a:t>
            </a:r>
            <a:endParaRPr lang="en-US" dirty="0">
              <a:solidFill>
                <a:prstClr val="white"/>
              </a:solidFill>
            </a:endParaRPr>
          </a:p>
        </p:txBody>
      </p:sp>
      <p:cxnSp>
        <p:nvCxnSpPr>
          <p:cNvPr id="19" name="Straight Arrow Connector 18"/>
          <p:cNvCxnSpPr/>
          <p:nvPr/>
        </p:nvCxnSpPr>
        <p:spPr>
          <a:xfrm>
            <a:off x="3581401" y="2602649"/>
            <a:ext cx="155047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131874" y="3810000"/>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cxnSp>
        <p:nvCxnSpPr>
          <p:cNvPr id="10" name="Straight Arrow Connector 9"/>
          <p:cNvCxnSpPr>
            <a:stCxn id="9" idx="0"/>
          </p:cNvCxnSpPr>
          <p:nvPr/>
        </p:nvCxnSpPr>
        <p:spPr>
          <a:xfrm flipV="1">
            <a:off x="6796088" y="2933111"/>
            <a:ext cx="0" cy="876889"/>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629400" y="3066585"/>
            <a:ext cx="1805880" cy="646331"/>
          </a:xfrm>
          <a:prstGeom prst="rect">
            <a:avLst/>
          </a:prstGeom>
        </p:spPr>
        <p:txBody>
          <a:bodyPr wrap="square">
            <a:spAutoFit/>
          </a:bodyPr>
          <a:lstStyle/>
          <a:p>
            <a:pPr algn="ctr" fontAlgn="auto">
              <a:spcBef>
                <a:spcPts val="0"/>
              </a:spcBef>
              <a:spcAft>
                <a:spcPts val="0"/>
              </a:spcAft>
              <a:defRPr/>
            </a:pPr>
            <a:r>
              <a:rPr lang="en-US" i="1" dirty="0" smtClean="0"/>
              <a:t>Load Related Charges</a:t>
            </a:r>
            <a:endParaRPr lang="en-US" i="1" dirty="0"/>
          </a:p>
        </p:txBody>
      </p:sp>
    </p:spTree>
    <p:extLst>
      <p:ext uri="{BB962C8B-B14F-4D97-AF65-F5344CB8AC3E}">
        <p14:creationId xmlns:p14="http://schemas.microsoft.com/office/powerpoint/2010/main" val="206183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Smart Meter Technology</a:t>
            </a:r>
            <a:endParaRPr lang="en-US" dirty="0"/>
          </a:p>
        </p:txBody>
      </p:sp>
      <p:sp>
        <p:nvSpPr>
          <p:cNvPr id="5" name="Content Placeholder 4"/>
          <p:cNvSpPr>
            <a:spLocks noGrp="1"/>
          </p:cNvSpPr>
          <p:nvPr>
            <p:ph type="body" sz="quarter" idx="12"/>
          </p:nvPr>
        </p:nvSpPr>
        <p:spPr/>
        <p:txBody>
          <a:bodyPr/>
          <a:lstStyle/>
          <a:p>
            <a:r>
              <a:rPr lang="en-US" dirty="0" smtClean="0">
                <a:solidFill>
                  <a:prstClr val="black"/>
                </a:solidFill>
              </a:rPr>
              <a:t>REP Bills Customers</a:t>
            </a:r>
            <a:endParaRPr lang="en-US" dirty="0">
              <a:solidFill>
                <a:prstClr val="black"/>
              </a:solidFill>
            </a:endParaRPr>
          </a:p>
          <a:p>
            <a:pPr lvl="1"/>
            <a:r>
              <a:rPr lang="en-US" dirty="0" smtClean="0"/>
              <a:t>Energy usage based on Meter Data</a:t>
            </a:r>
          </a:p>
          <a:p>
            <a:pPr lvl="1"/>
            <a:r>
              <a:rPr lang="en-US" dirty="0" smtClean="0"/>
              <a:t>Other service-related charges</a:t>
            </a:r>
            <a:endParaRPr lang="en-US" dirty="0"/>
          </a:p>
        </p:txBody>
      </p:sp>
      <p:sp>
        <p:nvSpPr>
          <p:cNvPr id="34" name="Text Placeholder 33"/>
          <p:cNvSpPr>
            <a:spLocks noGrp="1"/>
          </p:cNvSpPr>
          <p:nvPr>
            <p:ph type="body" sz="quarter" idx="14"/>
          </p:nvPr>
        </p:nvSpPr>
        <p:spPr/>
        <p:txBody>
          <a:bodyPr/>
          <a:lstStyle/>
          <a:p>
            <a:r>
              <a:rPr lang="en-US" dirty="0" smtClean="0"/>
              <a:t>Meter Data – The Big Picture</a:t>
            </a:r>
            <a:endParaRPr lang="en-US" dirty="0"/>
          </a:p>
        </p:txBody>
      </p:sp>
      <p:sp>
        <p:nvSpPr>
          <p:cNvPr id="11" name="Rectangle 10"/>
          <p:cNvSpPr/>
          <p:nvPr/>
        </p:nvSpPr>
        <p:spPr>
          <a:xfrm>
            <a:off x="5131874" y="2272189"/>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Qualified Scheduling Entity (QSE)</a:t>
            </a:r>
            <a:endParaRPr lang="en-US" dirty="0">
              <a:solidFill>
                <a:prstClr val="white"/>
              </a:solidFill>
            </a:endParaRPr>
          </a:p>
        </p:txBody>
      </p:sp>
      <p:sp>
        <p:nvSpPr>
          <p:cNvPr id="18" name="Rectangle 17"/>
          <p:cNvSpPr/>
          <p:nvPr/>
        </p:nvSpPr>
        <p:spPr>
          <a:xfrm>
            <a:off x="488401" y="2272189"/>
            <a:ext cx="309300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Adjusted Metered Load (QSE)</a:t>
            </a:r>
            <a:endParaRPr lang="en-US" dirty="0">
              <a:solidFill>
                <a:prstClr val="white"/>
              </a:solidFill>
            </a:endParaRPr>
          </a:p>
        </p:txBody>
      </p:sp>
      <p:cxnSp>
        <p:nvCxnSpPr>
          <p:cNvPr id="19" name="Straight Arrow Connector 18"/>
          <p:cNvCxnSpPr/>
          <p:nvPr/>
        </p:nvCxnSpPr>
        <p:spPr>
          <a:xfrm>
            <a:off x="3581401" y="2602649"/>
            <a:ext cx="155047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131874" y="3810000"/>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cxnSp>
        <p:nvCxnSpPr>
          <p:cNvPr id="10" name="Straight Arrow Connector 9"/>
          <p:cNvCxnSpPr>
            <a:stCxn id="9" idx="0"/>
          </p:cNvCxnSpPr>
          <p:nvPr/>
        </p:nvCxnSpPr>
        <p:spPr>
          <a:xfrm flipV="1">
            <a:off x="6796088" y="2933111"/>
            <a:ext cx="0" cy="876889"/>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9" idx="2"/>
          </p:cNvCxnSpPr>
          <p:nvPr/>
        </p:nvCxnSpPr>
        <p:spPr>
          <a:xfrm flipV="1">
            <a:off x="6796088" y="4470921"/>
            <a:ext cx="0" cy="1054552"/>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593822" y="4470921"/>
            <a:ext cx="0" cy="1054552"/>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01112" y="4470921"/>
            <a:ext cx="0" cy="1054552"/>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45" descr="house.png"/>
          <p:cNvPicPr>
            <a:picLocks noChangeAspect="1"/>
          </p:cNvPicPr>
          <p:nvPr/>
        </p:nvPicPr>
        <p:blipFill>
          <a:blip r:embed="rId3" cstate="print"/>
          <a:srcRect/>
          <a:stretch>
            <a:fillRect/>
          </a:stretch>
        </p:blipFill>
        <p:spPr bwMode="auto">
          <a:xfrm>
            <a:off x="5140850" y="5525406"/>
            <a:ext cx="904875" cy="750888"/>
          </a:xfrm>
          <a:prstGeom prst="rect">
            <a:avLst/>
          </a:prstGeom>
          <a:noFill/>
          <a:ln w="9525">
            <a:noFill/>
            <a:miter lim="800000"/>
            <a:headEnd/>
            <a:tailEnd/>
          </a:ln>
        </p:spPr>
      </p:pic>
      <p:pic>
        <p:nvPicPr>
          <p:cNvPr id="17" name="Picture 45" descr="house.png"/>
          <p:cNvPicPr>
            <a:picLocks noChangeAspect="1"/>
          </p:cNvPicPr>
          <p:nvPr/>
        </p:nvPicPr>
        <p:blipFill>
          <a:blip r:embed="rId3" cstate="print"/>
          <a:srcRect/>
          <a:stretch>
            <a:fillRect/>
          </a:stretch>
        </p:blipFill>
        <p:spPr bwMode="auto">
          <a:xfrm>
            <a:off x="6343649" y="5525406"/>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3" cstate="print"/>
          <a:srcRect/>
          <a:stretch>
            <a:fillRect/>
          </a:stretch>
        </p:blipFill>
        <p:spPr bwMode="auto">
          <a:xfrm>
            <a:off x="7552109" y="5525406"/>
            <a:ext cx="904875" cy="750888"/>
          </a:xfrm>
          <a:prstGeom prst="rect">
            <a:avLst/>
          </a:prstGeom>
          <a:noFill/>
          <a:ln w="9525">
            <a:noFill/>
            <a:miter lim="800000"/>
            <a:headEnd/>
            <a:tailEnd/>
          </a:ln>
        </p:spPr>
      </p:pic>
      <p:grpSp>
        <p:nvGrpSpPr>
          <p:cNvPr id="25" name="Group 24"/>
          <p:cNvGrpSpPr/>
          <p:nvPr/>
        </p:nvGrpSpPr>
        <p:grpSpPr>
          <a:xfrm>
            <a:off x="7731654" y="4820789"/>
            <a:ext cx="533400" cy="265794"/>
            <a:chOff x="2514600" y="5525406"/>
            <a:chExt cx="533400" cy="265794"/>
          </a:xfrm>
        </p:grpSpPr>
        <p:sp>
          <p:nvSpPr>
            <p:cNvPr id="23" name="Rectangle 22"/>
            <p:cNvSpPr/>
            <p:nvPr/>
          </p:nvSpPr>
          <p:spPr>
            <a:xfrm>
              <a:off x="2514600" y="5525406"/>
              <a:ext cx="533400" cy="26579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743200" y="5638800"/>
              <a:ext cx="228600" cy="762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529386" y="4820789"/>
            <a:ext cx="533400" cy="265794"/>
            <a:chOff x="2514600" y="5525406"/>
            <a:chExt cx="533400" cy="265794"/>
          </a:xfrm>
        </p:grpSpPr>
        <p:sp>
          <p:nvSpPr>
            <p:cNvPr id="36" name="Rectangle 35"/>
            <p:cNvSpPr/>
            <p:nvPr/>
          </p:nvSpPr>
          <p:spPr>
            <a:xfrm>
              <a:off x="2514600" y="5525406"/>
              <a:ext cx="533400" cy="26579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743200" y="5638800"/>
              <a:ext cx="228600" cy="762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327123" y="4820789"/>
            <a:ext cx="533400" cy="265794"/>
            <a:chOff x="2514600" y="5525406"/>
            <a:chExt cx="533400" cy="265794"/>
          </a:xfrm>
        </p:grpSpPr>
        <p:sp>
          <p:nvSpPr>
            <p:cNvPr id="39" name="Rectangle 38"/>
            <p:cNvSpPr/>
            <p:nvPr/>
          </p:nvSpPr>
          <p:spPr>
            <a:xfrm>
              <a:off x="2514600" y="5525406"/>
              <a:ext cx="533400" cy="26579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743200" y="5638800"/>
              <a:ext cx="228600" cy="762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0210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0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1000"/>
                                        <p:tgtEl>
                                          <p:spTgt spid="15"/>
                                        </p:tgtEl>
                                      </p:cBhvr>
                                    </p:animEffect>
                                  </p:childTnLst>
                                </p:cTn>
                              </p:par>
                              <p:par>
                                <p:cTn id="14" presetID="47"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anim calcmode="lin" valueType="num">
                                      <p:cBhvr>
                                        <p:cTn id="17" dur="500" fill="hold"/>
                                        <p:tgtEl>
                                          <p:spTgt spid="25"/>
                                        </p:tgtEl>
                                        <p:attrNameLst>
                                          <p:attrName>ppt_x</p:attrName>
                                        </p:attrNameLst>
                                      </p:cBhvr>
                                      <p:tavLst>
                                        <p:tav tm="0">
                                          <p:val>
                                            <p:strVal val="#ppt_x"/>
                                          </p:val>
                                        </p:tav>
                                        <p:tav tm="100000">
                                          <p:val>
                                            <p:strVal val="#ppt_x"/>
                                          </p:val>
                                        </p:tav>
                                      </p:tavLst>
                                    </p:anim>
                                    <p:anim calcmode="lin" valueType="num">
                                      <p:cBhvr>
                                        <p:cTn id="18" dur="500" fill="hold"/>
                                        <p:tgtEl>
                                          <p:spTgt spid="2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anim calcmode="lin" valueType="num">
                                      <p:cBhvr>
                                        <p:cTn id="27" dur="500" fill="hold"/>
                                        <p:tgtEl>
                                          <p:spTgt spid="38"/>
                                        </p:tgtEl>
                                        <p:attrNameLst>
                                          <p:attrName>ppt_x</p:attrName>
                                        </p:attrNameLst>
                                      </p:cBhvr>
                                      <p:tavLst>
                                        <p:tav tm="0">
                                          <p:val>
                                            <p:strVal val="#ppt_x"/>
                                          </p:val>
                                        </p:tav>
                                        <p:tav tm="100000">
                                          <p:val>
                                            <p:strVal val="#ppt_x"/>
                                          </p:val>
                                        </p:tav>
                                      </p:tavLst>
                                    </p:anim>
                                    <p:anim calcmode="lin" valueType="num">
                                      <p:cBhvr>
                                        <p:cTn id="28" dur="5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Few Definitions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04954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Few Definitions</a:t>
            </a:r>
            <a:endParaRPr lang="en-US" dirty="0"/>
          </a:p>
        </p:txBody>
      </p:sp>
      <p:sp>
        <p:nvSpPr>
          <p:cNvPr id="5" name="Content Placeholder 4"/>
          <p:cNvSpPr>
            <a:spLocks noGrp="1"/>
          </p:cNvSpPr>
          <p:nvPr>
            <p:ph idx="1"/>
          </p:nvPr>
        </p:nvSpPr>
        <p:spPr/>
        <p:txBody>
          <a:bodyPr/>
          <a:lstStyle/>
          <a:p>
            <a:r>
              <a:rPr lang="en-US" dirty="0" smtClean="0"/>
              <a:t>Meter – </a:t>
            </a:r>
            <a:r>
              <a:rPr lang="en-US" b="0" dirty="0" smtClean="0"/>
              <a:t>A device that measures electrical usage over some period of time</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2324" y="4038600"/>
            <a:ext cx="5329276" cy="2564545"/>
          </a:xfrm>
          <a:prstGeom prst="rect">
            <a:avLst/>
          </a:prstGeom>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2895600"/>
            <a:ext cx="2152650" cy="204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1680" y="5341728"/>
            <a:ext cx="235997" cy="224047"/>
          </a:xfrm>
          <a:prstGeom prst="rect">
            <a:avLst/>
          </a:prstGeom>
          <a:noFill/>
          <a:ln>
            <a:noFill/>
          </a:ln>
          <a:effectLst/>
          <a:scene3d>
            <a:camera prst="perspectiveHeroicExtremeLeftFacing">
              <a:rot lat="1200000" lon="3000000" rev="21470041"/>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17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par>
                                <p:cTn id="10" presetID="53" presetClass="exit" presetSubtype="32" fill="hold" nodeType="withEffect">
                                  <p:stCondLst>
                                    <p:cond delay="0"/>
                                  </p:stCondLst>
                                  <p:childTnLst>
                                    <p:anim calcmode="lin" valueType="num">
                                      <p:cBhvr>
                                        <p:cTn id="11" dur="500"/>
                                        <p:tgtEl>
                                          <p:spTgt spid="12"/>
                                        </p:tgtEl>
                                        <p:attrNameLst>
                                          <p:attrName>ppt_w</p:attrName>
                                        </p:attrNameLst>
                                      </p:cBhvr>
                                      <p:tavLst>
                                        <p:tav tm="0">
                                          <p:val>
                                            <p:strVal val="ppt_w"/>
                                          </p:val>
                                        </p:tav>
                                        <p:tav tm="100000">
                                          <p:val>
                                            <p:fltVal val="0"/>
                                          </p:val>
                                        </p:tav>
                                      </p:tavLst>
                                    </p:anim>
                                    <p:anim calcmode="lin" valueType="num">
                                      <p:cBhvr>
                                        <p:cTn id="12" dur="500"/>
                                        <p:tgtEl>
                                          <p:spTgt spid="12"/>
                                        </p:tgtEl>
                                        <p:attrNameLst>
                                          <p:attrName>ppt_h</p:attrName>
                                        </p:attrNameLst>
                                      </p:cBhvr>
                                      <p:tavLst>
                                        <p:tav tm="0">
                                          <p:val>
                                            <p:strVal val="ppt_h"/>
                                          </p:val>
                                        </p:tav>
                                        <p:tav tm="100000">
                                          <p:val>
                                            <p:fltVal val="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5E-6 1.48277E-6 L 0.49063 0.22877 " pathEditMode="relative" rAng="0" ptsTypes="AA">
                                      <p:cBhvr>
                                        <p:cTn id="16" dur="1500" spd="-100000" fill="hold"/>
                                        <p:tgtEl>
                                          <p:spTgt spid="11"/>
                                        </p:tgtEl>
                                        <p:attrNameLst>
                                          <p:attrName>ppt_x</p:attrName>
                                          <p:attrName>ppt_y</p:attrName>
                                        </p:attrNameLst>
                                      </p:cBhvr>
                                      <p:rCtr x="24531" y="114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etail 101 ILT Module 4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 ILT Module 4 Working Copy</Template>
  <TotalTime>3582</TotalTime>
  <Words>854</Words>
  <Application>Microsoft Office PowerPoint</Application>
  <PresentationFormat>On-screen Show (4:3)</PresentationFormat>
  <Paragraphs>167</Paragraphs>
  <Slides>20</Slides>
  <Notes>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Retail 101 ILT Module 4 Working Copy</vt:lpstr>
      <vt:lpstr>2_Course Title Master</vt:lpstr>
      <vt:lpstr>ERCOT MARKET EDUCATION</vt:lpstr>
      <vt:lpstr>Smart Meter Technology</vt:lpstr>
      <vt:lpstr>Overview</vt:lpstr>
      <vt:lpstr>Smart Meter Technology</vt:lpstr>
      <vt:lpstr>Smart Meter Technology</vt:lpstr>
      <vt:lpstr>Smart Meter Technology</vt:lpstr>
      <vt:lpstr>Smart Meter Technology</vt:lpstr>
      <vt:lpstr>A Few Definitions</vt:lpstr>
      <vt:lpstr>A Few Definitions</vt:lpstr>
      <vt:lpstr>A Few Definitions</vt:lpstr>
      <vt:lpstr>A Few Definitions</vt:lpstr>
      <vt:lpstr>A Few Definitions</vt:lpstr>
      <vt:lpstr>A Few Definitions</vt:lpstr>
      <vt:lpstr>Impacts of Smart Meter Technology  on the Retail Market</vt:lpstr>
      <vt:lpstr>Impact of Smart Meter Technology</vt:lpstr>
      <vt:lpstr>More Precise Meter Data</vt:lpstr>
      <vt:lpstr>More Precise Meter Data</vt:lpstr>
      <vt:lpstr>Meter Data is Available Faster</vt:lpstr>
      <vt:lpstr>Meter Data is Available Faster</vt:lpstr>
      <vt:lpstr>More Opportunities?</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Wiegand, Sheri</cp:lastModifiedBy>
  <cp:revision>77</cp:revision>
  <dcterms:created xsi:type="dcterms:W3CDTF">2015-08-07T17:39:57Z</dcterms:created>
  <dcterms:modified xsi:type="dcterms:W3CDTF">2015-11-18T23:24:01Z</dcterms:modified>
</cp:coreProperties>
</file>