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15"/>
  </p:notesMasterIdLst>
  <p:handoutMasterIdLst>
    <p:handoutMasterId r:id="rId16"/>
  </p:handoutMasterIdLst>
  <p:sldIdLst>
    <p:sldId id="260" r:id="rId6"/>
    <p:sldId id="305" r:id="rId7"/>
    <p:sldId id="282" r:id="rId8"/>
    <p:sldId id="301" r:id="rId9"/>
    <p:sldId id="302" r:id="rId10"/>
    <p:sldId id="306" r:id="rId11"/>
    <p:sldId id="303" r:id="rId12"/>
    <p:sldId id="304" r:id="rId13"/>
    <p:sldId id="300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72BFC5"/>
    <a:srgbClr val="333399"/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72" autoAdjust="0"/>
    <p:restoredTop sz="94595" autoAdjust="0"/>
  </p:normalViewPr>
  <p:slideViewPr>
    <p:cSldViewPr snapToGrid="0" snapToObjects="1">
      <p:cViewPr varScale="1">
        <p:scale>
          <a:sx n="114" d="100"/>
          <a:sy n="114" d="100"/>
        </p:scale>
        <p:origin x="150" y="8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1740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BEF8A-F158-46A4-91C4-723BEFB8F4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3DCA96-133D-4A32-8A98-45D3F6529D1B}">
      <dgm:prSet phldrT="[Text]"/>
      <dgm:spPr/>
      <dgm:t>
        <a:bodyPr/>
        <a:lstStyle/>
        <a:p>
          <a:r>
            <a:rPr lang="en-US" dirty="0" smtClean="0"/>
            <a:t>MISO approached ERCOT about performing a joint study to analyze a DC tie interconnection.</a:t>
          </a:r>
          <a:endParaRPr lang="en-US" dirty="0"/>
        </a:p>
      </dgm:t>
    </dgm:pt>
    <dgm:pt modelId="{FB8C0F0F-CC0A-4C08-B433-7F2E2648C39C}" type="parTrans" cxnId="{EE96B2A7-D027-4159-8349-51F73F68F5E4}">
      <dgm:prSet/>
      <dgm:spPr/>
      <dgm:t>
        <a:bodyPr/>
        <a:lstStyle/>
        <a:p>
          <a:endParaRPr lang="en-US"/>
        </a:p>
      </dgm:t>
    </dgm:pt>
    <dgm:pt modelId="{4AE10D1C-BD75-424E-AE4B-045DE0F493C4}" type="sibTrans" cxnId="{EE96B2A7-D027-4159-8349-51F73F68F5E4}">
      <dgm:prSet/>
      <dgm:spPr/>
      <dgm:t>
        <a:bodyPr/>
        <a:lstStyle/>
        <a:p>
          <a:endParaRPr lang="en-US"/>
        </a:p>
      </dgm:t>
    </dgm:pt>
    <dgm:pt modelId="{61743E1F-C620-4320-842D-01C54381744C}" type="pres">
      <dgm:prSet presAssocID="{58CBEF8A-F158-46A4-91C4-723BEFB8F4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71E935-7D6D-4BAC-94E1-CD8F118C3CBA}" type="pres">
      <dgm:prSet presAssocID="{963DCA96-133D-4A32-8A98-45D3F6529D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21AA0-7462-4CFF-AC60-CB36DD98E8ED}" type="presOf" srcId="{963DCA96-133D-4A32-8A98-45D3F6529D1B}" destId="{3C71E935-7D6D-4BAC-94E1-CD8F118C3CBA}" srcOrd="0" destOrd="0" presId="urn:microsoft.com/office/officeart/2005/8/layout/vList2"/>
    <dgm:cxn modelId="{EE96B2A7-D027-4159-8349-51F73F68F5E4}" srcId="{58CBEF8A-F158-46A4-91C4-723BEFB8F4B9}" destId="{963DCA96-133D-4A32-8A98-45D3F6529D1B}" srcOrd="0" destOrd="0" parTransId="{FB8C0F0F-CC0A-4C08-B433-7F2E2648C39C}" sibTransId="{4AE10D1C-BD75-424E-AE4B-045DE0F493C4}"/>
    <dgm:cxn modelId="{0E322707-FE54-423C-B4FF-663939CD8A58}" type="presOf" srcId="{58CBEF8A-F158-46A4-91C4-723BEFB8F4B9}" destId="{61743E1F-C620-4320-842D-01C54381744C}" srcOrd="0" destOrd="0" presId="urn:microsoft.com/office/officeart/2005/8/layout/vList2"/>
    <dgm:cxn modelId="{696B6F70-3A28-431C-B7F2-0C8D55AF9BC9}" type="presParOf" srcId="{61743E1F-C620-4320-842D-01C54381744C}" destId="{3C71E935-7D6D-4BAC-94E1-CD8F118C3C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D6BB8-9C9F-42CF-9C69-04312FB5FD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96A1D0-75A9-4ADE-ADD1-4149B8F8E568}">
      <dgm:prSet phldrT="[Text]"/>
      <dgm:spPr/>
      <dgm:t>
        <a:bodyPr/>
        <a:lstStyle/>
        <a:p>
          <a:r>
            <a:rPr lang="en-US" dirty="0" smtClean="0"/>
            <a:t>Drivers</a:t>
          </a:r>
          <a:endParaRPr lang="en-US" dirty="0"/>
        </a:p>
      </dgm:t>
    </dgm:pt>
    <dgm:pt modelId="{28529E70-AE64-4289-8D10-4649B116A9AB}" type="parTrans" cxnId="{8F231A74-068A-4241-A5CB-8D1C17CA06CB}">
      <dgm:prSet/>
      <dgm:spPr/>
      <dgm:t>
        <a:bodyPr/>
        <a:lstStyle/>
        <a:p>
          <a:endParaRPr lang="en-US"/>
        </a:p>
      </dgm:t>
    </dgm:pt>
    <dgm:pt modelId="{949B756F-B14C-4EBE-B20A-9DA43BB856AF}" type="sibTrans" cxnId="{8F231A74-068A-4241-A5CB-8D1C17CA06CB}">
      <dgm:prSet/>
      <dgm:spPr/>
      <dgm:t>
        <a:bodyPr/>
        <a:lstStyle/>
        <a:p>
          <a:endParaRPr lang="en-US"/>
        </a:p>
      </dgm:t>
    </dgm:pt>
    <dgm:pt modelId="{72F2F998-2BAA-4351-AD02-C4DB327FC113}">
      <dgm:prSet/>
      <dgm:spPr/>
      <dgm:t>
        <a:bodyPr/>
        <a:lstStyle/>
        <a:p>
          <a:r>
            <a:rPr lang="en-US" dirty="0" smtClean="0"/>
            <a:t>Efficiency gains from load and intermittent generation diversity between MISO and ERCOT</a:t>
          </a:r>
          <a:endParaRPr lang="en-US" dirty="0"/>
        </a:p>
      </dgm:t>
    </dgm:pt>
    <dgm:pt modelId="{EEEA96F0-55F3-4DBE-A300-4E67B0C06FBC}" type="parTrans" cxnId="{6BB8344A-C04E-4A38-924F-D16A977882AB}">
      <dgm:prSet/>
      <dgm:spPr/>
      <dgm:t>
        <a:bodyPr/>
        <a:lstStyle/>
        <a:p>
          <a:endParaRPr lang="en-US"/>
        </a:p>
      </dgm:t>
    </dgm:pt>
    <dgm:pt modelId="{00CD9DFA-8045-4F58-8275-EC00B0B6A44F}" type="sibTrans" cxnId="{6BB8344A-C04E-4A38-924F-D16A977882AB}">
      <dgm:prSet/>
      <dgm:spPr/>
      <dgm:t>
        <a:bodyPr/>
        <a:lstStyle/>
        <a:p>
          <a:endParaRPr lang="en-US"/>
        </a:p>
      </dgm:t>
    </dgm:pt>
    <dgm:pt modelId="{A74AA918-3934-40A9-AAD1-9F4872114F7E}">
      <dgm:prSet/>
      <dgm:spPr/>
      <dgm:t>
        <a:bodyPr/>
        <a:lstStyle/>
        <a:p>
          <a:r>
            <a:rPr lang="en-US" dirty="0" smtClean="0"/>
            <a:t>Congestion benefits for MISO and ERCOT</a:t>
          </a:r>
          <a:endParaRPr lang="en-US" dirty="0"/>
        </a:p>
      </dgm:t>
    </dgm:pt>
    <dgm:pt modelId="{6EB9BA4D-E6AC-44DE-8547-0ED70934C919}" type="parTrans" cxnId="{DCE966C7-6670-484C-893A-CFDE09EB76B5}">
      <dgm:prSet/>
      <dgm:spPr/>
      <dgm:t>
        <a:bodyPr/>
        <a:lstStyle/>
        <a:p>
          <a:endParaRPr lang="en-US"/>
        </a:p>
      </dgm:t>
    </dgm:pt>
    <dgm:pt modelId="{DBDF0B43-7CA7-4EEB-8467-F7F814772278}" type="sibTrans" cxnId="{DCE966C7-6670-484C-893A-CFDE09EB76B5}">
      <dgm:prSet/>
      <dgm:spPr/>
      <dgm:t>
        <a:bodyPr/>
        <a:lstStyle/>
        <a:p>
          <a:endParaRPr lang="en-US"/>
        </a:p>
      </dgm:t>
    </dgm:pt>
    <dgm:pt modelId="{9C7E847E-5D03-44CD-B379-8BC9F6F3634D}">
      <dgm:prSet/>
      <dgm:spPr/>
      <dgm:t>
        <a:bodyPr/>
        <a:lstStyle/>
        <a:p>
          <a:endParaRPr lang="en-US" dirty="0"/>
        </a:p>
      </dgm:t>
    </dgm:pt>
    <dgm:pt modelId="{3DBBED8C-094F-4E36-8049-9124816C43D9}" type="parTrans" cxnId="{4A1CE9A6-514E-4E17-80B6-72C00C98EED3}">
      <dgm:prSet/>
      <dgm:spPr/>
      <dgm:t>
        <a:bodyPr/>
        <a:lstStyle/>
        <a:p>
          <a:endParaRPr lang="en-US"/>
        </a:p>
      </dgm:t>
    </dgm:pt>
    <dgm:pt modelId="{7ECECEFE-2134-402C-B21B-75F61792A60B}" type="sibTrans" cxnId="{4A1CE9A6-514E-4E17-80B6-72C00C98EED3}">
      <dgm:prSet/>
      <dgm:spPr/>
      <dgm:t>
        <a:bodyPr/>
        <a:lstStyle/>
        <a:p>
          <a:endParaRPr lang="en-US"/>
        </a:p>
      </dgm:t>
    </dgm:pt>
    <dgm:pt modelId="{981D2B3F-4CF5-4B1F-BF15-E8541322933C}">
      <dgm:prSet/>
      <dgm:spPr/>
      <dgm:t>
        <a:bodyPr/>
        <a:lstStyle/>
        <a:p>
          <a:r>
            <a:rPr lang="en-US" dirty="0" smtClean="0"/>
            <a:t>MISO South reliability improvement</a:t>
          </a:r>
          <a:endParaRPr lang="en-US" dirty="0"/>
        </a:p>
      </dgm:t>
    </dgm:pt>
    <dgm:pt modelId="{4C5306F3-D11E-464A-BA0D-2A256E7EDA4A}" type="sibTrans" cxnId="{444D469E-6122-4CE9-843D-047CCA5EA7F5}">
      <dgm:prSet/>
      <dgm:spPr/>
      <dgm:t>
        <a:bodyPr/>
        <a:lstStyle/>
        <a:p>
          <a:endParaRPr lang="en-US"/>
        </a:p>
      </dgm:t>
    </dgm:pt>
    <dgm:pt modelId="{E34FA911-0B84-4915-9DE6-B9F2C30877A2}" type="parTrans" cxnId="{444D469E-6122-4CE9-843D-047CCA5EA7F5}">
      <dgm:prSet/>
      <dgm:spPr/>
      <dgm:t>
        <a:bodyPr/>
        <a:lstStyle/>
        <a:p>
          <a:endParaRPr lang="en-US"/>
        </a:p>
      </dgm:t>
    </dgm:pt>
    <dgm:pt modelId="{B82088E2-3473-4C3D-8ADC-E24B52A753E6}" type="pres">
      <dgm:prSet presAssocID="{CA0D6BB8-9C9F-42CF-9C69-04312FB5FD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002DDC-79C4-42C8-98A4-2E2124955570}" type="pres">
      <dgm:prSet presAssocID="{5F96A1D0-75A9-4ADE-ADD1-4149B8F8E568}" presName="parentLin" presStyleCnt="0"/>
      <dgm:spPr/>
    </dgm:pt>
    <dgm:pt modelId="{B45B5642-C2F4-4783-9D37-4CCA09EB93C9}" type="pres">
      <dgm:prSet presAssocID="{5F96A1D0-75A9-4ADE-ADD1-4149B8F8E56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B47AE74-9A3F-4456-9036-D3917E906CC1}" type="pres">
      <dgm:prSet presAssocID="{5F96A1D0-75A9-4ADE-ADD1-4149B8F8E568}" presName="parentText" presStyleLbl="node1" presStyleIdx="0" presStyleCnt="1" custScaleX="714460" custScaleY="660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40038-A367-43D0-9922-632BA727184E}" type="pres">
      <dgm:prSet presAssocID="{5F96A1D0-75A9-4ADE-ADD1-4149B8F8E568}" presName="negativeSpace" presStyleCnt="0"/>
      <dgm:spPr/>
    </dgm:pt>
    <dgm:pt modelId="{552A6F5C-C618-4953-9315-56C41A72124E}" type="pres">
      <dgm:prSet presAssocID="{5F96A1D0-75A9-4ADE-ADD1-4149B8F8E568}" presName="childText" presStyleLbl="conFgAcc1" presStyleIdx="0" presStyleCnt="1" custLinFactY="-50221" custLinFactNeighborX="-914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B8344A-C04E-4A38-924F-D16A977882AB}" srcId="{5F96A1D0-75A9-4ADE-ADD1-4149B8F8E568}" destId="{72F2F998-2BAA-4351-AD02-C4DB327FC113}" srcOrd="3" destOrd="0" parTransId="{EEEA96F0-55F3-4DBE-A300-4E67B0C06FBC}" sibTransId="{00CD9DFA-8045-4F58-8275-EC00B0B6A44F}"/>
    <dgm:cxn modelId="{77B0B5BD-B68D-4D2F-BF52-C9667C6CD29B}" type="presOf" srcId="{5F96A1D0-75A9-4ADE-ADD1-4149B8F8E568}" destId="{FB47AE74-9A3F-4456-9036-D3917E906CC1}" srcOrd="1" destOrd="0" presId="urn:microsoft.com/office/officeart/2005/8/layout/list1"/>
    <dgm:cxn modelId="{6061CF03-790B-4B78-AA0E-AE70C5971B46}" type="presOf" srcId="{A74AA918-3934-40A9-AAD1-9F4872114F7E}" destId="{552A6F5C-C618-4953-9315-56C41A72124E}" srcOrd="0" destOrd="2" presId="urn:microsoft.com/office/officeart/2005/8/layout/list1"/>
    <dgm:cxn modelId="{BE0EE5DD-B0A1-4AF7-B3DE-5F595583A9F7}" type="presOf" srcId="{981D2B3F-4CF5-4B1F-BF15-E8541322933C}" destId="{552A6F5C-C618-4953-9315-56C41A72124E}" srcOrd="0" destOrd="1" presId="urn:microsoft.com/office/officeart/2005/8/layout/list1"/>
    <dgm:cxn modelId="{AA30497C-DA90-43D9-8317-9CDA610CB8E0}" type="presOf" srcId="{5F96A1D0-75A9-4ADE-ADD1-4149B8F8E568}" destId="{B45B5642-C2F4-4783-9D37-4CCA09EB93C9}" srcOrd="0" destOrd="0" presId="urn:microsoft.com/office/officeart/2005/8/layout/list1"/>
    <dgm:cxn modelId="{8F231A74-068A-4241-A5CB-8D1C17CA06CB}" srcId="{CA0D6BB8-9C9F-42CF-9C69-04312FB5FD7A}" destId="{5F96A1D0-75A9-4ADE-ADD1-4149B8F8E568}" srcOrd="0" destOrd="0" parTransId="{28529E70-AE64-4289-8D10-4649B116A9AB}" sibTransId="{949B756F-B14C-4EBE-B20A-9DA43BB856AF}"/>
    <dgm:cxn modelId="{CD156FEA-A928-4D74-8B8B-37D1F896C550}" type="presOf" srcId="{9C7E847E-5D03-44CD-B379-8BC9F6F3634D}" destId="{552A6F5C-C618-4953-9315-56C41A72124E}" srcOrd="0" destOrd="0" presId="urn:microsoft.com/office/officeart/2005/8/layout/list1"/>
    <dgm:cxn modelId="{4F2FD521-48D3-41F6-A3A4-2C5D08A2DC43}" type="presOf" srcId="{72F2F998-2BAA-4351-AD02-C4DB327FC113}" destId="{552A6F5C-C618-4953-9315-56C41A72124E}" srcOrd="0" destOrd="3" presId="urn:microsoft.com/office/officeart/2005/8/layout/list1"/>
    <dgm:cxn modelId="{6C9BE867-0086-4890-97EF-7E463BED2FE1}" type="presOf" srcId="{CA0D6BB8-9C9F-42CF-9C69-04312FB5FD7A}" destId="{B82088E2-3473-4C3D-8ADC-E24B52A753E6}" srcOrd="0" destOrd="0" presId="urn:microsoft.com/office/officeart/2005/8/layout/list1"/>
    <dgm:cxn modelId="{444D469E-6122-4CE9-843D-047CCA5EA7F5}" srcId="{5F96A1D0-75A9-4ADE-ADD1-4149B8F8E568}" destId="{981D2B3F-4CF5-4B1F-BF15-E8541322933C}" srcOrd="1" destOrd="0" parTransId="{E34FA911-0B84-4915-9DE6-B9F2C30877A2}" sibTransId="{4C5306F3-D11E-464A-BA0D-2A256E7EDA4A}"/>
    <dgm:cxn modelId="{4A1CE9A6-514E-4E17-80B6-72C00C98EED3}" srcId="{5F96A1D0-75A9-4ADE-ADD1-4149B8F8E568}" destId="{9C7E847E-5D03-44CD-B379-8BC9F6F3634D}" srcOrd="0" destOrd="0" parTransId="{3DBBED8C-094F-4E36-8049-9124816C43D9}" sibTransId="{7ECECEFE-2134-402C-B21B-75F61792A60B}"/>
    <dgm:cxn modelId="{DCE966C7-6670-484C-893A-CFDE09EB76B5}" srcId="{5F96A1D0-75A9-4ADE-ADD1-4149B8F8E568}" destId="{A74AA918-3934-40A9-AAD1-9F4872114F7E}" srcOrd="2" destOrd="0" parTransId="{6EB9BA4D-E6AC-44DE-8547-0ED70934C919}" sibTransId="{DBDF0B43-7CA7-4EEB-8467-F7F814772278}"/>
    <dgm:cxn modelId="{FCA23545-3361-404F-85BB-663B13165072}" type="presParOf" srcId="{B82088E2-3473-4C3D-8ADC-E24B52A753E6}" destId="{A8002DDC-79C4-42C8-98A4-2E2124955570}" srcOrd="0" destOrd="0" presId="urn:microsoft.com/office/officeart/2005/8/layout/list1"/>
    <dgm:cxn modelId="{BEF89B6D-F952-4EC1-AB35-1857C708141F}" type="presParOf" srcId="{A8002DDC-79C4-42C8-98A4-2E2124955570}" destId="{B45B5642-C2F4-4783-9D37-4CCA09EB93C9}" srcOrd="0" destOrd="0" presId="urn:microsoft.com/office/officeart/2005/8/layout/list1"/>
    <dgm:cxn modelId="{BF57CD35-B758-44EF-903F-0A4BEF6742C1}" type="presParOf" srcId="{A8002DDC-79C4-42C8-98A4-2E2124955570}" destId="{FB47AE74-9A3F-4456-9036-D3917E906CC1}" srcOrd="1" destOrd="0" presId="urn:microsoft.com/office/officeart/2005/8/layout/list1"/>
    <dgm:cxn modelId="{A74AAF94-74FF-4D70-9285-2B86E0B843B3}" type="presParOf" srcId="{B82088E2-3473-4C3D-8ADC-E24B52A753E6}" destId="{76F40038-A367-43D0-9922-632BA727184E}" srcOrd="1" destOrd="0" presId="urn:microsoft.com/office/officeart/2005/8/layout/list1"/>
    <dgm:cxn modelId="{8575386F-2BD5-4A30-8A0C-DDC96333A235}" type="presParOf" srcId="{B82088E2-3473-4C3D-8ADC-E24B52A753E6}" destId="{552A6F5C-C618-4953-9315-56C41A7212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1718E-789D-4ACA-AAAD-A77BC4FC9ED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6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8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November 20, 2015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7" r:id="rId1"/>
    <p:sldLayoutId id="2147493458" r:id="rId2"/>
    <p:sldLayoutId id="2147493459" r:id="rId3"/>
    <p:sldLayoutId id="2147493460" r:id="rId4"/>
    <p:sldLayoutId id="2147493461" r:id="rId5"/>
    <p:sldLayoutId id="2147493462" r:id="rId6"/>
    <p:sldLayoutId id="214749346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68453"/>
            <a:ext cx="9144000" cy="72169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1498064"/>
            <a:ext cx="7727950" cy="3307874"/>
            <a:chOff x="603250" y="546100"/>
            <a:chExt cx="7727950" cy="3307874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ERCOT – MISO DC Tie Study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Regional Planning Group</a:t>
              </a:r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November 20, 2015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Study Scope</a:t>
            </a:r>
          </a:p>
          <a:p>
            <a:r>
              <a:rPr lang="en-US" dirty="0" smtClean="0"/>
              <a:t>Open Issues</a:t>
            </a:r>
          </a:p>
          <a:p>
            <a:r>
              <a:rPr lang="en-US" dirty="0" smtClean="0"/>
              <a:t>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sz="2000" dirty="0">
              <a:solidFill>
                <a:srgbClr val="005386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08616620"/>
              </p:ext>
            </p:extLst>
          </p:nvPr>
        </p:nvGraphicFramePr>
        <p:xfrm>
          <a:off x="1288862" y="1309913"/>
          <a:ext cx="6453051" cy="1172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9364362"/>
              </p:ext>
            </p:extLst>
          </p:nvPr>
        </p:nvGraphicFramePr>
        <p:xfrm>
          <a:off x="1314987" y="2680785"/>
          <a:ext cx="6426925" cy="240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121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Assumptions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6578"/>
              </p:ext>
            </p:extLst>
          </p:nvPr>
        </p:nvGraphicFramePr>
        <p:xfrm>
          <a:off x="614795" y="883194"/>
          <a:ext cx="7989273" cy="50444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14006"/>
                <a:gridCol w="3356475"/>
                <a:gridCol w="341879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ERCOT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Process Consistent</a:t>
                      </a:r>
                      <a:r>
                        <a:rPr lang="en-US" sz="1400" baseline="0" dirty="0" smtClean="0"/>
                        <a:t> with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MTEP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Topology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 RTP 2020 Final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MTEP 16 BAU</a:t>
                      </a:r>
                      <a:r>
                        <a:rPr lang="en-US" baseline="0" dirty="0" smtClean="0"/>
                        <a:t> 2020 Case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Demand (Production Cost Model)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 Long-Term Hourly Demand and Energy Forecast (50/50)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MTEP 16 BAU</a:t>
                      </a:r>
                      <a:r>
                        <a:rPr lang="en-US" baseline="0" dirty="0" smtClean="0"/>
                        <a:t> Future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plus planned generation meeting PG 6.9 minus known retirements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</a:t>
                      </a:r>
                      <a:r>
                        <a:rPr lang="en-US" baseline="0" dirty="0" smtClean="0"/>
                        <a:t>g plus BAU resource expansion plan minus known retirements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Wind, solar load shape year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Regions modeled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ERCOT (with five existing asynchronous</a:t>
                      </a:r>
                      <a:r>
                        <a:rPr lang="en-US" baseline="0" dirty="0" smtClean="0"/>
                        <a:t> ties)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MISO,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SPP, AECI, Manitoba, MRO, PJM, SERC, and TVA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75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MISO and ERCOT will agree on fuel prices prior to analysis</a:t>
            </a:r>
          </a:p>
          <a:p>
            <a:r>
              <a:rPr lang="en-US" dirty="0" smtClean="0"/>
              <a:t>MISO will perform production cost analysis using PROMOD</a:t>
            </a:r>
          </a:p>
          <a:p>
            <a:pPr lvl="1"/>
            <a:r>
              <a:rPr lang="en-US" dirty="0" smtClean="0"/>
              <a:t>ERCOT will conduct sanity check of generation model data</a:t>
            </a:r>
          </a:p>
          <a:p>
            <a:pPr lvl="1"/>
            <a:r>
              <a:rPr lang="en-US" dirty="0" smtClean="0"/>
              <a:t>ERCOT will analyze inputs and results</a:t>
            </a:r>
          </a:p>
          <a:p>
            <a:r>
              <a:rPr lang="en-US" dirty="0" smtClean="0"/>
              <a:t>Study will analyze the following:</a:t>
            </a:r>
          </a:p>
          <a:p>
            <a:pPr lvl="1"/>
            <a:r>
              <a:rPr lang="en-US" dirty="0" smtClean="0"/>
              <a:t>Is a tie project needed?</a:t>
            </a:r>
          </a:p>
          <a:p>
            <a:pPr lvl="1"/>
            <a:r>
              <a:rPr lang="en-US" dirty="0" smtClean="0"/>
              <a:t>If needed, what is the optimal location, size, and technology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3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MISO and ERCOT will also conduct reliability “no harm” analysis</a:t>
            </a:r>
          </a:p>
          <a:p>
            <a:r>
              <a:rPr lang="en-US" dirty="0" smtClean="0"/>
              <a:t>Long-Term analysis may also be performed</a:t>
            </a:r>
          </a:p>
          <a:p>
            <a:r>
              <a:rPr lang="en-US" dirty="0" smtClean="0"/>
              <a:t>Sensitivity Analysis?</a:t>
            </a:r>
          </a:p>
          <a:p>
            <a:pPr lvl="1"/>
            <a:r>
              <a:rPr lang="en-US" dirty="0" smtClean="0"/>
              <a:t>Southern Cross</a:t>
            </a:r>
          </a:p>
          <a:p>
            <a:pPr lvl="1"/>
            <a:r>
              <a:rPr lang="en-US" dirty="0" smtClean="0"/>
              <a:t>Potential unit retirements due to increased environmental restrictions (Regional Haze, CPP, etc.)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Scope cont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9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Finalize NDAs and CEII agreements</a:t>
            </a:r>
          </a:p>
          <a:p>
            <a:pPr lvl="1"/>
            <a:r>
              <a:rPr lang="en-US" dirty="0" smtClean="0"/>
              <a:t>Post study models on ERCOT MIS Secure</a:t>
            </a:r>
          </a:p>
          <a:p>
            <a:r>
              <a:rPr lang="en-US" dirty="0" smtClean="0"/>
              <a:t>Hurdle rates/ export fees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20" y="2897872"/>
            <a:ext cx="21240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5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626230"/>
              </p:ext>
            </p:extLst>
          </p:nvPr>
        </p:nvGraphicFramePr>
        <p:xfrm>
          <a:off x="1079863" y="1705678"/>
          <a:ext cx="6775268" cy="2403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94"/>
                <a:gridCol w="3975106"/>
                <a:gridCol w="2508068"/>
              </a:tblGrid>
              <a:tr h="258763"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MISO-ERCOT Coordinated Study Tasks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2881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  <a:r>
                        <a:rPr lang="en-US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concept to stakeholders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2881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</a:t>
                      </a:r>
                      <a:r>
                        <a:rPr lang="en-US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comments due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4, 2015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549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Finalize scope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549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</a:t>
                      </a:r>
                      <a:r>
                        <a:rPr lang="en-US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development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March 2016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1441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 analysis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1441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joint MISO-ERCOT</a:t>
                      </a:r>
                      <a:r>
                        <a:rPr lang="en-US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report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08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3136613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51" y="631538"/>
            <a:ext cx="710549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Public</Information_x0020_Classification>
  </documentManagement>
</p:properti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c34af464-7aa1-4edd-9be4-83dffc1cb926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Words>322</Words>
  <Application>Microsoft Office PowerPoint</Application>
  <PresentationFormat>On-screen Show (4:3)</PresentationFormat>
  <Paragraphs>78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Office Theme</vt:lpstr>
      <vt:lpstr>Custom Design</vt:lpstr>
      <vt:lpstr>PowerPoint Presentation</vt:lpstr>
      <vt:lpstr>Outline</vt:lpstr>
      <vt:lpstr>Background</vt:lpstr>
      <vt:lpstr>Study Assumptions</vt:lpstr>
      <vt:lpstr>Study Scope</vt:lpstr>
      <vt:lpstr>Study Scope cont.</vt:lpstr>
      <vt:lpstr>Open Issues</vt:lpstr>
      <vt:lpstr>Process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Billo, Jeffrey</cp:lastModifiedBy>
  <cp:revision>193</cp:revision>
  <cp:lastPrinted>2014-12-17T00:10:54Z</cp:lastPrinted>
  <dcterms:created xsi:type="dcterms:W3CDTF">2010-04-12T23:12:02Z</dcterms:created>
  <dcterms:modified xsi:type="dcterms:W3CDTF">2015-11-19T15:57:10Z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