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9"/>
  </p:notesMasterIdLst>
  <p:handoutMasterIdLst>
    <p:handoutMasterId r:id="rId10"/>
  </p:handoutMasterIdLst>
  <p:sldIdLst>
    <p:sldId id="279" r:id="rId2"/>
    <p:sldId id="275" r:id="rId3"/>
    <p:sldId id="304" r:id="rId4"/>
    <p:sldId id="316" r:id="rId5"/>
    <p:sldId id="314" r:id="rId6"/>
    <p:sldId id="309" r:id="rId7"/>
    <p:sldId id="315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lo, Jeffrey" initials="BJ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99" autoAdjust="0"/>
    <p:restoredTop sz="93250" autoAdjust="0"/>
  </p:normalViewPr>
  <p:slideViewPr>
    <p:cSldViewPr>
      <p:cViewPr>
        <p:scale>
          <a:sx n="100" d="100"/>
          <a:sy n="100" d="100"/>
        </p:scale>
        <p:origin x="-57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8060EE0-C886-4454-B74F-5F757C01D1AC}" type="datetimeFigureOut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AA09E8F-28B5-4325-81AC-1F5E2D3211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328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1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F45855-146F-40AB-933A-8A89C815C4A1}" type="datetimeFigureOut">
              <a:rPr lang="en-US"/>
              <a:pPr>
                <a:defRPr/>
              </a:pPr>
              <a:t>11/19/2015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510"/>
            <a:ext cx="5607050" cy="4183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823"/>
            <a:ext cx="3038475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0608FEB-A04C-4C3B-8835-C8274D1E56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961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603F95-70D0-4B7C-B2DF-5C0E83C71DD8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5722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E84925-45B8-4B19-916E-B4FBDB371820}" type="slidenum">
              <a:rPr lang="en-US" altLang="en-US" smtClean="0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532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0608FEB-A04C-4C3B-8835-C8274D1E561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818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2396866-8A83-47F8-A433-79A171FC674A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4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32C4C57-86E0-4255-AE3C-6501555B94A8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8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7070D9D-06F1-4328-A778-22C860F2E402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504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4102" name="Picture 8" descr="ERCOT cmyk-01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PUBLIC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 smtClean="0">
                <a:latin typeface="+mn-lt"/>
                <a:cs typeface="+mn-cs"/>
              </a:rPr>
              <a:t>November</a:t>
            </a:r>
            <a:r>
              <a:rPr lang="en-US" sz="1050" baseline="0" dirty="0" smtClean="0">
                <a:latin typeface="+mn-lt"/>
                <a:cs typeface="+mn-cs"/>
              </a:rPr>
              <a:t> RPG Meeting</a:t>
            </a:r>
            <a:endParaRPr lang="en-US" sz="105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ulie.jin@erco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13"/>
          <p:cNvGrpSpPr>
            <a:grpSpLocks/>
          </p:cNvGrpSpPr>
          <p:nvPr/>
        </p:nvGrpSpPr>
        <p:grpSpPr bwMode="auto">
          <a:xfrm>
            <a:off x="603250" y="1498600"/>
            <a:ext cx="7727950" cy="2938544"/>
            <a:chOff x="603250" y="546100"/>
            <a:chExt cx="7727950" cy="2938540"/>
          </a:xfrm>
        </p:grpSpPr>
        <p:pic>
          <p:nvPicPr>
            <p:cNvPr id="16387" name="Picture 8" descr="ERCOT cmyk-01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88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354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itchFamily="34" charset="0"/>
                <a:buChar char="•"/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itchFamily="34" charset="0"/>
                <a:buChar char="–"/>
                <a:defRPr sz="28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itchFamily="34" charset="0"/>
                <a:buChar char="•"/>
                <a:defRPr sz="24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itchFamily="34" charset="0"/>
                <a:buChar char="–"/>
                <a:defRPr sz="20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sz="20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400" dirty="0" smtClean="0"/>
                <a:t>2016 </a:t>
              </a:r>
              <a:r>
                <a:rPr lang="en-US" altLang="en-US" sz="4400" dirty="0"/>
                <a:t>RTP </a:t>
              </a:r>
              <a:r>
                <a:rPr lang="en-US" altLang="en-US" sz="4400" dirty="0" smtClean="0"/>
                <a:t>– Study Scope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 i="1" dirty="0"/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 smtClean="0"/>
                <a:t>November 20,  2015</a:t>
              </a:r>
              <a:endParaRPr lang="en-US" altLang="en-US" sz="18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1"/>
              <a:ext cx="6286500" cy="12700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79413" y="179388"/>
            <a:ext cx="8458200" cy="4619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Outline</a:t>
            </a: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685800" y="1495425"/>
            <a:ext cx="600075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v"/>
            </a:pPr>
            <a:r>
              <a:rPr lang="en-US" altLang="en-US" sz="2400" dirty="0" smtClean="0"/>
              <a:t>Updates to the RTP Scope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v"/>
            </a:pPr>
            <a:r>
              <a:rPr lang="en-US" altLang="en-US" sz="2400" dirty="0" smtClean="0"/>
              <a:t>Comments and Feedback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v"/>
            </a:pPr>
            <a:r>
              <a:rPr lang="en-US" altLang="en-US" sz="2400" dirty="0" smtClean="0"/>
              <a:t>Next steps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updates to the 2016 RTP Scope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914400"/>
            <a:ext cx="800100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Study years: In 2016 RTP summer peak conditions for year 2 (2018), 3 (2019), 5 (2021) and 6 (2022) will be studied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Hydro Generation dispatch: </a:t>
            </a:r>
            <a:r>
              <a:rPr lang="en-US" dirty="0"/>
              <a:t>Hydro-electric Generation Resources in the reliability cases are dispatched up to the Hydro Unit Capacity as defined in Protocol Section 3.2.6.2.2, Total Capacity </a:t>
            </a:r>
            <a:r>
              <a:rPr lang="en-US" dirty="0" smtClean="0"/>
              <a:t>Estimate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Wind (WGR) and Solar (PVGR) Generation dispatch </a:t>
            </a:r>
            <a:r>
              <a:rPr lang="en-US" u="sng" dirty="0" smtClean="0"/>
              <a:t>outside</a:t>
            </a:r>
            <a:r>
              <a:rPr lang="en-US" dirty="0" smtClean="0"/>
              <a:t> the study region: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For a WGR, the maximum Dispatch level is the Seasonal Peak Average Wind Capacity as a Percent of Installed Capacity as defined in Protocol Section 3.2.6.2.2, Total Capacity Estimate.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For a PVGR, the maximum Dispatch level is the Solar Unit Capacity as defined in Protocol Section 3.2.6.2.2, Total Capacity Estimate</a:t>
            </a:r>
            <a:r>
              <a:rPr lang="en-US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7873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comments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066800"/>
            <a:ext cx="65532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Load levels used in RTP cases and methodology used to address load-gen imbalance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The 300 MW/100 MW threshold used to screen critical contingencies in the multiple </a:t>
            </a:r>
            <a:r>
              <a:rPr lang="en-US" dirty="0"/>
              <a:t>element outage study 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Generation </a:t>
            </a:r>
            <a:r>
              <a:rPr lang="en-US" dirty="0"/>
              <a:t>dispatch in the off peak </a:t>
            </a:r>
            <a:r>
              <a:rPr lang="en-US" dirty="0" smtClean="0"/>
              <a:t>case</a:t>
            </a:r>
          </a:p>
        </p:txBody>
      </p:sp>
    </p:spTree>
    <p:extLst>
      <p:ext uri="{BB962C8B-B14F-4D97-AF65-F5344CB8AC3E}">
        <p14:creationId xmlns:p14="http://schemas.microsoft.com/office/powerpoint/2010/main" val="3641108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cxnSp>
        <p:nvCxnSpPr>
          <p:cNvPr id="3" name="Elbow Connector 2"/>
          <p:cNvCxnSpPr>
            <a:stCxn id="12" idx="3"/>
            <a:endCxn id="14" idx="0"/>
          </p:cNvCxnSpPr>
          <p:nvPr/>
        </p:nvCxnSpPr>
        <p:spPr>
          <a:xfrm>
            <a:off x="6181725" y="2219325"/>
            <a:ext cx="1485900" cy="676275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3"/>
          <p:cNvCxnSpPr>
            <a:stCxn id="13" idx="3"/>
            <a:endCxn id="14" idx="2"/>
          </p:cNvCxnSpPr>
          <p:nvPr/>
        </p:nvCxnSpPr>
        <p:spPr>
          <a:xfrm flipV="1">
            <a:off x="6200775" y="3810000"/>
            <a:ext cx="1466850" cy="604837"/>
          </a:xfrm>
          <a:prstGeom prst="bentConnector2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3248025" y="4429125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248025" y="2219325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771525" y="990600"/>
            <a:ext cx="1905000" cy="914400"/>
          </a:xfrm>
          <a:prstGeom prst="roundRect">
            <a:avLst/>
          </a:prstGeom>
          <a:gradFill>
            <a:gsLst>
              <a:gs pos="8000">
                <a:srgbClr val="00B050"/>
              </a:gs>
              <a:gs pos="14000">
                <a:srgbClr val="FFC000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Case conditioning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71525" y="2209800"/>
            <a:ext cx="1905000" cy="914400"/>
          </a:xfrm>
          <a:prstGeom prst="round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Initial start cases, and contingency list ready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71525" y="3505200"/>
            <a:ext cx="1905000" cy="914400"/>
          </a:xfrm>
          <a:prstGeom prst="roundRect">
            <a:avLst/>
          </a:prstGeom>
          <a:solidFill>
            <a:schemeClr val="accent4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Set 1 (P1, P7),</a:t>
            </a: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Set 2 (P2, P4, P5) contingency analysis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smtClean="0">
                <a:solidFill>
                  <a:schemeClr val="tx1"/>
                </a:solidFill>
              </a:rPr>
              <a:t>for the base cases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762000" y="4800600"/>
            <a:ext cx="1905000" cy="914400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Set 3* (P3: G-1+N-1, part of P6: X-1+N-1) contingency analysis for the base cases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3743325" y="1390650"/>
            <a:ext cx="2438400" cy="1657350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Other reliability studies</a:t>
            </a:r>
            <a:r>
              <a:rPr lang="en-US" sz="1200" b="1" dirty="0">
                <a:solidFill>
                  <a:srgbClr val="002060"/>
                </a:solidFill>
              </a:rPr>
              <a:t> </a:t>
            </a:r>
            <a:endParaRPr lang="en-US" sz="12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(e.g. sensitivity, short circuit, cascading, multiple element outage (P6, EE), long-lead time equipment, constraint management plan, etc.)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743325" y="3571874"/>
            <a:ext cx="2457450" cy="1685926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Economic case preparation and analysis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715125" y="2895600"/>
            <a:ext cx="1905000" cy="914400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rgbClr val="002060"/>
                </a:solidFill>
              </a:rPr>
              <a:t>2016 RTP Report</a:t>
            </a:r>
            <a:endParaRPr lang="en-US" sz="1200" b="1" dirty="0">
              <a:solidFill>
                <a:srgbClr val="002060"/>
              </a:solidFill>
            </a:endParaRPr>
          </a:p>
        </p:txBody>
      </p:sp>
      <p:cxnSp>
        <p:nvCxnSpPr>
          <p:cNvPr id="15" name="Elbow Connector 14"/>
          <p:cNvCxnSpPr/>
          <p:nvPr/>
        </p:nvCxnSpPr>
        <p:spPr>
          <a:xfrm flipH="1">
            <a:off x="2819400" y="1447800"/>
            <a:ext cx="9525" cy="3810000"/>
          </a:xfrm>
          <a:prstGeom prst="bentConnector3">
            <a:avLst>
              <a:gd name="adj1" fmla="val -430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3"/>
          <p:cNvSpPr txBox="1">
            <a:spLocks noChangeArrowheads="1"/>
          </p:cNvSpPr>
          <p:nvPr/>
        </p:nvSpPr>
        <p:spPr bwMode="auto">
          <a:xfrm>
            <a:off x="6553201" y="5562600"/>
            <a:ext cx="20764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1200" b="1" dirty="0" smtClean="0"/>
              <a:t>Green box: Complete</a:t>
            </a:r>
          </a:p>
          <a:p>
            <a:pPr eaLnBrk="1" hangingPunct="1"/>
            <a:r>
              <a:rPr lang="en-US" altLang="en-US" sz="1200" b="1" dirty="0" smtClean="0"/>
              <a:t>Yellow box: In progress</a:t>
            </a:r>
          </a:p>
        </p:txBody>
      </p:sp>
    </p:spTree>
    <p:extLst>
      <p:ext uri="{BB962C8B-B14F-4D97-AF65-F5344CB8AC3E}">
        <p14:creationId xmlns:p14="http://schemas.microsoft.com/office/powerpoint/2010/main" val="75523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RTP Next Steps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685800"/>
            <a:ext cx="7620000" cy="5555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Request Stakeholders to provide comments on the RTP Scope by December 4 2015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Address </a:t>
            </a:r>
            <a:r>
              <a:rPr lang="en-US" dirty="0" smtClean="0"/>
              <a:t>comments and finalize the 2016 RTP Scope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2016 RTP Initial case preparation will begin using October 2015 SSWG Cases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Seek TSP feedback regarding the following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Tier I, II and III projects which are pending ERCOT Independent review and need to be backed out of the Start Cases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Confirmation of the dynamically rated equipment to be used in Reliability 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List of FACTs devices not configured to provide steady-state voltage support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List of long lead time equipment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dirty="0" smtClean="0"/>
              <a:t>Prepare 2016 RTP start cases based on the 2016 RTP Scope 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4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072277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Sandeep Borkar</a:t>
            </a:r>
          </a:p>
          <a:p>
            <a:r>
              <a:rPr lang="en-US" dirty="0" smtClean="0"/>
              <a:t>sborkar@ercot.com</a:t>
            </a:r>
          </a:p>
          <a:p>
            <a:r>
              <a:rPr lang="en-US" dirty="0" smtClean="0"/>
              <a:t>512-248-6642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Sun Wook Kang</a:t>
            </a:r>
          </a:p>
          <a:p>
            <a:r>
              <a:rPr lang="en-US" dirty="0" smtClean="0">
                <a:hlinkClick r:id="rId2"/>
              </a:rPr>
              <a:t>skang@ercot.com</a:t>
            </a:r>
            <a:endParaRPr lang="en-US" dirty="0" smtClean="0"/>
          </a:p>
          <a:p>
            <a:r>
              <a:rPr lang="en-US" dirty="0" smtClean="0"/>
              <a:t>512-248-4159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0475065"/>
      </p:ext>
    </p:extLst>
  </p:cSld>
  <p:clrMapOvr>
    <a:masterClrMapping/>
  </p:clrMapOvr>
</p:sld>
</file>

<file path=ppt/theme/theme1.xml><?xml version="1.0" encoding="utf-8"?>
<a:theme xmlns:a="http://schemas.openxmlformats.org/drawingml/2006/main" name="2_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RCOT Colors">
    <a:dk1>
      <a:sysClr val="windowText" lastClr="000000"/>
    </a:dk1>
    <a:lt1>
      <a:sysClr val="window" lastClr="FFFFFF"/>
    </a:lt1>
    <a:dk2>
      <a:srgbClr val="00385E"/>
    </a:dk2>
    <a:lt2>
      <a:srgbClr val="EEECE1"/>
    </a:lt2>
    <a:accent1>
      <a:srgbClr val="008373"/>
    </a:accent1>
    <a:accent2>
      <a:srgbClr val="056BB8"/>
    </a:accent2>
    <a:accent3>
      <a:srgbClr val="680546"/>
    </a:accent3>
    <a:accent4>
      <a:srgbClr val="FDC709"/>
    </a:accent4>
    <a:accent5>
      <a:srgbClr val="E5E5E2"/>
    </a:accent5>
    <a:accent6>
      <a:srgbClr val="1F8A45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ERCOT Colors">
    <a:dk1>
      <a:sysClr val="windowText" lastClr="000000"/>
    </a:dk1>
    <a:lt1>
      <a:sysClr val="window" lastClr="FFFFFF"/>
    </a:lt1>
    <a:dk2>
      <a:srgbClr val="00385E"/>
    </a:dk2>
    <a:lt2>
      <a:srgbClr val="EEECE1"/>
    </a:lt2>
    <a:accent1>
      <a:srgbClr val="008373"/>
    </a:accent1>
    <a:accent2>
      <a:srgbClr val="056BB8"/>
    </a:accent2>
    <a:accent3>
      <a:srgbClr val="680546"/>
    </a:accent3>
    <a:accent4>
      <a:srgbClr val="FDC709"/>
    </a:accent4>
    <a:accent5>
      <a:srgbClr val="E5E5E2"/>
    </a:accent5>
    <a:accent6>
      <a:srgbClr val="1F8A45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2013 ERCOT Preliminary Load Forecast MAPE Statistics</Template>
  <TotalTime>20075</TotalTime>
  <Words>421</Words>
  <Application>Microsoft Office PowerPoint</Application>
  <PresentationFormat>On-screen Show (4:3)</PresentationFormat>
  <Paragraphs>51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2_2013 ERCOT Preliminary Load Forecast MAPE Statistics</vt:lpstr>
      <vt:lpstr>PowerPoint Presentation</vt:lpstr>
      <vt:lpstr>Outline</vt:lpstr>
      <vt:lpstr>Summary of updates to the 2016 RTP Scope</vt:lpstr>
      <vt:lpstr>Summary of comments</vt:lpstr>
      <vt:lpstr>Next Steps</vt:lpstr>
      <vt:lpstr>2016 RTP Next Steps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RTP Inputs and assumptions</dc:title>
  <dc:creator>SBorkar@ercot.com</dc:creator>
  <cp:lastModifiedBy>Borkar, Sandeep</cp:lastModifiedBy>
  <cp:revision>287</cp:revision>
  <cp:lastPrinted>2014-10-16T18:44:26Z</cp:lastPrinted>
  <dcterms:created xsi:type="dcterms:W3CDTF">2014-01-30T19:11:08Z</dcterms:created>
  <dcterms:modified xsi:type="dcterms:W3CDTF">2015-11-19T20:59:44Z</dcterms:modified>
</cp:coreProperties>
</file>