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8"/>
  </p:notesMasterIdLst>
  <p:sldIdLst>
    <p:sldId id="287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88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orient="horz" pos="90">
          <p15:clr>
            <a:srgbClr val="A4A3A4"/>
          </p15:clr>
        </p15:guide>
        <p15:guide id="3" orient="horz" pos="493">
          <p15:clr>
            <a:srgbClr val="A4A3A4"/>
          </p15:clr>
        </p15:guide>
        <p15:guide id="4" pos="5057">
          <p15:clr>
            <a:srgbClr val="A4A3A4"/>
          </p15:clr>
        </p15:guide>
        <p15:guide id="5" pos="696">
          <p15:clr>
            <a:srgbClr val="A4A3A4"/>
          </p15:clr>
        </p15:guide>
        <p15:guide id="6" pos="28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sh B Pabbisetty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 showGuides="1">
      <p:cViewPr varScale="1">
        <p:scale>
          <a:sx n="83" d="100"/>
          <a:sy n="83" d="100"/>
        </p:scale>
        <p:origin x="372" y="90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D3FD-F87D-44AB-9E5E-7F599AFFE9CF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03AEE-FCA4-4244-8FB9-6828475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23451"/>
            <a:chOff x="603250" y="546100"/>
            <a:chExt cx="7727950" cy="3523152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938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/>
                <a:t>Credit Exposure and </a:t>
              </a:r>
              <a:r>
                <a:rPr lang="en-US" altLang="en-US" sz="2800" b="1" dirty="0" smtClean="0"/>
                <a:t>Loss Given Default</a:t>
              </a:r>
              <a:endParaRPr lang="en-US" altLang="en-US" sz="2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Mark Ruane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November 18,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Assumed loss given default (Probability of default * TPE)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67" y="2023958"/>
            <a:ext cx="7058042" cy="201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1184939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Observations:</a:t>
            </a:r>
          </a:p>
          <a:p>
            <a:r>
              <a:rPr lang="en-US" sz="2000" dirty="0" smtClean="0"/>
              <a:t>Traders constitute the largest share of Counter-Parties, but Load + Gen accounts for a majority (66.5%) of TEP</a:t>
            </a:r>
          </a:p>
          <a:p>
            <a:r>
              <a:rPr lang="en-US" sz="2000" dirty="0" smtClean="0"/>
              <a:t>Load-only Counter-Parties account for only about 7% of exposure</a:t>
            </a:r>
          </a:p>
          <a:p>
            <a:r>
              <a:rPr lang="en-US" sz="2000" dirty="0" smtClean="0"/>
              <a:t>Two-thirds of Counter-Parties are unrated, but these account for only 34% of TPE.  Almost half of exposure is from non-investment grade Counter-Parties.</a:t>
            </a:r>
          </a:p>
          <a:p>
            <a:r>
              <a:rPr lang="en-US" sz="2000" dirty="0" smtClean="0"/>
              <a:t>Most exposure is in the </a:t>
            </a:r>
            <a:r>
              <a:rPr lang="en-US" sz="2000" dirty="0" err="1" smtClean="0"/>
              <a:t>Load+Gen</a:t>
            </a:r>
            <a:r>
              <a:rPr lang="en-US" sz="2000" dirty="0" smtClean="0"/>
              <a:t> segment, with the second largest component among traders.</a:t>
            </a:r>
          </a:p>
          <a:p>
            <a:r>
              <a:rPr lang="en-US" sz="2000" dirty="0" smtClean="0"/>
              <a:t>Because of the high concentration of low- or un-rated Counter-Parties, loss given default is 20% of TPE.  This percentage varies from 6% for CRRAHs to 57% for </a:t>
            </a:r>
            <a:r>
              <a:rPr lang="en-US" sz="2000" dirty="0" err="1" smtClean="0"/>
              <a:t>Load+Gen</a:t>
            </a:r>
            <a:r>
              <a:rPr lang="en-US" sz="2000" dirty="0"/>
              <a:t> </a:t>
            </a:r>
            <a:r>
              <a:rPr lang="en-US" sz="2000" dirty="0" smtClean="0"/>
              <a:t>Counter-Parties.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1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102489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As part of the discussion on ERCOT market risk appetite staff have performed additional analysis of market exposure.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disaggregated Counter-Parties by exposure and rating and then tabulated:</a:t>
            </a:r>
          </a:p>
          <a:p>
            <a:r>
              <a:rPr lang="en-US" sz="2000" dirty="0" smtClean="0"/>
              <a:t>Number of Counter-Parties</a:t>
            </a:r>
          </a:p>
          <a:p>
            <a:r>
              <a:rPr lang="en-US" sz="2000" dirty="0" smtClean="0"/>
              <a:t>Exposure (defined as TPE)</a:t>
            </a:r>
          </a:p>
          <a:p>
            <a:r>
              <a:rPr lang="en-US" sz="2000" dirty="0" smtClean="0"/>
              <a:t>Excess collateral, not counting unsecured credit</a:t>
            </a:r>
          </a:p>
          <a:p>
            <a:r>
              <a:rPr lang="en-US" sz="2000" dirty="0" smtClean="0"/>
              <a:t>Average </a:t>
            </a:r>
            <a:r>
              <a:rPr lang="en-US" sz="2000" dirty="0" smtClean="0"/>
              <a:t>expected loss per Counter-Party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1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1117228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Notes:</a:t>
            </a:r>
          </a:p>
          <a:p>
            <a:r>
              <a:rPr lang="en-US" sz="2000" dirty="0" smtClean="0"/>
              <a:t>Active Counter-Parties only included</a:t>
            </a:r>
          </a:p>
          <a:p>
            <a:r>
              <a:rPr lang="en-US" sz="2000" dirty="0" smtClean="0"/>
              <a:t>TPE and collateral balances </a:t>
            </a:r>
            <a:r>
              <a:rPr lang="en-US" sz="2000" dirty="0" smtClean="0"/>
              <a:t>used are </a:t>
            </a:r>
            <a:r>
              <a:rPr lang="en-US" sz="2000" dirty="0" smtClean="0"/>
              <a:t>averages for August</a:t>
            </a:r>
            <a:endParaRPr lang="en-US" sz="2000" dirty="0" smtClean="0"/>
          </a:p>
          <a:p>
            <a:r>
              <a:rPr lang="en-US" sz="2000" dirty="0" smtClean="0"/>
              <a:t>Negative </a:t>
            </a:r>
            <a:r>
              <a:rPr lang="en-US" sz="2000" dirty="0" smtClean="0"/>
              <a:t>excess collateral shown is due to the adjustment to remove unsecured credit</a:t>
            </a:r>
          </a:p>
          <a:p>
            <a:r>
              <a:rPr lang="en-US" sz="2000" dirty="0" smtClean="0"/>
              <a:t>Counter-Parties that are subsidiaries </a:t>
            </a:r>
            <a:r>
              <a:rPr lang="en-US" sz="2000" dirty="0" smtClean="0"/>
              <a:t>of, or guaranteed by, </a:t>
            </a:r>
            <a:r>
              <a:rPr lang="en-US" sz="2000" dirty="0" smtClean="0"/>
              <a:t>rated entities are given the parent/guarantor’s rating, adjusted down one notch</a:t>
            </a:r>
          </a:p>
          <a:p>
            <a:r>
              <a:rPr lang="en-US" sz="2000" dirty="0" smtClean="0"/>
              <a:t>The “Loss Given Default” calculation is based on an average of historic default probabilities from S&amp;P, Moody’s and Fitch</a:t>
            </a:r>
          </a:p>
          <a:p>
            <a:r>
              <a:rPr lang="en-US" sz="2000" dirty="0"/>
              <a:t>TPE will typically exceed invoice exposure, so this is a conservative </a:t>
            </a:r>
            <a:r>
              <a:rPr lang="en-US" sz="2000" dirty="0" smtClean="0"/>
              <a:t>metric.  It should be viewed as a relative indicator of credit portfolio risk, not a forecast for losses or uplift.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Summary statistics by market segment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670" y="1609911"/>
            <a:ext cx="6349196" cy="29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Summary statistics by Counter-Party / parent / guarantor rating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969" y="1870826"/>
            <a:ext cx="6827838" cy="29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667875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Cross-tabulation: number of active Counter-Parties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1" y="1990351"/>
            <a:ext cx="6923087" cy="201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Distribution of August average Total Potential Exposure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312" y="2255045"/>
            <a:ext cx="7651207" cy="209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Distribution of August average excess collateral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28" y="2054323"/>
            <a:ext cx="7489095" cy="19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992319" cy="704808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Assumed 1-year probabilities of default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504" y="1169770"/>
            <a:ext cx="1889313" cy="484321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Exposure and </a:t>
            </a:r>
            <a:r>
              <a:rPr lang="en-US" dirty="0" smtClean="0"/>
              <a:t>Loss Given Default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3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B35CFF-028E-42FA-B883-6D3B52DC7A0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5301</TotalTime>
  <Words>424</Words>
  <Application>Microsoft Office PowerPoint</Application>
  <PresentationFormat>On-screen Show (4:3)</PresentationFormat>
  <Paragraphs>229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332</cp:revision>
  <cp:lastPrinted>2015-11-10T16:59:59Z</cp:lastPrinted>
  <dcterms:created xsi:type="dcterms:W3CDTF">2010-04-12T23:12:02Z</dcterms:created>
  <dcterms:modified xsi:type="dcterms:W3CDTF">2015-11-10T22:23:59Z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