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8"/>
  </p:notesMasterIdLst>
  <p:sldIdLst>
    <p:sldId id="287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288" r:id="rId1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44">
          <p15:clr>
            <a:srgbClr val="A4A3A4"/>
          </p15:clr>
        </p15:guide>
        <p15:guide id="2" orient="horz" pos="90">
          <p15:clr>
            <a:srgbClr val="A4A3A4"/>
          </p15:clr>
        </p15:guide>
        <p15:guide id="3" orient="horz" pos="493">
          <p15:clr>
            <a:srgbClr val="A4A3A4"/>
          </p15:clr>
        </p15:guide>
        <p15:guide id="4" pos="5057">
          <p15:clr>
            <a:srgbClr val="A4A3A4"/>
          </p15:clr>
        </p15:guide>
        <p15:guide id="5" pos="696">
          <p15:clr>
            <a:srgbClr val="A4A3A4"/>
          </p15:clr>
        </p15:guide>
        <p15:guide id="6" pos="287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esh B Pabbisetty" initials="S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BAB7"/>
    <a:srgbClr val="005386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595" autoAdjust="0"/>
  </p:normalViewPr>
  <p:slideViewPr>
    <p:cSldViewPr snapToGrid="0" snapToObjects="1" showGuides="1">
      <p:cViewPr varScale="1">
        <p:scale>
          <a:sx n="83" d="100"/>
          <a:sy n="83" d="100"/>
        </p:scale>
        <p:origin x="372" y="90"/>
      </p:cViewPr>
      <p:guideLst>
        <p:guide orient="horz" pos="2544"/>
        <p:guide orient="horz" pos="90"/>
        <p:guide orient="horz" pos="493"/>
        <p:guide pos="5057"/>
        <p:guide pos="696"/>
        <p:guide pos="28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6" d="100"/>
        <a:sy n="11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2D3FD-F87D-44AB-9E5E-7F599AFFE9CF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03AEE-FCA4-4244-8FB9-6828475B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90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31610-3CDA-4053-9E78-2278BDE1581A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2F89F-7DB9-4057-821C-D95B069AD3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13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B5F3F-484D-4769-84F8-89CD00954802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9EDA0-AEA6-43D0-A938-7A35B0BD34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78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2258E-3CB9-4F1E-B86F-4F05C20AC96C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A7068-11C8-4020-A340-73BA64380D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89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6A1DE-E77E-46D0-8215-F795D827A4AB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E9FCB-C54D-4ADA-9F12-493D8F05A2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11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300F9-C65E-4571-8FC2-735C36BF7020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C83E6-4885-48C2-B15B-1A032C667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7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CBC90-9828-42A3-892A-F6299CC2D2E7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7BDBD-FF9C-4424-B22A-86EABFA562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3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8057F-DE4E-4EC5-ADC1-719CFB8B9DB2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026EF-74D5-44F7-9F70-502D70A3D3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85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8C203-7679-4BCC-8513-8AD89D1D01C9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A62EC-33A0-40E7-81C1-B899FFF159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66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4730D-E181-40E4-82D5-934153C56745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989B4-0893-47F8-9187-BC595DB323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60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D5868-FBF5-4F18-9360-14F6D265F20C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97023-9D89-4BAF-8831-7CB829B91C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13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EA59-4324-4DFC-8019-0A1129451610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24106-EA22-4D92-B74F-C1380AB1D928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69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F38C9-829E-4C98-ADF6-05A82EA33039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E6069-05F1-4D0D-969C-BEC90E3F0A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6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BE0705-9C42-4E0C-A959-064328F6FC99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4D5C50-EAB5-4562-9FF6-5FE30770E5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1033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93645" r:id="rId1"/>
    <p:sldLayoutId id="2147493646" r:id="rId2"/>
    <p:sldLayoutId id="2147493647" r:id="rId3"/>
    <p:sldLayoutId id="2147493648" r:id="rId4"/>
    <p:sldLayoutId id="2147493649" r:id="rId5"/>
    <p:sldLayoutId id="2147493650" r:id="rId6"/>
    <p:sldLayoutId id="2147493651" r:id="rId7"/>
    <p:sldLayoutId id="2147493656" r:id="rId8"/>
    <p:sldLayoutId id="2147493652" r:id="rId9"/>
    <p:sldLayoutId id="2147493653" r:id="rId10"/>
    <p:sldLayoutId id="214749365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E45466-1DB6-4ABD-9526-7A382919762B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FA8472-F0AE-44DC-8DC4-3CB81519A4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65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3"/>
          <p:cNvGrpSpPr>
            <a:grpSpLocks/>
          </p:cNvGrpSpPr>
          <p:nvPr/>
        </p:nvGrpSpPr>
        <p:grpSpPr bwMode="auto">
          <a:xfrm>
            <a:off x="603250" y="1498600"/>
            <a:ext cx="7727950" cy="3523451"/>
            <a:chOff x="603250" y="546100"/>
            <a:chExt cx="7727950" cy="3523152"/>
          </a:xfrm>
        </p:grpSpPr>
        <p:pic>
          <p:nvPicPr>
            <p:cNvPr id="409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0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1938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/>
                <a:t>Credit Exposure and </a:t>
              </a:r>
              <a:r>
                <a:rPr lang="en-US" altLang="en-US" sz="2800" b="1" dirty="0" smtClean="0"/>
                <a:t>Loss Given Default</a:t>
              </a:r>
              <a:endParaRPr lang="en-US" altLang="en-US" sz="2800" b="1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dirty="0" smtClean="0"/>
                <a:t>Mark Ruane</a:t>
              </a:r>
              <a:endParaRPr lang="en-US" altLang="en-US" sz="20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Credit Work Group</a:t>
              </a:r>
              <a:endParaRPr lang="en-US" altLang="en-US" sz="18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ERCOT Public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November 18, 2015</a:t>
              </a:r>
              <a:endParaRPr lang="en-US" altLang="en-US" sz="18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502"/>
              <a:ext cx="6286500" cy="1269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992319" cy="704808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000" dirty="0" smtClean="0"/>
              <a:t>Assumed loss given default (Probability of default * TPE)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Exposure and </a:t>
            </a:r>
            <a:r>
              <a:rPr lang="en-US" dirty="0" smtClean="0"/>
              <a:t>Loss Given Default</a:t>
            </a: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867" y="2023958"/>
            <a:ext cx="7058042" cy="2014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31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992319" cy="1184939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000" dirty="0" smtClean="0"/>
              <a:t>Observations:</a:t>
            </a:r>
          </a:p>
          <a:p>
            <a:r>
              <a:rPr lang="en-US" sz="2000" dirty="0" smtClean="0"/>
              <a:t>Traders constitute the largest share of Counter-Parties, but Load + Gen accounts for a majority (66.5%) of TEP</a:t>
            </a:r>
          </a:p>
          <a:p>
            <a:r>
              <a:rPr lang="en-US" sz="2000" dirty="0" smtClean="0"/>
              <a:t>Load-only Counter-Parties account for only about 7% of exposure</a:t>
            </a:r>
          </a:p>
          <a:p>
            <a:r>
              <a:rPr lang="en-US" sz="2000" dirty="0" smtClean="0"/>
              <a:t>Two-thirds of Counter-Parties are unrated, but these account for only 34% of TPE.  Almost half of exposure is from non-investment grade Counter-Parties.</a:t>
            </a:r>
          </a:p>
          <a:p>
            <a:r>
              <a:rPr lang="en-US" sz="2000" dirty="0" smtClean="0"/>
              <a:t>Most exposure is in the </a:t>
            </a:r>
            <a:r>
              <a:rPr lang="en-US" sz="2000" dirty="0" err="1" smtClean="0"/>
              <a:t>Load+Gen</a:t>
            </a:r>
            <a:r>
              <a:rPr lang="en-US" sz="2000" dirty="0" smtClean="0"/>
              <a:t> segment, with the second largest component among traders.</a:t>
            </a:r>
          </a:p>
          <a:p>
            <a:r>
              <a:rPr lang="en-US" sz="2000" dirty="0" smtClean="0"/>
              <a:t>Because of the high concentration of low- or un-rated Counter-Parties, loss given default is 20% of TPE.  This percentage varies from 6% for CRRAHs to 57% for </a:t>
            </a:r>
            <a:r>
              <a:rPr lang="en-US" sz="2000" dirty="0" err="1" smtClean="0"/>
              <a:t>Load+Gen</a:t>
            </a:r>
            <a:r>
              <a:rPr lang="en-US" sz="2000" dirty="0"/>
              <a:t> </a:t>
            </a:r>
            <a:r>
              <a:rPr lang="en-US" sz="2000" dirty="0" smtClean="0"/>
              <a:t>Counter-Parties.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Exposure and </a:t>
            </a:r>
            <a:r>
              <a:rPr lang="en-US" dirty="0" smtClean="0"/>
              <a:t>Loss Given Default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515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661711" y="2708275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Exposure and </a:t>
            </a:r>
            <a:r>
              <a:rPr lang="en-US" dirty="0" smtClean="0"/>
              <a:t>Loss Given Default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794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Exposure and </a:t>
            </a:r>
            <a:r>
              <a:rPr lang="en-US" dirty="0" smtClean="0"/>
              <a:t>Loss Given Default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992319" cy="1024896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000" dirty="0" smtClean="0"/>
              <a:t>As part of the discussion on ERCOT market risk appetite staff have performed additional analysis of market exposure.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We disaggregated Counter-Parties by exposure and rating and then tabulated:</a:t>
            </a:r>
          </a:p>
          <a:p>
            <a:r>
              <a:rPr lang="en-US" sz="2000" dirty="0" smtClean="0"/>
              <a:t>Number of Counter-Parties</a:t>
            </a:r>
          </a:p>
          <a:p>
            <a:r>
              <a:rPr lang="en-US" sz="2000" dirty="0" smtClean="0"/>
              <a:t>Exposure (defined as TPE)</a:t>
            </a:r>
          </a:p>
          <a:p>
            <a:r>
              <a:rPr lang="en-US" sz="2000" dirty="0" smtClean="0"/>
              <a:t>Excess collateral, not counting unsecured credit</a:t>
            </a:r>
          </a:p>
          <a:p>
            <a:r>
              <a:rPr lang="en-US" sz="2000" dirty="0" smtClean="0"/>
              <a:t>Average </a:t>
            </a:r>
            <a:r>
              <a:rPr lang="en-US" sz="2000" dirty="0" smtClean="0"/>
              <a:t>expected loss per Counter-Party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016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992319" cy="1117228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000" dirty="0" smtClean="0"/>
              <a:t>Notes:</a:t>
            </a:r>
          </a:p>
          <a:p>
            <a:r>
              <a:rPr lang="en-US" sz="2000" dirty="0" smtClean="0"/>
              <a:t>Active Counter-Parties only included</a:t>
            </a:r>
          </a:p>
          <a:p>
            <a:r>
              <a:rPr lang="en-US" sz="2000" dirty="0" smtClean="0"/>
              <a:t>TPE and collateral balances </a:t>
            </a:r>
            <a:r>
              <a:rPr lang="en-US" sz="2000" dirty="0" smtClean="0"/>
              <a:t>used are </a:t>
            </a:r>
            <a:r>
              <a:rPr lang="en-US" sz="2000" dirty="0" smtClean="0"/>
              <a:t>averages for August</a:t>
            </a:r>
            <a:endParaRPr lang="en-US" sz="2000" dirty="0" smtClean="0"/>
          </a:p>
          <a:p>
            <a:r>
              <a:rPr lang="en-US" sz="2000" dirty="0" smtClean="0"/>
              <a:t>Negative </a:t>
            </a:r>
            <a:r>
              <a:rPr lang="en-US" sz="2000" dirty="0" smtClean="0"/>
              <a:t>excess collateral shown is due to the adjustment to remove unsecured credit</a:t>
            </a:r>
          </a:p>
          <a:p>
            <a:r>
              <a:rPr lang="en-US" sz="2000" dirty="0" smtClean="0"/>
              <a:t>Counter-Parties that are subsidiaries </a:t>
            </a:r>
            <a:r>
              <a:rPr lang="en-US" sz="2000" dirty="0" smtClean="0"/>
              <a:t>of, or guaranteed by, </a:t>
            </a:r>
            <a:r>
              <a:rPr lang="en-US" sz="2000" dirty="0" smtClean="0"/>
              <a:t>rated entities are given the parent/guarantor’s rating, adjusted down one notch</a:t>
            </a:r>
          </a:p>
          <a:p>
            <a:r>
              <a:rPr lang="en-US" sz="2000" dirty="0" smtClean="0"/>
              <a:t>The “Loss Given Default” calculation is based on an average of historic default probabilities from S&amp;P, Moody’s and Fitch</a:t>
            </a:r>
          </a:p>
          <a:p>
            <a:r>
              <a:rPr lang="en-US" sz="2000" dirty="0"/>
              <a:t>TPE will typically exceed invoice exposure, so this is a conservative </a:t>
            </a:r>
            <a:r>
              <a:rPr lang="en-US" sz="2000" dirty="0" smtClean="0"/>
              <a:t>metric.  It should be viewed as a relative indicator of credit portfolio risk, not a forecast for losses or uplift.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Exposure and </a:t>
            </a:r>
            <a:r>
              <a:rPr lang="en-US" dirty="0" smtClean="0"/>
              <a:t>Loss Given Default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29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992319" cy="704808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000" dirty="0" smtClean="0"/>
              <a:t>Summary statistics by market segment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Exposure and </a:t>
            </a:r>
            <a:r>
              <a:rPr lang="en-US" dirty="0" smtClean="0"/>
              <a:t>Loss Given Default</a:t>
            </a: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670" y="1609911"/>
            <a:ext cx="6349196" cy="296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8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992319" cy="704808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000" dirty="0" smtClean="0"/>
              <a:t>Summary statistics by Counter-Party / parent / guarantor rating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Exposure and </a:t>
            </a:r>
            <a:r>
              <a:rPr lang="en-US" dirty="0" smtClean="0"/>
              <a:t>Loss Given Default</a:t>
            </a:r>
            <a:endParaRPr lang="en-US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969" y="1870826"/>
            <a:ext cx="6827838" cy="296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32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992319" cy="667875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000" dirty="0" smtClean="0"/>
              <a:t>Cross-tabulation: number of active Counter-Parties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Exposure and </a:t>
            </a:r>
            <a:r>
              <a:rPr lang="en-US" dirty="0" smtClean="0"/>
              <a:t>Loss Given Default</a:t>
            </a: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1" y="1990351"/>
            <a:ext cx="6923087" cy="201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60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992319" cy="704808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000" dirty="0" smtClean="0"/>
              <a:t>Distribution of August average Total Potential Exposure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Exposure and </a:t>
            </a:r>
            <a:r>
              <a:rPr lang="en-US" dirty="0" smtClean="0"/>
              <a:t>Loss Given Default</a:t>
            </a: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312" y="2255045"/>
            <a:ext cx="7651207" cy="2093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34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992319" cy="704808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000" dirty="0" smtClean="0"/>
              <a:t>Distribution of August average excess collateral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Exposure and </a:t>
            </a:r>
            <a:r>
              <a:rPr lang="en-US" dirty="0" smtClean="0"/>
              <a:t>Loss Given Default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528" y="2054323"/>
            <a:ext cx="7489095" cy="19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08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992319" cy="704808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000" dirty="0" smtClean="0"/>
              <a:t>Assumed 1-year probabilities of default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1504" y="1169770"/>
            <a:ext cx="1889313" cy="484321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Exposure and </a:t>
            </a:r>
            <a:r>
              <a:rPr lang="en-US" dirty="0" smtClean="0"/>
              <a:t>Loss Given Default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635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B35CFF-028E-42FA-B883-6D3B52DC7A0C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5301</TotalTime>
  <Words>424</Words>
  <Application>Microsoft Office PowerPoint</Application>
  <PresentationFormat>On-screen Show (4:3)</PresentationFormat>
  <Paragraphs>229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Ruane, Mark</cp:lastModifiedBy>
  <cp:revision>332</cp:revision>
  <cp:lastPrinted>2015-11-10T16:59:59Z</cp:lastPrinted>
  <dcterms:created xsi:type="dcterms:W3CDTF">2010-04-12T23:12:02Z</dcterms:created>
  <dcterms:modified xsi:type="dcterms:W3CDTF">2015-11-10T22:23:59Z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