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1"/>
  </p:notesMasterIdLst>
  <p:sldIdLst>
    <p:sldId id="287" r:id="rId6"/>
    <p:sldId id="290" r:id="rId7"/>
    <p:sldId id="291" r:id="rId8"/>
    <p:sldId id="292" r:id="rId9"/>
    <p:sldId id="288" r:id="rId10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544">
          <p15:clr>
            <a:srgbClr val="A4A3A4"/>
          </p15:clr>
        </p15:guide>
        <p15:guide id="2" orient="horz" pos="90">
          <p15:clr>
            <a:srgbClr val="A4A3A4"/>
          </p15:clr>
        </p15:guide>
        <p15:guide id="3" orient="horz" pos="493">
          <p15:clr>
            <a:srgbClr val="A4A3A4"/>
          </p15:clr>
        </p15:guide>
        <p15:guide id="4" pos="5057">
          <p15:clr>
            <a:srgbClr val="A4A3A4"/>
          </p15:clr>
        </p15:guide>
        <p15:guide id="5" pos="696">
          <p15:clr>
            <a:srgbClr val="A4A3A4"/>
          </p15:clr>
        </p15:guide>
        <p15:guide id="6" pos="287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esh B Pabbisetty" initials="S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BAB7"/>
    <a:srgbClr val="005386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 showGuides="1">
      <p:cViewPr varScale="1">
        <p:scale>
          <a:sx n="83" d="100"/>
          <a:sy n="83" d="100"/>
        </p:scale>
        <p:origin x="372" y="90"/>
      </p:cViewPr>
      <p:guideLst>
        <p:guide orient="horz" pos="2544"/>
        <p:guide orient="horz" pos="90"/>
        <p:guide orient="horz" pos="493"/>
        <p:guide pos="5057"/>
        <p:guide pos="696"/>
        <p:guide pos="28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6" d="100"/>
        <a:sy n="11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2D3FD-F87D-44AB-9E5E-7F599AFFE9CF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03AEE-FCA4-4244-8FB9-6828475B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90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31610-3CDA-4053-9E78-2278BDE1581A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2F89F-7DB9-4057-821C-D95B069AD3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13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B5F3F-484D-4769-84F8-89CD00954802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9EDA0-AEA6-43D0-A938-7A35B0BD34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78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2258E-3CB9-4F1E-B86F-4F05C20AC96C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A7068-11C8-4020-A340-73BA64380D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89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6A1DE-E77E-46D0-8215-F795D827A4AB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E9FCB-C54D-4ADA-9F12-493D8F05A2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11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300F9-C65E-4571-8FC2-735C36BF7020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C83E6-4885-48C2-B15B-1A032C667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7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CBC90-9828-42A3-892A-F6299CC2D2E7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7BDBD-FF9C-4424-B22A-86EABFA562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93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8057F-DE4E-4EC5-ADC1-719CFB8B9DB2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026EF-74D5-44F7-9F70-502D70A3D3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85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8C203-7679-4BCC-8513-8AD89D1D01C9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A62EC-33A0-40E7-81C1-B899FFF159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66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4730D-E181-40E4-82D5-934153C56745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989B4-0893-47F8-9187-BC595DB323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60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D5868-FBF5-4F18-9360-14F6D265F20C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97023-9D89-4BAF-8831-7CB829B91C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713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3EA59-4324-4DFC-8019-0A1129451610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24106-EA22-4D92-B74F-C1380AB1D928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692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F38C9-829E-4C98-ADF6-05A82EA33039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E6069-05F1-4D0D-969C-BEC90E3F0A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6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BE0705-9C42-4E0C-A959-064328F6FC99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4D5C50-EAB5-4562-9FF6-5FE30770E5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1033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93645" r:id="rId1"/>
    <p:sldLayoutId id="2147493646" r:id="rId2"/>
    <p:sldLayoutId id="2147493647" r:id="rId3"/>
    <p:sldLayoutId id="2147493648" r:id="rId4"/>
    <p:sldLayoutId id="2147493649" r:id="rId5"/>
    <p:sldLayoutId id="2147493650" r:id="rId6"/>
    <p:sldLayoutId id="2147493651" r:id="rId7"/>
    <p:sldLayoutId id="2147493656" r:id="rId8"/>
    <p:sldLayoutId id="2147493652" r:id="rId9"/>
    <p:sldLayoutId id="2147493653" r:id="rId10"/>
    <p:sldLayoutId id="214749365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E45466-1DB6-4ABD-9526-7A382919762B}" type="datetimeFigureOut">
              <a:rPr lang="en-US"/>
              <a:pPr>
                <a:defRPr/>
              </a:pPr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FA8472-F0AE-44DC-8DC4-3CB81519A4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65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3"/>
          <p:cNvGrpSpPr>
            <a:grpSpLocks/>
          </p:cNvGrpSpPr>
          <p:nvPr/>
        </p:nvGrpSpPr>
        <p:grpSpPr bwMode="auto">
          <a:xfrm>
            <a:off x="603250" y="1498600"/>
            <a:ext cx="7727950" cy="3523451"/>
            <a:chOff x="603250" y="546100"/>
            <a:chExt cx="7727950" cy="3523152"/>
          </a:xfrm>
        </p:grpSpPr>
        <p:pic>
          <p:nvPicPr>
            <p:cNvPr id="409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0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1938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/>
                <a:t>DAM Collateral Factors</a:t>
              </a:r>
              <a:endParaRPr lang="en-US" altLang="en-US" sz="2800" b="1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dirty="0" smtClean="0"/>
                <a:t>Mark Ruane</a:t>
              </a:r>
              <a:endParaRPr lang="en-US" altLang="en-US" sz="20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Credit Work Group</a:t>
              </a:r>
              <a:endParaRPr lang="en-US" altLang="en-US" sz="18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ERCOT Public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November 18, 2015</a:t>
              </a:r>
              <a:endParaRPr lang="en-US" altLang="en-US" sz="18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502"/>
              <a:ext cx="6286500" cy="1269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DAM Collateral Factors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992319" cy="1074140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000" dirty="0" smtClean="0"/>
              <a:t>Previous to the April 2015 approval of NPRR 671, “Incorporation of DAM Credit Factors into Protocols”, DAM collateral parameters (“e-factors”) required annual review and approval.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Although annual review </a:t>
            </a:r>
            <a:r>
              <a:rPr lang="en-US" sz="2000" dirty="0" smtClean="0"/>
              <a:t>by CWG-MCWG is no longer mandatory, ERCOT staff has been asked to ensure that the market remains comfortable with the existing values. 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specific issue that has been flagged is that Energy Bids require higher collateralization than do Three-Part Offers</a:t>
            </a:r>
          </a:p>
          <a:p>
            <a:r>
              <a:rPr lang="en-US" sz="2000" dirty="0" smtClean="0"/>
              <a:t>Energy Bids:  Percentile value (</a:t>
            </a:r>
            <a:r>
              <a:rPr lang="en-US" sz="2000" dirty="0" err="1" smtClean="0"/>
              <a:t>Dth</a:t>
            </a:r>
            <a:r>
              <a:rPr lang="en-US" sz="2000" dirty="0" smtClean="0"/>
              <a:t>) is 85</a:t>
            </a:r>
            <a:r>
              <a:rPr lang="en-US" sz="2000" baseline="30000" dirty="0"/>
              <a:t>.</a:t>
            </a:r>
            <a:endParaRPr lang="en-US" sz="2000" dirty="0" smtClean="0"/>
          </a:p>
          <a:p>
            <a:r>
              <a:rPr lang="en-US" sz="2000" dirty="0" smtClean="0"/>
              <a:t>Three-Part Offer:  Percentile value (</a:t>
            </a:r>
            <a:r>
              <a:rPr lang="en-US" sz="2000" dirty="0" err="1" smtClean="0"/>
              <a:t>Zth</a:t>
            </a:r>
            <a:r>
              <a:rPr lang="en-US" sz="2000" dirty="0" smtClean="0"/>
              <a:t>) is 50.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In consequence, generators who buy back hedges may end up with high exposure even with small volumetric exposure.  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016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DAM Collateral Factors</a:t>
            </a:r>
            <a:endParaRPr lang="en-US" dirty="0" smtClean="0"/>
          </a:p>
        </p:txBody>
      </p:sp>
      <p:pic>
        <p:nvPicPr>
          <p:cNvPr id="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762000"/>
            <a:ext cx="7696200" cy="5410200"/>
          </a:xfrm>
        </p:spPr>
      </p:pic>
    </p:spTree>
    <p:extLst>
      <p:ext uri="{BB962C8B-B14F-4D97-AF65-F5344CB8AC3E}">
        <p14:creationId xmlns:p14="http://schemas.microsoft.com/office/powerpoint/2010/main" val="10829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DAM Collateral Factors</a:t>
            </a:r>
            <a:endParaRPr lang="en-US" dirty="0" smtClean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066800"/>
            <a:ext cx="8458200" cy="3124200"/>
          </a:xfrm>
          <a:noFill/>
        </p:spPr>
      </p:pic>
    </p:spTree>
    <p:extLst>
      <p:ext uri="{BB962C8B-B14F-4D97-AF65-F5344CB8AC3E}">
        <p14:creationId xmlns:p14="http://schemas.microsoft.com/office/powerpoint/2010/main" val="301160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661711" y="2708275"/>
            <a:ext cx="3820577" cy="719241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sz="2000" dirty="0" smtClean="0"/>
              <a:t>Questions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Exposure and Loss Given Default</a:t>
            </a:r>
          </a:p>
        </p:txBody>
      </p:sp>
    </p:spTree>
    <p:extLst>
      <p:ext uri="{BB962C8B-B14F-4D97-AF65-F5344CB8AC3E}">
        <p14:creationId xmlns:p14="http://schemas.microsoft.com/office/powerpoint/2010/main" val="52794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DB35CFF-028E-42FA-B883-6D3B52DC7A0C}">
  <ds:schemaRefs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5340</TotalTime>
  <Words>157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Ruane, Mark</cp:lastModifiedBy>
  <cp:revision>335</cp:revision>
  <cp:lastPrinted>2015-11-10T16:59:59Z</cp:lastPrinted>
  <dcterms:created xsi:type="dcterms:W3CDTF">2010-04-12T23:12:02Z</dcterms:created>
  <dcterms:modified xsi:type="dcterms:W3CDTF">2015-11-12T21:47:03Z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