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AED27-5255-4489-9EB3-2185EB8BC0C2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23B93-C29C-4D0A-9658-3EE7EE18E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5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23B93-C29C-4D0A-9658-3EE7EE18EA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79"/>
          <a:stretch>
            <a:fillRect/>
          </a:stretch>
        </p:blipFill>
        <p:spPr bwMode="auto">
          <a:xfrm>
            <a:off x="0" y="1747838"/>
            <a:ext cx="9144000" cy="511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95" b="82047"/>
          <a:stretch>
            <a:fillRect/>
          </a:stretch>
        </p:blipFill>
        <p:spPr bwMode="auto">
          <a:xfrm>
            <a:off x="0" y="0"/>
            <a:ext cx="3611563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19596" y="2157243"/>
            <a:ext cx="3577717" cy="2841625"/>
          </a:xfr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042423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B2606-9295-4CDC-9AEA-CEEAA088DD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17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8990D-0387-4861-87F5-A69D48E31C0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45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9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891" y="1218460"/>
            <a:ext cx="8229600" cy="4525963"/>
          </a:xfrm>
        </p:spPr>
        <p:txBody>
          <a:bodyPr/>
          <a:lstStyle>
            <a:lvl1pPr marL="168275" indent="-168275">
              <a:spcBef>
                <a:spcPts val="1200"/>
              </a:spcBef>
              <a:buClr>
                <a:srgbClr val="00659D"/>
              </a:buClr>
              <a:defRPr sz="1600"/>
            </a:lvl1pPr>
            <a:lvl2pPr marL="568325" indent="-227013">
              <a:spcBef>
                <a:spcPts val="0"/>
              </a:spcBef>
              <a:buClr>
                <a:srgbClr val="00659D"/>
              </a:buClr>
              <a:defRPr sz="1600"/>
            </a:lvl2pPr>
            <a:lvl3pPr marL="1082675" indent="-168275">
              <a:spcBef>
                <a:spcPts val="0"/>
              </a:spcBef>
              <a:buClr>
                <a:srgbClr val="00659D"/>
              </a:buClr>
              <a:defRPr sz="1600"/>
            </a:lvl3pPr>
            <a:lvl4pPr marL="1544638" indent="-173038">
              <a:spcBef>
                <a:spcPts val="0"/>
              </a:spcBef>
              <a:buClr>
                <a:srgbClr val="00659D"/>
              </a:buClr>
              <a:defRPr sz="1600"/>
            </a:lvl4pPr>
            <a:lvl5pPr marL="1997075" indent="-168275">
              <a:spcBef>
                <a:spcPts val="0"/>
              </a:spcBef>
              <a:buClr>
                <a:srgbClr val="00659D"/>
              </a:buCl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4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3E278-F8FA-4295-9DD0-8BB50F35BD8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8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8CB2-37F1-4929-9F0A-9807E659B73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4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9FFE7-5537-48BF-958E-D1D5DA7B72E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47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24FC8-58F8-40A7-AD81-F980C0126EC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92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3777-3D31-4B26-9EE6-C3DE3C09FA5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2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7791F-6C33-4560-8B1B-142937DCC50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17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4E621-95AD-40DF-B098-07B5A251007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0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03088" y="1024207"/>
            <a:ext cx="4937824" cy="37033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06D96-5B3F-462A-8CA8-BEC203A0CAB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33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00" b="86557"/>
          <a:stretch>
            <a:fillRect/>
          </a:stretch>
        </p:blipFill>
        <p:spPr bwMode="auto">
          <a:xfrm>
            <a:off x="0" y="1588"/>
            <a:ext cx="9144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42863"/>
            <a:ext cx="638175" cy="83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4763"/>
            <a:ext cx="8229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Rectangle 7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86575" y="6530975"/>
            <a:ext cx="2133600" cy="2762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84F3AF3-CCE0-426A-881C-26DDC3197C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8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53975" indent="-53975"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marL="53975" indent="-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marL="53975" indent="-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marL="53975" indent="-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marL="53975" indent="-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•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–"/>
        <a:defRPr sz="16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•"/>
        <a:defRPr sz="1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–"/>
        <a:defRPr sz="1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»"/>
        <a:defRPr sz="1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775" y="1712913"/>
            <a:ext cx="2584450" cy="343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19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Revisiting the Operating Reserve Demand Curve</a:t>
            </a:r>
          </a:p>
          <a:p>
            <a:endParaRPr lang="en-US" dirty="0"/>
          </a:p>
          <a:p>
            <a:r>
              <a:rPr lang="en-US" dirty="0" smtClean="0"/>
              <a:t>Randy Jones</a:t>
            </a:r>
          </a:p>
          <a:p>
            <a:r>
              <a:rPr lang="en-US" dirty="0" smtClean="0"/>
              <a:t>November 13,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6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ORDC: Time for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PUCT directed ERCOT and stakeholders to review the market impact of the ORDC</a:t>
            </a:r>
          </a:p>
          <a:p>
            <a:r>
              <a:rPr lang="en-US" sz="1800" dirty="0" smtClean="0"/>
              <a:t>Actual market data is available for review, market participants have ~16-months experience with the ORDC, including two summer peak seasons (2014 and 2015)</a:t>
            </a:r>
          </a:p>
          <a:p>
            <a:r>
              <a:rPr lang="en-US" sz="1800" dirty="0"/>
              <a:t>NERC </a:t>
            </a:r>
            <a:r>
              <a:rPr lang="en-US" sz="1800" dirty="0" smtClean="0"/>
              <a:t>adopted new reliability standard, BAL-003-01; ORDC change needed to be consistent with new standard</a:t>
            </a:r>
          </a:p>
          <a:p>
            <a:r>
              <a:rPr lang="en-US" sz="1800" dirty="0" smtClean="0"/>
              <a:t>ORDC is intended to and should reflect ERCOT’s willingness to pay for reserves – current design is not consistent with new NERC requirements, e.g. application in DAM could result in under-procurement of RUS and/or RRS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A93E278-F8FA-4295-9DD0-8BB50F35BD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18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ORDC: Set “X” to Reflect New NERC Reliability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Adjust Minimum Contingency Limit (“X”) to reflect new NERC reliability standard, BAL-003-01</a:t>
            </a:r>
          </a:p>
          <a:p>
            <a:pPr lvl="1"/>
            <a:r>
              <a:rPr lang="en-US" dirty="0" smtClean="0"/>
              <a:t>Set X</a:t>
            </a:r>
            <a:r>
              <a:rPr lang="en-US" dirty="0"/>
              <a:t> </a:t>
            </a:r>
            <a:r>
              <a:rPr lang="en-US" dirty="0" smtClean="0"/>
              <a:t>equal to the Responsive Reserve Service (“RRS”) and Regulations Up Service (“RUS”) reliability requirements</a:t>
            </a:r>
          </a:p>
          <a:p>
            <a:r>
              <a:rPr lang="en-US" dirty="0" smtClean="0"/>
              <a:t>In the Real-time Co-Optimization development in ERCOT, demand curves for RRS and RUS would both be set at SWOC</a:t>
            </a:r>
          </a:p>
          <a:p>
            <a:r>
              <a:rPr lang="en-US" dirty="0" smtClean="0"/>
              <a:t>Setting X equal to RRS + RUS requirements makes ORDC consistent with concept ORDC is designed to mimic RTC</a:t>
            </a:r>
          </a:p>
          <a:p>
            <a:r>
              <a:rPr lang="en-US" dirty="0" smtClean="0"/>
              <a:t>RRS </a:t>
            </a:r>
            <a:r>
              <a:rPr lang="en-US" dirty="0" err="1" smtClean="0"/>
              <a:t>requirment</a:t>
            </a:r>
            <a:r>
              <a:rPr lang="en-US" dirty="0" smtClean="0"/>
              <a:t> is based on protecting the grid against loss of the two largest units (2750MW) in ERCOT; to be conservative, set X equal to RUS plus the greater of  RRS requirement or 2750 MW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A93E278-F8FA-4295-9DD0-8BB50F35BD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720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ORDC: Market Participant Behavior Impacts Expected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ORDC implemented in 2012 (most </a:t>
            </a:r>
            <a:r>
              <a:rPr lang="en-US" dirty="0"/>
              <a:t>similar to June 2014-May 2015 weather) </a:t>
            </a:r>
            <a:r>
              <a:rPr lang="en-US" dirty="0" smtClean="0"/>
              <a:t>Using </a:t>
            </a:r>
            <a:r>
              <a:rPr lang="en-US" dirty="0"/>
              <a:t>ERCOT </a:t>
            </a:r>
            <a:r>
              <a:rPr lang="en-US" dirty="0" err="1"/>
              <a:t>backcast</a:t>
            </a:r>
            <a:r>
              <a:rPr lang="en-US" dirty="0"/>
              <a:t> for 2012 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ERCOT's </a:t>
            </a:r>
            <a:r>
              <a:rPr lang="en-US" dirty="0" err="1"/>
              <a:t>backcast</a:t>
            </a:r>
            <a:r>
              <a:rPr lang="en-US" dirty="0"/>
              <a:t> spreadsheet with VOLL = $9,000/</a:t>
            </a:r>
            <a:r>
              <a:rPr lang="en-US" dirty="0" err="1"/>
              <a:t>MWh</a:t>
            </a:r>
            <a:r>
              <a:rPr lang="en-US" dirty="0"/>
              <a:t> and X = 2,000MW results in PNM estimate of $87,174/MW-year </a:t>
            </a:r>
            <a:endParaRPr lang="en-US" dirty="0" smtClean="0"/>
          </a:p>
          <a:p>
            <a:pPr lvl="1"/>
            <a:r>
              <a:rPr lang="en-US" dirty="0" smtClean="0"/>
              <a:t>Actual </a:t>
            </a:r>
            <a:r>
              <a:rPr lang="en-US" dirty="0"/>
              <a:t>PNM for 2012 was $</a:t>
            </a:r>
            <a:r>
              <a:rPr lang="en-US" dirty="0" smtClean="0"/>
              <a:t>33,952/MW-year, &lt;40% of ERCOT </a:t>
            </a:r>
            <a:r>
              <a:rPr lang="en-US" dirty="0" err="1" smtClean="0"/>
              <a:t>backcast</a:t>
            </a:r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contrast, </a:t>
            </a:r>
            <a:r>
              <a:rPr lang="en-US" dirty="0" smtClean="0"/>
              <a:t>actual </a:t>
            </a:r>
            <a:r>
              <a:rPr lang="en-US" dirty="0"/>
              <a:t>PNM was just under $</a:t>
            </a:r>
            <a:r>
              <a:rPr lang="en-US" dirty="0" smtClean="0"/>
              <a:t>29,000/MW-year for similar </a:t>
            </a:r>
            <a:r>
              <a:rPr lang="en-US" dirty="0"/>
              <a:t>ORDC year of June 2014-May </a:t>
            </a:r>
            <a:r>
              <a:rPr lang="en-US" dirty="0" smtClean="0"/>
              <a:t>2015</a:t>
            </a:r>
          </a:p>
          <a:p>
            <a:r>
              <a:rPr lang="en-US" dirty="0" smtClean="0"/>
              <a:t>Post-ORDC implementation results </a:t>
            </a:r>
            <a:r>
              <a:rPr lang="en-US" dirty="0"/>
              <a:t>indicate </a:t>
            </a:r>
            <a:r>
              <a:rPr lang="en-US" dirty="0" smtClean="0"/>
              <a:t>a slight </a:t>
            </a:r>
            <a:r>
              <a:rPr lang="en-US" dirty="0"/>
              <a:t>reduction in </a:t>
            </a:r>
            <a:r>
              <a:rPr lang="en-US" dirty="0" smtClean="0"/>
              <a:t>PNM compared to ERCOT </a:t>
            </a:r>
            <a:r>
              <a:rPr lang="en-US" dirty="0" err="1"/>
              <a:t>backcast</a:t>
            </a:r>
            <a:r>
              <a:rPr lang="en-US" dirty="0"/>
              <a:t> </a:t>
            </a:r>
            <a:r>
              <a:rPr lang="en-US" dirty="0" smtClean="0"/>
              <a:t>estimate more </a:t>
            </a:r>
            <a:r>
              <a:rPr lang="en-US" dirty="0"/>
              <a:t>than </a:t>
            </a:r>
            <a:r>
              <a:rPr lang="en-US" dirty="0" smtClean="0"/>
              <a:t>double actual </a:t>
            </a:r>
            <a:r>
              <a:rPr lang="en-US" dirty="0"/>
              <a:t>2012 PNM </a:t>
            </a:r>
            <a:endParaRPr lang="en-US" dirty="0" smtClean="0"/>
          </a:p>
          <a:p>
            <a:r>
              <a:rPr lang="en-US" dirty="0" smtClean="0"/>
              <a:t>Takeaway: More realistic views of </a:t>
            </a:r>
            <a:r>
              <a:rPr lang="en-US" dirty="0"/>
              <a:t>a</a:t>
            </a:r>
            <a:r>
              <a:rPr lang="en-US" dirty="0" smtClean="0"/>
              <a:t>dder results require </a:t>
            </a:r>
            <a:r>
              <a:rPr lang="en-US" dirty="0" err="1" smtClean="0"/>
              <a:t>backcast</a:t>
            </a:r>
            <a:r>
              <a:rPr lang="en-US" dirty="0" smtClean="0"/>
              <a:t> scenarios to reflect market participant behavior; avoid significant overestimates of various proposals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Note: ERCOT </a:t>
            </a:r>
            <a:r>
              <a:rPr lang="en-US" dirty="0" err="1"/>
              <a:t>backcast</a:t>
            </a:r>
            <a:r>
              <a:rPr lang="en-US" dirty="0"/>
              <a:t> for 2012 is based on piecewise linear curve. Using actual LOLP curve would decrease ERCOT’s </a:t>
            </a:r>
            <a:r>
              <a:rPr lang="en-US" dirty="0" err="1"/>
              <a:t>backcast</a:t>
            </a:r>
            <a:r>
              <a:rPr lang="en-US" dirty="0"/>
              <a:t> for 2012 to roughly $</a:t>
            </a:r>
            <a:r>
              <a:rPr lang="en-US" dirty="0" smtClean="0"/>
              <a:t>60,000/MW-year.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A93E278-F8FA-4295-9DD0-8BB50F35BD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275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Calpine’s proposal is in direct response to the Commissioner Anderson’s request to review “The level of X used in the ORDC formula, which is 2,000 MW of operating reserves… .”</a:t>
            </a:r>
          </a:p>
          <a:p>
            <a:r>
              <a:rPr lang="en-US" sz="1800" dirty="0" smtClean="0"/>
              <a:t>Set </a:t>
            </a:r>
            <a:r>
              <a:rPr lang="en-US" sz="1800" dirty="0"/>
              <a:t>X to reflect reliability standards, i.e. set X equal to RRS plus RUS reliability requirements</a:t>
            </a:r>
          </a:p>
          <a:p>
            <a:r>
              <a:rPr lang="en-US" sz="1800" dirty="0" smtClean="0"/>
              <a:t>Resetting </a:t>
            </a:r>
            <a:r>
              <a:rPr lang="en-US" sz="1800" dirty="0"/>
              <a:t>X has the most immediate and significant impact on signals sent to loads and resources as the system approaches scarcity conditions</a:t>
            </a:r>
          </a:p>
          <a:p>
            <a:r>
              <a:rPr lang="en-US" sz="1800" dirty="0" smtClean="0"/>
              <a:t>A </a:t>
            </a:r>
            <a:r>
              <a:rPr lang="en-US" sz="1800" dirty="0"/>
              <a:t>change in X does not require a rule change and can be done without much complexity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A93E278-F8FA-4295-9DD0-8BB50F35BD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00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07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alpine Template">
      <a:dk1>
        <a:sysClr val="windowText" lastClr="000000"/>
      </a:dk1>
      <a:lt1>
        <a:sysClr val="window" lastClr="FFFFFF"/>
      </a:lt1>
      <a:dk2>
        <a:srgbClr val="00659D"/>
      </a:dk2>
      <a:lt2>
        <a:srgbClr val="EEECE1"/>
      </a:lt2>
      <a:accent1>
        <a:srgbClr val="00659D"/>
      </a:accent1>
      <a:accent2>
        <a:srgbClr val="7DA34E"/>
      </a:accent2>
      <a:accent3>
        <a:srgbClr val="E57B11"/>
      </a:accent3>
      <a:accent4>
        <a:srgbClr val="B42626"/>
      </a:accent4>
      <a:accent5>
        <a:srgbClr val="FFCC00"/>
      </a:accent5>
      <a:accent6>
        <a:srgbClr val="00B0F0"/>
      </a:accent6>
      <a:hlink>
        <a:srgbClr val="00659D"/>
      </a:hlink>
      <a:folHlink>
        <a:srgbClr val="8064A2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alpine Template">
      <a:dk1>
        <a:sysClr val="windowText" lastClr="000000"/>
      </a:dk1>
      <a:lt1>
        <a:sysClr val="window" lastClr="FFFFFF"/>
      </a:lt1>
      <a:dk2>
        <a:srgbClr val="00659D"/>
      </a:dk2>
      <a:lt2>
        <a:srgbClr val="EEECE1"/>
      </a:lt2>
      <a:accent1>
        <a:srgbClr val="00659D"/>
      </a:accent1>
      <a:accent2>
        <a:srgbClr val="7DA34E"/>
      </a:accent2>
      <a:accent3>
        <a:srgbClr val="C00000"/>
      </a:accent3>
      <a:accent4>
        <a:srgbClr val="E57B11"/>
      </a:accent4>
      <a:accent5>
        <a:srgbClr val="8064A2"/>
      </a:accent5>
      <a:accent6>
        <a:srgbClr val="FFCC00"/>
      </a:accent6>
      <a:hlink>
        <a:srgbClr val="00659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483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1_Office Theme</vt:lpstr>
      <vt:lpstr>Custom Design</vt:lpstr>
      <vt:lpstr>PowerPoint Presentation</vt:lpstr>
      <vt:lpstr>ORDC: Time for Review</vt:lpstr>
      <vt:lpstr>ORDC: Set “X” to Reflect New NERC Reliability Standard</vt:lpstr>
      <vt:lpstr>ORDC: Market Participant Behavior Impacts Expected Results</vt:lpstr>
      <vt:lpstr>Summary</vt:lpstr>
      <vt:lpstr>PowerPoint Presentation</vt:lpstr>
    </vt:vector>
  </TitlesOfParts>
  <Company>Calpine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Taylor III</dc:creator>
  <cp:lastModifiedBy>Randy Jones</cp:lastModifiedBy>
  <cp:revision>9</cp:revision>
  <dcterms:created xsi:type="dcterms:W3CDTF">2015-11-12T17:03:25Z</dcterms:created>
  <dcterms:modified xsi:type="dcterms:W3CDTF">2015-11-12T22:11:15Z</dcterms:modified>
</cp:coreProperties>
</file>