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11"/>
  </p:notesMasterIdLst>
  <p:handoutMasterIdLst>
    <p:handoutMasterId r:id="rId12"/>
  </p:handoutMasterIdLst>
  <p:sldIdLst>
    <p:sldId id="260" r:id="rId5"/>
    <p:sldId id="773" r:id="rId6"/>
    <p:sldId id="771" r:id="rId7"/>
    <p:sldId id="778" r:id="rId8"/>
    <p:sldId id="786" r:id="rId9"/>
    <p:sldId id="787" r:id="rId10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mall, John" initials="S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F808"/>
    <a:srgbClr val="C26508"/>
    <a:srgbClr val="68F468"/>
    <a:srgbClr val="00385E"/>
    <a:srgbClr val="005386"/>
    <a:srgbClr val="55BAB7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9" autoAdjust="0"/>
    <p:restoredTop sz="91331" autoAdjust="0"/>
  </p:normalViewPr>
  <p:slideViewPr>
    <p:cSldViewPr snapToGrid="0" snapToObjects="1">
      <p:cViewPr>
        <p:scale>
          <a:sx n="60" d="100"/>
          <a:sy n="60" d="100"/>
        </p:scale>
        <p:origin x="-148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2D770A-61B2-47F8-A717-B0E1664B5D73}" type="datetimeFigureOut">
              <a:rPr lang="en-US"/>
              <a:pPr>
                <a:defRPr/>
              </a:pPr>
              <a:t>11/13/2015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A629C7-CF30-4914-AE97-649634967A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98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AC47DA-B917-4D3E-8958-5F8C69E8C276}" type="datetimeFigureOut">
              <a:rPr lang="en-US"/>
              <a:pPr>
                <a:defRPr/>
              </a:pPr>
              <a:t>11/13/2015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561226"/>
            <a:ext cx="5850835" cy="4320213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792FB4-183C-4AF5-A80B-BF94FB9C2D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3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70662" indent="-296408">
              <a:defRPr>
                <a:solidFill>
                  <a:schemeClr val="tx1"/>
                </a:solidFill>
                <a:latin typeface="Arial" charset="0"/>
              </a:defRPr>
            </a:lvl2pPr>
            <a:lvl3pPr marL="1185634" indent="-237127">
              <a:defRPr>
                <a:solidFill>
                  <a:schemeClr val="tx1"/>
                </a:solidFill>
                <a:latin typeface="Arial" charset="0"/>
              </a:defRPr>
            </a:lvl3pPr>
            <a:lvl4pPr marL="1659887" indent="-237127">
              <a:defRPr>
                <a:solidFill>
                  <a:schemeClr val="tx1"/>
                </a:solidFill>
                <a:latin typeface="Arial" charset="0"/>
              </a:defRPr>
            </a:lvl4pPr>
            <a:lvl5pPr marL="2134141" indent="-237127">
              <a:defRPr>
                <a:solidFill>
                  <a:schemeClr val="tx1"/>
                </a:solidFill>
                <a:latin typeface="Arial" charset="0"/>
              </a:defRPr>
            </a:lvl5pPr>
            <a:lvl6pPr marL="2608395" indent="-237127" defTabSz="4742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2648" indent="-237127" defTabSz="4742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56902" indent="-237127" defTabSz="4742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31155" indent="-237127" defTabSz="47425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B6751-6292-4422-892A-0DA63CE5A729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 dirty="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76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4FCBE-E0C5-498E-9AA9-99B03D2AD226}" type="datetime1">
              <a:rPr lang="en-US"/>
              <a:pPr>
                <a:defRPr/>
              </a:pPr>
              <a:t>11/13/2015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Preliminary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763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7A03FEA-2B1C-462D-AFB4-CD1D48E54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18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4060"/>
            <a:ext cx="8229600" cy="5123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151031"/>
            <a:ext cx="8229600" cy="81318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Preliminary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97638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894FC4-F21A-4137-AF95-A4BBB9A73A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2"/>
          </p:nvPr>
        </p:nvSpPr>
        <p:spPr>
          <a:xfrm>
            <a:off x="457200" y="64976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E1B61-C823-44A0-8625-B899FA421B29}" type="datetime1">
              <a:rPr lang="en-US"/>
              <a:pPr>
                <a:defRPr/>
              </a:pPr>
              <a:t>11/13/2015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77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C380A-11A3-46C8-A12B-9E4F7B5C0706}" type="datetime1">
              <a:rPr lang="en-US"/>
              <a:pPr>
                <a:defRPr/>
              </a:pPr>
              <a:t>11/13/2015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Preliminary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D405E-1CEB-4E2E-BECD-1EEC0D838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7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4EE615-D706-4175-A7F1-011EDC3A54E9}" type="datetime1">
              <a:rPr lang="en-US"/>
              <a:pPr>
                <a:defRPr/>
              </a:pPr>
              <a:t>11/13/2015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Preliminary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62ED805-6FB0-4C50-85A5-715E2CE40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68275"/>
            <a:ext cx="9144000" cy="72167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t="9220"/>
          <a:stretch/>
        </p:blipFill>
        <p:spPr>
          <a:xfrm>
            <a:off x="214993" y="-168453"/>
            <a:ext cx="8714015" cy="6634475"/>
          </a:xfrm>
          <a:prstGeom prst="rect">
            <a:avLst/>
          </a:prstGeom>
          <a:effectLst>
            <a:reflection stA="58000" endPos="7000" dir="5400000" sy="-100000" algn="bl" rotWithShape="0"/>
          </a:effectLst>
        </p:spPr>
      </p:pic>
      <p:pic>
        <p:nvPicPr>
          <p:cNvPr id="1033" name="Picture 8" descr="ERCOT cmyk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6024563"/>
            <a:ext cx="817563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62" r:id="rId1"/>
    <p:sldLayoutId id="2147493563" r:id="rId2"/>
    <p:sldLayoutId id="214749356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terchange.puc.texas.gov/WebApp/Interchange/application/dbapps/filings/pgSearch_Results.asp?TXT_CNTR_NO=42647&amp;TXT_ITEM_NO=58" TargetMode="External"/><Relationship Id="rId2" Type="http://schemas.openxmlformats.org/officeDocument/2006/relationships/hyperlink" Target="http://www.ercot.com/content/news/presentations/2014/Panhandle%20Renewable%20Energy%20Zone%20Study%20Report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3"/>
          <p:cNvGrpSpPr>
            <a:grpSpLocks/>
          </p:cNvGrpSpPr>
          <p:nvPr/>
        </p:nvGrpSpPr>
        <p:grpSpPr bwMode="auto">
          <a:xfrm>
            <a:off x="603250" y="244475"/>
            <a:ext cx="7727950" cy="4754662"/>
            <a:chOff x="603250" y="546100"/>
            <a:chExt cx="7727950" cy="4753949"/>
          </a:xfrm>
        </p:grpSpPr>
        <p:pic>
          <p:nvPicPr>
            <p:cNvPr id="5124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" y="546100"/>
              <a:ext cx="2457704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" name="TextBox 9"/>
            <p:cNvSpPr txBox="1">
              <a:spLocks noChangeArrowheads="1"/>
            </p:cNvSpPr>
            <p:nvPr/>
          </p:nvSpPr>
          <p:spPr bwMode="auto">
            <a:xfrm>
              <a:off x="787400" y="2130425"/>
              <a:ext cx="7543800" cy="3169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b="1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smtClean="0"/>
                <a:t>Panhandle Project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 smtClean="0"/>
                <a:t>ERCOT Independent Review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b="1" dirty="0" smtClean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 b="1" dirty="0" smtClean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/>
                <a:t>Jeff Billo, Senior Manager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 smtClean="0"/>
                <a:t>ERCOT Transmission Planning</a:t>
              </a:r>
              <a:endParaRPr lang="en-US" altLang="en-US" sz="1800" b="1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i="1" dirty="0" smtClean="0"/>
                <a:t>TAC, November 19, 2015</a:t>
              </a:r>
              <a:endParaRPr lang="en-US" altLang="en-US" sz="1800" b="1" i="1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417"/>
              <a:ext cx="6286500" cy="12698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8E701-CB0C-414B-968A-3D4ACCA9701F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4304 MW of wind generation in Panhandle by end of 2017 (existing plus planned units that meets Planning Guide Section 6.9 requirements as of September 2015)</a:t>
            </a:r>
          </a:p>
          <a:p>
            <a:r>
              <a:rPr lang="en-US" dirty="0" smtClean="0"/>
              <a:t>Previous studies* have identified weak grid and stability constraints limiting Panhandle exports</a:t>
            </a:r>
            <a:endParaRPr lang="en-US" dirty="0"/>
          </a:p>
          <a:p>
            <a:r>
              <a:rPr lang="en-US" dirty="0" smtClean="0"/>
              <a:t>RPG project proposals</a:t>
            </a:r>
            <a:endParaRPr lang="en-US" dirty="0"/>
          </a:p>
          <a:p>
            <a:pPr lvl="1"/>
            <a:r>
              <a:rPr lang="en-US" dirty="0" smtClean="0"/>
              <a:t>April 2014: DATC Phoenix Project</a:t>
            </a:r>
          </a:p>
          <a:p>
            <a:pPr lvl="1"/>
            <a:r>
              <a:rPr lang="en-US" dirty="0" smtClean="0"/>
              <a:t>September 2015: </a:t>
            </a:r>
            <a:r>
              <a:rPr lang="en-US" dirty="0" err="1" smtClean="0"/>
              <a:t>Sharyland</a:t>
            </a:r>
            <a:r>
              <a:rPr lang="en-US" dirty="0" smtClean="0"/>
              <a:t> Panhandle Loop Project</a:t>
            </a:r>
            <a:endParaRPr lang="en-US" dirty="0"/>
          </a:p>
          <a:p>
            <a:r>
              <a:rPr lang="en-US" dirty="0" smtClean="0"/>
              <a:t>PUCT Open Meeting on September 24, 2015</a:t>
            </a:r>
          </a:p>
          <a:p>
            <a:pPr lvl="1"/>
            <a:r>
              <a:rPr lang="en-US" dirty="0" smtClean="0"/>
              <a:t>A second 345-kV </a:t>
            </a:r>
            <a:r>
              <a:rPr lang="en-US" dirty="0"/>
              <a:t>c</a:t>
            </a:r>
            <a:r>
              <a:rPr lang="en-US" dirty="0" smtClean="0"/>
              <a:t>ircuit on the </a:t>
            </a:r>
            <a:r>
              <a:rPr lang="en-US" dirty="0" err="1" smtClean="0"/>
              <a:t>Alibates</a:t>
            </a:r>
            <a:r>
              <a:rPr lang="en-US" dirty="0" smtClean="0"/>
              <a:t>-AJ Swope-Windmill-Ogallala-Tule Canyon </a:t>
            </a:r>
            <a:r>
              <a:rPr lang="en-US" dirty="0"/>
              <a:t>t</a:t>
            </a:r>
            <a:r>
              <a:rPr lang="en-US" dirty="0" smtClean="0"/>
              <a:t>ransmission line (AAWOTC Line) is </a:t>
            </a:r>
            <a:r>
              <a:rPr lang="en-US" dirty="0"/>
              <a:t>u</a:t>
            </a:r>
            <a:r>
              <a:rPr lang="en-US" dirty="0" smtClean="0"/>
              <a:t>nder the CREZ Order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894FC4-F21A-4137-AF95-A4BBB9A73A7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18438" y="5497032"/>
            <a:ext cx="6815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 smtClean="0"/>
              <a:t>*</a:t>
            </a:r>
            <a:r>
              <a:rPr lang="en-US" sz="1050" u="sng" dirty="0" smtClean="0">
                <a:hlinkClick r:id="rId2"/>
              </a:rPr>
              <a:t>http</a:t>
            </a:r>
            <a:r>
              <a:rPr lang="en-US" sz="1050" u="sng" dirty="0">
                <a:hlinkClick r:id="rId2"/>
              </a:rPr>
              <a:t>://www.ercot.com/content/news/presentations/2014/Panhandle%20Renewable%20Energy%20Zone%20Study%20Report.pdf</a:t>
            </a:r>
            <a:endParaRPr lang="en-US" sz="1050" dirty="0"/>
          </a:p>
          <a:p>
            <a:r>
              <a:rPr lang="en-US" sz="1050" u="sng" dirty="0">
                <a:hlinkClick r:id="rId3"/>
              </a:rPr>
              <a:t>http://interchange.puc.texas.gov/WebApp/Interchange/application/dbapps/filings/pgSearch_Results.asp?TXT_CNTR_NO=42647&amp;TXT_ITEM_NO=58</a:t>
            </a:r>
            <a:endParaRPr lang="en-US" sz="10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9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591198"/>
              </p:ext>
            </p:extLst>
          </p:nvPr>
        </p:nvGraphicFramePr>
        <p:xfrm>
          <a:off x="740980" y="1213962"/>
          <a:ext cx="7598979" cy="2033750"/>
        </p:xfrm>
        <a:graphic>
          <a:graphicData uri="http://schemas.openxmlformats.org/drawingml/2006/table">
            <a:tbl>
              <a:tblPr/>
              <a:tblGrid>
                <a:gridCol w="977461"/>
                <a:gridCol w="1701740"/>
                <a:gridCol w="1467129"/>
                <a:gridCol w="2270235"/>
                <a:gridCol w="1182414"/>
              </a:tblGrid>
              <a:tr h="56755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/>
                          <a:ea typeface="Times New Roman"/>
                        </a:rPr>
                        <a:t>Scenario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Transmission Options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Upgrade Cost Assumption (M$)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Annual Production Cost Savings/ Capital Cost 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Pass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Economic  Criteria (3)?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257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N/A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N/A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N/A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5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PH Second Circuit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21% (1)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Yes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98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Times New Roman"/>
                        </a:rPr>
                        <a:t>PH Second </a:t>
                      </a: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Circuit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+ SC(4) at </a:t>
                      </a:r>
                      <a:r>
                        <a:rPr lang="en-US" sz="14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Alibates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+mn-cs"/>
                        </a:rPr>
                        <a:t> and Tule Canyon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64.25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(SCs only)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34% (2)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/>
                          <a:ea typeface="Times New Roman"/>
                        </a:rPr>
                        <a:t>Yes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Review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894FC4-F21A-4137-AF95-A4BBB9A73A7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0223" y="3317287"/>
            <a:ext cx="84030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Compared to Scenario 0</a:t>
            </a:r>
          </a:p>
          <a:p>
            <a:pPr marL="342900" indent="-342900">
              <a:buAutoNum type="arabicParenBoth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Compared to Scenario 1</a:t>
            </a:r>
          </a:p>
          <a:p>
            <a:pPr marL="342900" indent="-342900">
              <a:buAutoNum type="arabicParenBoth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Per Protocol Section 3.11.2 (5) the projected annual production cost savings of a project must be greater than or equal to the first year annual revenue requirement of a project which is assumed to be 15% of the capital cost of the project</a:t>
            </a:r>
          </a:p>
          <a:p>
            <a:pPr marL="342900" indent="-342900">
              <a:buAutoNum type="arabicParenBoth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SC = Synchronous Condenser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ERCOT will seek Board endorsement of the following project:</a:t>
            </a:r>
          </a:p>
          <a:p>
            <a:pPr lvl="1"/>
            <a:r>
              <a:rPr lang="en-US" sz="2200" dirty="0" smtClean="0"/>
              <a:t>Synchronous condensers at </a:t>
            </a:r>
            <a:r>
              <a:rPr lang="en-US" sz="2200" dirty="0" err="1" smtClean="0"/>
              <a:t>Alibates</a:t>
            </a:r>
            <a:r>
              <a:rPr lang="en-US" sz="2200" dirty="0" smtClean="0"/>
              <a:t> and Tule Canyon</a:t>
            </a:r>
          </a:p>
          <a:p>
            <a:pPr lvl="2"/>
            <a:r>
              <a:rPr lang="en-US" sz="2200" dirty="0"/>
              <a:t>Each synchronous condenser modeled in this study is based on a generic assumption of a 150 MVA capacity providing 1,050 Ampere (A) of three-phase fault current to the 345 kV </a:t>
            </a:r>
            <a:r>
              <a:rPr lang="en-US" sz="2200" dirty="0" smtClean="0"/>
              <a:t>system</a:t>
            </a:r>
          </a:p>
          <a:p>
            <a:r>
              <a:rPr lang="en-US" dirty="0" smtClean="0"/>
              <a:t>The cost </a:t>
            </a:r>
            <a:r>
              <a:rPr lang="en-US" dirty="0"/>
              <a:t>e</a:t>
            </a:r>
            <a:r>
              <a:rPr lang="en-US" dirty="0" smtClean="0"/>
              <a:t>stimate is $64.25 million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Recommendation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894FC4-F21A-4137-AF95-A4BBB9A73A7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0263" y="776598"/>
            <a:ext cx="8087709" cy="228191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b="1" dirty="0" smtClean="0"/>
              <a:t>Conclusions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Synchronous Condensers at </a:t>
            </a:r>
            <a:r>
              <a:rPr lang="en-US" sz="2000" dirty="0" err="1" smtClean="0"/>
              <a:t>Alibates</a:t>
            </a:r>
            <a:r>
              <a:rPr lang="en-US" sz="2000" dirty="0" smtClean="0"/>
              <a:t> and Tule Canyon pass the ERCOT economic planning criteria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Panhandle second circuit is considered a CREZ project but would also pass the ERCOT economic planning </a:t>
            </a:r>
            <a:r>
              <a:rPr lang="en-US" sz="2000" dirty="0" smtClean="0"/>
              <a:t>criteria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The transmission upgrades will improve system strength and voltage stability in Panhandle.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17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894FC4-F21A-4137-AF95-A4BBB9A73A7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88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Panhandle Transmission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894FC4-F21A-4137-AF95-A4BBB9A73A7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87820" y="694051"/>
            <a:ext cx="7078717" cy="5360276"/>
            <a:chOff x="2691765" y="1692275"/>
            <a:chExt cx="3760470" cy="3473450"/>
          </a:xfrm>
        </p:grpSpPr>
        <p:pic>
          <p:nvPicPr>
            <p:cNvPr id="17" name="Picture 1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1765" y="1692275"/>
              <a:ext cx="3760470" cy="3473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Text Box 2"/>
            <p:cNvSpPr txBox="1">
              <a:spLocks noChangeArrowheads="1"/>
            </p:cNvSpPr>
            <p:nvPr/>
          </p:nvSpPr>
          <p:spPr bwMode="auto">
            <a:xfrm>
              <a:off x="4441507" y="3660140"/>
              <a:ext cx="612140" cy="1504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latin typeface="Times New Roman"/>
                  <a:ea typeface="Times New Roman"/>
                </a:rPr>
                <a:t> Tule Canyon</a:t>
              </a:r>
              <a:endParaRPr lang="en-US" sz="24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791392" y="1918970"/>
              <a:ext cx="468630" cy="1111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/>
                  <a:ea typeface="Times New Roman"/>
                </a:rPr>
                <a:t> Railhead</a:t>
              </a:r>
              <a:endParaRPr lang="en-US" sz="24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3265317" y="2125345"/>
              <a:ext cx="476885" cy="1504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/>
                  <a:ea typeface="Times New Roman"/>
                </a:rPr>
                <a:t> AJ Swope</a:t>
              </a:r>
              <a:endParaRPr lang="en-US" sz="24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>
              <a:off x="5315902" y="1711960"/>
              <a:ext cx="262255" cy="15049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latin typeface="Times New Roman"/>
                  <a:ea typeface="Times New Roman"/>
                </a:rPr>
                <a:t> </a:t>
              </a:r>
              <a:r>
                <a:rPr lang="en-US" sz="1200" b="1" dirty="0" smtClean="0">
                  <a:effectLst/>
                  <a:latin typeface="Times New Roman"/>
                  <a:ea typeface="Times New Roman"/>
                </a:rPr>
                <a:t>Gray</a:t>
              </a:r>
              <a:endParaRPr lang="en-US" sz="24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2890837" y="3667760"/>
              <a:ext cx="468630" cy="1587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/>
                  <a:ea typeface="Times New Roman"/>
                </a:rPr>
                <a:t> Ogallala</a:t>
              </a:r>
              <a:endParaRPr lang="en-US" sz="24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Text Box 2"/>
            <p:cNvSpPr txBox="1">
              <a:spLocks noChangeArrowheads="1"/>
            </p:cNvSpPr>
            <p:nvPr/>
          </p:nvSpPr>
          <p:spPr bwMode="auto">
            <a:xfrm>
              <a:off x="2973360" y="2960053"/>
              <a:ext cx="468630" cy="1111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 dirty="0">
                  <a:effectLst/>
                  <a:latin typeface="Times New Roman"/>
                  <a:ea typeface="Times New Roman"/>
                </a:rPr>
                <a:t> Windmill</a:t>
              </a:r>
              <a:endParaRPr lang="en-US" sz="2400" b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Text Box 2"/>
            <p:cNvSpPr txBox="1">
              <a:spLocks noChangeArrowheads="1"/>
            </p:cNvSpPr>
            <p:nvPr/>
          </p:nvSpPr>
          <p:spPr bwMode="auto">
            <a:xfrm>
              <a:off x="4441507" y="5034915"/>
              <a:ext cx="627380" cy="1111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/>
                  <a:ea typeface="Times New Roman"/>
                </a:rPr>
                <a:t> Cottonwood</a:t>
              </a:r>
              <a:endParaRPr lang="en-US" sz="24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3996372" y="4391660"/>
              <a:ext cx="594995" cy="1111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/>
                  <a:ea typeface="Times New Roman"/>
                </a:rPr>
                <a:t> White River</a:t>
              </a:r>
              <a:endParaRPr lang="en-US" sz="24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5983922" y="3716020"/>
              <a:ext cx="269240" cy="1111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/>
                  <a:ea typeface="Times New Roman"/>
                </a:rPr>
                <a:t> Tesla</a:t>
              </a:r>
              <a:endParaRPr lang="en-US" sz="2400" b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Text Box 2"/>
            <p:cNvSpPr txBox="1">
              <a:spLocks noChangeArrowheads="1"/>
            </p:cNvSpPr>
            <p:nvPr/>
          </p:nvSpPr>
          <p:spPr bwMode="auto">
            <a:xfrm>
              <a:off x="4489132" y="2260600"/>
              <a:ext cx="405130" cy="1111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0" rIns="0" bIns="0" anchor="t" anchorCtr="0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1">
                  <a:effectLst/>
                  <a:latin typeface="Times New Roman"/>
                  <a:ea typeface="Times New Roman"/>
                </a:rPr>
                <a:t> Alibates</a:t>
              </a:r>
              <a:endParaRPr lang="en-US" sz="2400" b="1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79EE8D-96AB-4681-8298-319BAF5AC932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c34af464-7aa1-4edd-9be4-83dffc1cb926"/>
    <ds:schemaRef ds:uri="http://purl.org/dc/terms/"/>
    <ds:schemaRef ds:uri="http://www.w3.org/XML/1998/namespace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60449</TotalTime>
  <Words>374</Words>
  <Application>Microsoft Office PowerPoint</Application>
  <PresentationFormat>On-screen Show (4:3)</PresentationFormat>
  <Paragraphs>77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Background</vt:lpstr>
      <vt:lpstr>Independent Review Results</vt:lpstr>
      <vt:lpstr>ERCOT Recommendation</vt:lpstr>
      <vt:lpstr>Questions and Answers</vt:lpstr>
      <vt:lpstr>Panhandle Transmission Map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Shun-Hsien (Fred) Huang</cp:lastModifiedBy>
  <cp:revision>1799</cp:revision>
  <cp:lastPrinted>2014-10-20T21:26:58Z</cp:lastPrinted>
  <dcterms:created xsi:type="dcterms:W3CDTF">2010-04-12T23:12:02Z</dcterms:created>
  <dcterms:modified xsi:type="dcterms:W3CDTF">2015-11-13T21:37:31Z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