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18"/>
  </p:notesMasterIdLst>
  <p:sldIdLst>
    <p:sldId id="642" r:id="rId4"/>
    <p:sldId id="698" r:id="rId5"/>
    <p:sldId id="768" r:id="rId6"/>
    <p:sldId id="756" r:id="rId7"/>
    <p:sldId id="757" r:id="rId8"/>
    <p:sldId id="758" r:id="rId9"/>
    <p:sldId id="759" r:id="rId10"/>
    <p:sldId id="760" r:id="rId11"/>
    <p:sldId id="755" r:id="rId12"/>
    <p:sldId id="764" r:id="rId13"/>
    <p:sldId id="804" r:id="rId14"/>
    <p:sldId id="805" r:id="rId15"/>
    <p:sldId id="806" r:id="rId16"/>
    <p:sldId id="703" r:id="rId17"/>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674"/>
    <a:srgbClr val="FFFF66"/>
    <a:srgbClr val="3333CC"/>
    <a:srgbClr val="FFFFCC"/>
    <a:srgbClr val="36B871"/>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0" autoAdjust="0"/>
    <p:restoredTop sz="94722" autoAdjust="0"/>
  </p:normalViewPr>
  <p:slideViewPr>
    <p:cSldViewPr>
      <p:cViewPr>
        <p:scale>
          <a:sx n="50" d="100"/>
          <a:sy n="50" d="100"/>
        </p:scale>
        <p:origin x="-1675" y="-504"/>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4</a:t>
            </a:fld>
            <a:endParaRPr lang="en-US"/>
          </a:p>
        </p:txBody>
      </p:sp>
    </p:spTree>
    <p:extLst>
      <p:ext uri="{BB962C8B-B14F-4D97-AF65-F5344CB8AC3E}">
        <p14:creationId xmlns:p14="http://schemas.microsoft.com/office/powerpoint/2010/main" val="147742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11/11/2015</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11/11/2015</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11/11/2015</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11/11/2015</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11/11/2015</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11/11/2015</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11/11/2015</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11/11/2015</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11/11/2015</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11/11/2015</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11/11/2015</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11/11/2015</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Microsoft_Word_97_-_2003_Document3.doc"/><Relationship Id="rId13" Type="http://schemas.openxmlformats.org/officeDocument/2006/relationships/image" Target="../media/image8.wmf"/><Relationship Id="rId18" Type="http://schemas.openxmlformats.org/officeDocument/2006/relationships/oleObject" Target="../embeddings/Microsoft_Word_97_-_2003_Document8.doc"/><Relationship Id="rId3" Type="http://schemas.openxmlformats.org/officeDocument/2006/relationships/notesSlide" Target="../notesSlides/notesSlide1.xml"/><Relationship Id="rId21" Type="http://schemas.openxmlformats.org/officeDocument/2006/relationships/image" Target="../media/image12.wmf"/><Relationship Id="rId7" Type="http://schemas.openxmlformats.org/officeDocument/2006/relationships/image" Target="../media/image5.wmf"/><Relationship Id="rId12" Type="http://schemas.openxmlformats.org/officeDocument/2006/relationships/oleObject" Target="../embeddings/Microsoft_Word_97_-_2003_Document5.doc"/><Relationship Id="rId17" Type="http://schemas.openxmlformats.org/officeDocument/2006/relationships/image" Target="../media/image10.wmf"/><Relationship Id="rId2" Type="http://schemas.openxmlformats.org/officeDocument/2006/relationships/slideLayout" Target="../slideLayouts/slideLayout7.xml"/><Relationship Id="rId16" Type="http://schemas.openxmlformats.org/officeDocument/2006/relationships/oleObject" Target="../embeddings/Microsoft_Word_97_-_2003_Document7.doc"/><Relationship Id="rId20"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oleObject" Target="../embeddings/Microsoft_Word_97_-_2003_Document2.doc"/><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23" Type="http://schemas.openxmlformats.org/officeDocument/2006/relationships/image" Target="../media/image13.wmf"/><Relationship Id="rId10" Type="http://schemas.openxmlformats.org/officeDocument/2006/relationships/oleObject" Target="../embeddings/Microsoft_Word_97_-_2003_Document4.doc"/><Relationship Id="rId19" Type="http://schemas.openxmlformats.org/officeDocument/2006/relationships/image" Target="../media/image11.wmf"/><Relationship Id="rId4" Type="http://schemas.openxmlformats.org/officeDocument/2006/relationships/oleObject" Target="../embeddings/Microsoft_Word_97_-_2003_Document1.doc"/><Relationship Id="rId9" Type="http://schemas.openxmlformats.org/officeDocument/2006/relationships/image" Target="../media/image6.wmf"/><Relationship Id="rId14" Type="http://schemas.openxmlformats.org/officeDocument/2006/relationships/oleObject" Target="../embeddings/Microsoft_Word_97_-_2003_Document6.doc"/><Relationship Id="rId22" Type="http://schemas.openxmlformats.org/officeDocument/2006/relationships/oleObject" Target="../embeddings/Microsoft_Word_97_-_2003_Document10.doc"/></Relationships>
</file>

<file path=ppt/slides/_rels/slide5.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Microsoft_Word_97_-_2003_Document16.doc"/><Relationship Id="rId18" Type="http://schemas.openxmlformats.org/officeDocument/2006/relationships/image" Target="../media/image21.wmf"/><Relationship Id="rId3" Type="http://schemas.openxmlformats.org/officeDocument/2006/relationships/oleObject" Target="../embeddings/Microsoft_Word_97_-_2003_Document11.doc"/><Relationship Id="rId7" Type="http://schemas.openxmlformats.org/officeDocument/2006/relationships/oleObject" Target="../embeddings/Microsoft_Word_97_-_2003_Document13.doc"/><Relationship Id="rId12" Type="http://schemas.openxmlformats.org/officeDocument/2006/relationships/image" Target="../media/image18.wmf"/><Relationship Id="rId17"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image" Target="../media/image20.wmf"/><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Microsoft_Word_97_-_2003_Document15.doc"/><Relationship Id="rId5" Type="http://schemas.openxmlformats.org/officeDocument/2006/relationships/oleObject" Target="../embeddings/Microsoft_Word_97_-_2003_Document12.doc"/><Relationship Id="rId15" Type="http://schemas.openxmlformats.org/officeDocument/2006/relationships/oleObject" Target="../embeddings/Microsoft_Word_97_-_2003_Document17.doc"/><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Microsoft_Word_97_-_2003_Document14.doc"/><Relationship Id="rId14" Type="http://schemas.openxmlformats.org/officeDocument/2006/relationships/image" Target="../media/image19.wmf"/></Relationships>
</file>

<file path=ppt/slides/_rels/slide6.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Microsoft_Word_97_-_2003_Document24.doc"/><Relationship Id="rId18" Type="http://schemas.openxmlformats.org/officeDocument/2006/relationships/image" Target="../media/image29.wmf"/><Relationship Id="rId3" Type="http://schemas.openxmlformats.org/officeDocument/2006/relationships/oleObject" Target="../embeddings/Microsoft_Word_97_-_2003_Document19.doc"/><Relationship Id="rId21" Type="http://schemas.openxmlformats.org/officeDocument/2006/relationships/oleObject" Target="../embeddings/Microsoft_Word_97_-_2003_Document28.doc"/><Relationship Id="rId7" Type="http://schemas.openxmlformats.org/officeDocument/2006/relationships/oleObject" Target="../embeddings/Microsoft_Word_97_-_2003_Document21.doc"/><Relationship Id="rId12" Type="http://schemas.openxmlformats.org/officeDocument/2006/relationships/image" Target="../media/image26.wmf"/><Relationship Id="rId17" Type="http://schemas.openxmlformats.org/officeDocument/2006/relationships/oleObject" Target="../embeddings/Microsoft_Word_97_-_2003_Document26.doc"/><Relationship Id="rId2" Type="http://schemas.openxmlformats.org/officeDocument/2006/relationships/slideLayout" Target="../slideLayouts/slideLayout7.xml"/><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oleObject" Target="../embeddings/Microsoft_Word_97_-_2003_Document23.doc"/><Relationship Id="rId24" Type="http://schemas.openxmlformats.org/officeDocument/2006/relationships/image" Target="../media/image32.wmf"/><Relationship Id="rId5" Type="http://schemas.openxmlformats.org/officeDocument/2006/relationships/oleObject" Target="../embeddings/Microsoft_Word_97_-_2003_Document20.doc"/><Relationship Id="rId15" Type="http://schemas.openxmlformats.org/officeDocument/2006/relationships/oleObject" Target="../embeddings/Microsoft_Word_97_-_2003_Document25.doc"/><Relationship Id="rId23" Type="http://schemas.openxmlformats.org/officeDocument/2006/relationships/oleObject" Target="../embeddings/Microsoft_Word_97_-_2003_Document29.doc"/><Relationship Id="rId10" Type="http://schemas.openxmlformats.org/officeDocument/2006/relationships/image" Target="../media/image25.wmf"/><Relationship Id="rId19" Type="http://schemas.openxmlformats.org/officeDocument/2006/relationships/oleObject" Target="../embeddings/Microsoft_Word_97_-_2003_Document27.doc"/><Relationship Id="rId4" Type="http://schemas.openxmlformats.org/officeDocument/2006/relationships/image" Target="../media/image22.wmf"/><Relationship Id="rId9" Type="http://schemas.openxmlformats.org/officeDocument/2006/relationships/oleObject" Target="../embeddings/Microsoft_Word_97_-_2003_Document22.doc"/><Relationship Id="rId14" Type="http://schemas.openxmlformats.org/officeDocument/2006/relationships/image" Target="../media/image27.wmf"/><Relationship Id="rId22" Type="http://schemas.openxmlformats.org/officeDocument/2006/relationships/image" Target="../media/image31.wmf"/></Relationships>
</file>

<file path=ppt/slides/_rels/slide7.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Microsoft_Word_97_-_2003_Document35.doc"/><Relationship Id="rId18" Type="http://schemas.openxmlformats.org/officeDocument/2006/relationships/image" Target="../media/image40.wmf"/><Relationship Id="rId3" Type="http://schemas.openxmlformats.org/officeDocument/2006/relationships/oleObject" Target="../embeddings/Microsoft_Word_97_-_2003_Document30.doc"/><Relationship Id="rId21" Type="http://schemas.openxmlformats.org/officeDocument/2006/relationships/oleObject" Target="../embeddings/Microsoft_Word_97_-_2003_Document39.doc"/><Relationship Id="rId7" Type="http://schemas.openxmlformats.org/officeDocument/2006/relationships/oleObject" Target="../embeddings/Microsoft_Word_97_-_2003_Document32.doc"/><Relationship Id="rId12" Type="http://schemas.openxmlformats.org/officeDocument/2006/relationships/image" Target="../media/image37.wmf"/><Relationship Id="rId17" Type="http://schemas.openxmlformats.org/officeDocument/2006/relationships/oleObject" Target="../embeddings/Microsoft_Word_97_-_2003_Document37.doc"/><Relationship Id="rId2" Type="http://schemas.openxmlformats.org/officeDocument/2006/relationships/slideLayout" Target="../slideLayouts/slideLayout7.xml"/><Relationship Id="rId16" Type="http://schemas.openxmlformats.org/officeDocument/2006/relationships/image" Target="../media/image39.wmf"/><Relationship Id="rId20" Type="http://schemas.openxmlformats.org/officeDocument/2006/relationships/image" Target="../media/image41.wmf"/><Relationship Id="rId1" Type="http://schemas.openxmlformats.org/officeDocument/2006/relationships/vmlDrawing" Target="../drawings/vmlDrawing4.vml"/><Relationship Id="rId6" Type="http://schemas.openxmlformats.org/officeDocument/2006/relationships/image" Target="../media/image34.wmf"/><Relationship Id="rId11" Type="http://schemas.openxmlformats.org/officeDocument/2006/relationships/oleObject" Target="../embeddings/Microsoft_Word_97_-_2003_Document34.doc"/><Relationship Id="rId24" Type="http://schemas.openxmlformats.org/officeDocument/2006/relationships/image" Target="../media/image43.wmf"/><Relationship Id="rId5" Type="http://schemas.openxmlformats.org/officeDocument/2006/relationships/oleObject" Target="../embeddings/Microsoft_Word_97_-_2003_Document31.doc"/><Relationship Id="rId15" Type="http://schemas.openxmlformats.org/officeDocument/2006/relationships/oleObject" Target="../embeddings/Microsoft_Word_97_-_2003_Document36.doc"/><Relationship Id="rId23" Type="http://schemas.openxmlformats.org/officeDocument/2006/relationships/oleObject" Target="../embeddings/Microsoft_Word_97_-_2003_Document40.doc"/><Relationship Id="rId10" Type="http://schemas.openxmlformats.org/officeDocument/2006/relationships/image" Target="../media/image36.wmf"/><Relationship Id="rId19" Type="http://schemas.openxmlformats.org/officeDocument/2006/relationships/oleObject" Target="../embeddings/Microsoft_Word_97_-_2003_Document38.doc"/><Relationship Id="rId4" Type="http://schemas.openxmlformats.org/officeDocument/2006/relationships/image" Target="../media/image33.wmf"/><Relationship Id="rId9" Type="http://schemas.openxmlformats.org/officeDocument/2006/relationships/oleObject" Target="../embeddings/Microsoft_Word_97_-_2003_Document33.doc"/><Relationship Id="rId14" Type="http://schemas.openxmlformats.org/officeDocument/2006/relationships/image" Target="../media/image38.wmf"/><Relationship Id="rId22" Type="http://schemas.openxmlformats.org/officeDocument/2006/relationships/image" Target="../media/image4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Word_97_-_2003_Document41.doc"/><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5.wmf"/><Relationship Id="rId5" Type="http://schemas.openxmlformats.org/officeDocument/2006/relationships/oleObject" Target="../embeddings/Microsoft_Word_97_-_2003_Document42.doc"/><Relationship Id="rId4" Type="http://schemas.openxmlformats.org/officeDocument/2006/relationships/image" Target="../media/image4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November 19</a:t>
            </a:r>
            <a:r>
              <a:rPr lang="en-US" sz="2800" b="1" dirty="0" smtClean="0">
                <a:solidFill>
                  <a:schemeClr val="tx1"/>
                </a:solidFill>
                <a:cs typeface="Aharoni" pitchFamily="2" charset="-79"/>
              </a:rPr>
              <a:t>, </a:t>
            </a:r>
            <a:r>
              <a:rPr lang="en-US" sz="2800" b="1" dirty="0" smtClean="0">
                <a:solidFill>
                  <a:schemeClr val="tx1"/>
                </a:solidFill>
                <a:cs typeface="Aharoni" pitchFamily="2" charset="-79"/>
              </a:rPr>
              <a:t>2015</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Update on SMT </a:t>
            </a:r>
            <a:r>
              <a:rPr lang="en-US" sz="3600" b="1" dirty="0" smtClean="0"/>
              <a:t>December 2015 Minor </a:t>
            </a:r>
            <a:r>
              <a:rPr lang="en-US" sz="3600" b="1" dirty="0" smtClean="0"/>
              <a:t>Release to Correct Deficiencies and Usability Defects </a:t>
            </a:r>
            <a:endParaRPr lang="en-US" sz="3600" dirty="0"/>
          </a:p>
        </p:txBody>
      </p:sp>
    </p:spTree>
    <p:extLst>
      <p:ext uri="{BB962C8B-B14F-4D97-AF65-F5344CB8AC3E}">
        <p14:creationId xmlns:p14="http://schemas.microsoft.com/office/powerpoint/2010/main" val="3337164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Minor Release to Correct Deficiencies and Usability Defects</a:t>
            </a:r>
            <a:br>
              <a:rPr lang="en-US" sz="2600" dirty="0" smtClean="0">
                <a:solidFill>
                  <a:srgbClr val="C00000"/>
                </a:solidFill>
              </a:rPr>
            </a:br>
            <a:r>
              <a:rPr lang="en-US" sz="2600" dirty="0" smtClean="0">
                <a:solidFill>
                  <a:srgbClr val="C00000"/>
                </a:solidFill>
              </a:rPr>
              <a:t>December, 2015</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11</a:t>
            </a:fld>
            <a:endParaRPr lang="en-US"/>
          </a:p>
        </p:txBody>
      </p:sp>
      <p:sp>
        <p:nvSpPr>
          <p:cNvPr id="6" name="Content Placeholder 12"/>
          <p:cNvSpPr>
            <a:spLocks noGrp="1"/>
          </p:cNvSpPr>
          <p:nvPr>
            <p:ph idx="1"/>
          </p:nvPr>
        </p:nvSpPr>
        <p:spPr>
          <a:xfrm>
            <a:off x="533400" y="1371600"/>
            <a:ext cx="10698480" cy="5257800"/>
          </a:xfrm>
        </p:spPr>
        <p:txBody>
          <a:bodyPr>
            <a:normAutofit fontScale="85000" lnSpcReduction="20000"/>
          </a:bodyPr>
          <a:lstStyle/>
          <a:p>
            <a:pPr marL="63500" indent="0">
              <a:buNone/>
            </a:pPr>
            <a:r>
              <a:rPr lang="en-US" sz="1800" dirty="0" smtClean="0">
                <a:cs typeface="Aharoni" pitchFamily="2" charset="-79"/>
              </a:rPr>
              <a:t>Planned Release for December 2015 SMT to include the following:</a:t>
            </a:r>
          </a:p>
          <a:p>
            <a:pPr marL="63500" indent="0">
              <a:buNone/>
            </a:pPr>
            <a:r>
              <a:rPr lang="en-US" sz="1800" dirty="0" smtClean="0">
                <a:cs typeface="Aharoni" pitchFamily="2" charset="-79"/>
              </a:rPr>
              <a:t> </a:t>
            </a:r>
            <a:endParaRPr lang="en-US" dirty="0"/>
          </a:p>
          <a:p>
            <a:r>
              <a:rPr lang="en-US" sz="1800" dirty="0"/>
              <a:t>Third Party scheduled report </a:t>
            </a:r>
            <a:r>
              <a:rPr lang="en-US" sz="1800" dirty="0" smtClean="0"/>
              <a:t>expiration </a:t>
            </a:r>
            <a:r>
              <a:rPr lang="en-US" sz="1800" dirty="0"/>
              <a:t>alignment with </a:t>
            </a:r>
            <a:r>
              <a:rPr lang="en-US" sz="1800" dirty="0" smtClean="0"/>
              <a:t>customer energy data agreement</a:t>
            </a:r>
          </a:p>
          <a:p>
            <a:pPr lvl="1"/>
            <a:r>
              <a:rPr lang="en-US" sz="1800" dirty="0" smtClean="0"/>
              <a:t>In October 2015 SMT corrected the defect that energy data agreements could not be extended / renewed further out than a total of one year.  Prior to this defect fix energy data agreements had to be requested again after one year.</a:t>
            </a:r>
          </a:p>
          <a:p>
            <a:pPr lvl="1"/>
            <a:r>
              <a:rPr lang="en-US" sz="1800" dirty="0" smtClean="0"/>
              <a:t>Currently Third Party Scheduled Reports for receipt of customer usage data contain an end date that will expire all scheduled reports within the previous one year limit</a:t>
            </a:r>
          </a:p>
          <a:p>
            <a:pPr lvl="1"/>
            <a:r>
              <a:rPr lang="en-US" sz="1800" dirty="0" smtClean="0"/>
              <a:t>Currently every single report would have to be individually re-scheduled one by one </a:t>
            </a:r>
          </a:p>
          <a:p>
            <a:pPr lvl="1"/>
            <a:r>
              <a:rPr lang="en-US" sz="1800" dirty="0" smtClean="0"/>
              <a:t>Scheduled Reports should automatically align themselves with the end date of the agreement </a:t>
            </a:r>
          </a:p>
          <a:p>
            <a:pPr marL="0" indent="0">
              <a:buNone/>
            </a:pPr>
            <a:endParaRPr lang="en-US" sz="1800" dirty="0"/>
          </a:p>
          <a:p>
            <a:r>
              <a:rPr lang="en-US" sz="1800" dirty="0" smtClean="0"/>
              <a:t>Invalid </a:t>
            </a:r>
            <a:r>
              <a:rPr lang="en-US" sz="1800" dirty="0"/>
              <a:t>Request </a:t>
            </a:r>
            <a:endParaRPr lang="en-US" sz="1800" dirty="0" smtClean="0"/>
          </a:p>
          <a:p>
            <a:pPr lvl="1"/>
            <a:r>
              <a:rPr lang="en-US" sz="1800" dirty="0" smtClean="0"/>
              <a:t>Currently an SMT user can receive an Invalid Request message for pressing keys while waiting for the landing page to load after entering log in credentials</a:t>
            </a:r>
          </a:p>
          <a:p>
            <a:pPr lvl="1"/>
            <a:r>
              <a:rPr lang="en-US" sz="1800" dirty="0" smtClean="0"/>
              <a:t>The message “It may take a few moments to authenticate your information and obtain your usage data” will be displayed after a user enters their log in </a:t>
            </a:r>
            <a:r>
              <a:rPr lang="en-US" sz="1800" dirty="0" smtClean="0"/>
              <a:t>credentials</a:t>
            </a:r>
            <a:r>
              <a:rPr lang="en-US" sz="1800" dirty="0" smtClean="0"/>
              <a:t> while they are waiting on the SMT </a:t>
            </a:r>
            <a:r>
              <a:rPr lang="en-US" sz="1800" dirty="0"/>
              <a:t>landing page </a:t>
            </a:r>
            <a:r>
              <a:rPr lang="en-US" sz="1800" dirty="0" smtClean="0"/>
              <a:t>to be </a:t>
            </a:r>
            <a:r>
              <a:rPr lang="en-US" sz="1800" dirty="0" smtClean="0"/>
              <a:t>displayed </a:t>
            </a:r>
            <a:endParaRPr lang="en-US" sz="1800" dirty="0"/>
          </a:p>
          <a:p>
            <a:pPr marL="0" indent="0">
              <a:buNone/>
            </a:pPr>
            <a:r>
              <a:rPr lang="en-US" sz="1800" dirty="0" smtClean="0"/>
              <a:t> </a:t>
            </a:r>
            <a:endParaRPr lang="en-US" sz="1800" dirty="0"/>
          </a:p>
          <a:p>
            <a:r>
              <a:rPr lang="en-US" sz="1800" dirty="0"/>
              <a:t>ROR validation simplification with friendly company name inputs from </a:t>
            </a:r>
            <a:r>
              <a:rPr lang="en-US" sz="1800" dirty="0" smtClean="0"/>
              <a:t>ERCOT – </a:t>
            </a:r>
          </a:p>
          <a:p>
            <a:pPr lvl="1"/>
            <a:r>
              <a:rPr lang="en-US" sz="1800" dirty="0" smtClean="0"/>
              <a:t>Currently SMT is receiving multiple help desk calls from customers trying to register but they cannot find their ROR  in the drop search box down list</a:t>
            </a:r>
          </a:p>
          <a:p>
            <a:pPr lvl="1"/>
            <a:r>
              <a:rPr lang="en-US" sz="1800" dirty="0" smtClean="0"/>
              <a:t>SMT utilizes the ERCOT certified REP listing table and sometimes the legal name in that list does not match the brand name recognized by the customer</a:t>
            </a:r>
            <a:endParaRPr lang="en-US" sz="1800" dirty="0"/>
          </a:p>
          <a:p>
            <a:pPr lvl="1"/>
            <a:r>
              <a:rPr lang="en-US" sz="1800" dirty="0" smtClean="0"/>
              <a:t>SMT will be adding the ERCOT REP “friendly” / switch name table to the SMT customer ROR search function</a:t>
            </a:r>
          </a:p>
          <a:p>
            <a:pPr lvl="1"/>
            <a:r>
              <a:rPr lang="en-US" sz="1800" dirty="0" smtClean="0"/>
              <a:t>The customer can either select the legal name or brand name and both will allow the registration process to continue</a:t>
            </a:r>
            <a:endParaRPr lang="en-US" sz="1800" dirty="0" smtClean="0"/>
          </a:p>
          <a:p>
            <a:pPr marL="0" indent="0">
              <a:buNone/>
            </a:pPr>
            <a:r>
              <a:rPr lang="en-US" sz="1800" dirty="0" smtClean="0"/>
              <a:t> </a:t>
            </a:r>
            <a:endParaRPr lang="en-US" sz="1800" dirty="0"/>
          </a:p>
        </p:txBody>
      </p:sp>
    </p:spTree>
    <p:extLst>
      <p:ext uri="{BB962C8B-B14F-4D97-AF65-F5344CB8AC3E}">
        <p14:creationId xmlns:p14="http://schemas.microsoft.com/office/powerpoint/2010/main" val="2092721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Minor Release to Correct Deficiencies and Usability Defects</a:t>
            </a:r>
            <a:br>
              <a:rPr lang="en-US" sz="2600" dirty="0" smtClean="0">
                <a:solidFill>
                  <a:srgbClr val="C00000"/>
                </a:solidFill>
              </a:rPr>
            </a:br>
            <a:r>
              <a:rPr lang="en-US" sz="2600" dirty="0" smtClean="0">
                <a:solidFill>
                  <a:srgbClr val="C00000"/>
                </a:solidFill>
              </a:rPr>
              <a:t>December, 2015</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12</a:t>
            </a:fld>
            <a:endParaRPr lang="en-US"/>
          </a:p>
        </p:txBody>
      </p:sp>
      <p:sp>
        <p:nvSpPr>
          <p:cNvPr id="6" name="Content Placeholder 12"/>
          <p:cNvSpPr>
            <a:spLocks noGrp="1"/>
          </p:cNvSpPr>
          <p:nvPr>
            <p:ph idx="1"/>
          </p:nvPr>
        </p:nvSpPr>
        <p:spPr>
          <a:xfrm>
            <a:off x="533400" y="1371600"/>
            <a:ext cx="10698480" cy="4876800"/>
          </a:xfrm>
        </p:spPr>
        <p:txBody>
          <a:bodyPr>
            <a:normAutofit fontScale="92500"/>
          </a:bodyPr>
          <a:lstStyle/>
          <a:p>
            <a:pPr marL="63500" indent="0">
              <a:buNone/>
            </a:pPr>
            <a:r>
              <a:rPr lang="en-US" sz="1800" dirty="0" smtClean="0">
                <a:cs typeface="Aharoni" pitchFamily="2" charset="-79"/>
              </a:rPr>
              <a:t>Planned Release for December 2015 SMT to include the following:</a:t>
            </a:r>
          </a:p>
          <a:p>
            <a:pPr marL="63500" indent="0">
              <a:buNone/>
            </a:pPr>
            <a:r>
              <a:rPr lang="en-US" sz="1800" dirty="0" smtClean="0">
                <a:cs typeface="Aharoni" pitchFamily="2" charset="-79"/>
              </a:rPr>
              <a:t> </a:t>
            </a:r>
            <a:endParaRPr lang="en-US" sz="1800" dirty="0"/>
          </a:p>
          <a:p>
            <a:r>
              <a:rPr lang="en-US" sz="1800" dirty="0" smtClean="0"/>
              <a:t>Residential export </a:t>
            </a:r>
            <a:r>
              <a:rPr lang="en-US" sz="1800" dirty="0"/>
              <a:t>r</a:t>
            </a:r>
            <a:r>
              <a:rPr lang="en-US" sz="1800" dirty="0" smtClean="0"/>
              <a:t>eport button incorrectly named</a:t>
            </a:r>
          </a:p>
          <a:p>
            <a:pPr lvl="1"/>
            <a:r>
              <a:rPr lang="en-US" sz="1800" dirty="0" smtClean="0"/>
              <a:t>Currently the Residential export report button for receiving usage reports is named Export Report in Excel</a:t>
            </a:r>
          </a:p>
          <a:p>
            <a:pPr lvl="1"/>
            <a:r>
              <a:rPr lang="en-US" sz="1800" dirty="0" smtClean="0"/>
              <a:t>The reports are actually exported in CSV format</a:t>
            </a:r>
          </a:p>
          <a:p>
            <a:pPr lvl="1"/>
            <a:r>
              <a:rPr lang="en-US" sz="1800" dirty="0" smtClean="0"/>
              <a:t>All other export report buttons are named correctly Export Report in CSV</a:t>
            </a:r>
          </a:p>
          <a:p>
            <a:pPr lvl="1"/>
            <a:r>
              <a:rPr lang="en-US" sz="1800" dirty="0" smtClean="0"/>
              <a:t>The Residential export report button will be renamed correctly to Export Report in CSV</a:t>
            </a:r>
            <a:endParaRPr lang="en-US" sz="1800" dirty="0" smtClean="0"/>
          </a:p>
          <a:p>
            <a:endParaRPr lang="en-US" sz="1800" dirty="0" smtClean="0"/>
          </a:p>
          <a:p>
            <a:r>
              <a:rPr lang="en-US" sz="1800" dirty="0" smtClean="0"/>
              <a:t>Toggle between daily usage view and the interval read view on the SMT website without having to change the date range </a:t>
            </a:r>
          </a:p>
          <a:p>
            <a:pPr lvl="1"/>
            <a:r>
              <a:rPr lang="en-US" sz="1800" dirty="0" smtClean="0"/>
              <a:t>This is AMWG CR 2013 014 that was supposed to be delivered with the Third Party release in 2014</a:t>
            </a:r>
          </a:p>
          <a:p>
            <a:pPr lvl="1"/>
            <a:r>
              <a:rPr lang="en-US" sz="1800" dirty="0" smtClean="0"/>
              <a:t>Currently </a:t>
            </a:r>
            <a:r>
              <a:rPr lang="en-US" sz="1800" dirty="0" smtClean="0"/>
              <a:t>for usage views </a:t>
            </a:r>
            <a:r>
              <a:rPr lang="en-US" sz="1800" dirty="0" smtClean="0"/>
              <a:t>the SMT website utilizes the default of most recent day data</a:t>
            </a:r>
          </a:p>
          <a:p>
            <a:pPr lvl="1"/>
            <a:r>
              <a:rPr lang="en-US" sz="1800" dirty="0" smtClean="0"/>
              <a:t>If a user enters a date range in a usage view and then moves to another view that date range is lost and the default of most recent day data is inserted </a:t>
            </a:r>
          </a:p>
          <a:p>
            <a:pPr lvl="1"/>
            <a:r>
              <a:rPr lang="en-US" sz="1800" dirty="0" smtClean="0"/>
              <a:t>SMT will now maintain user entered date ranges across usage views on the website</a:t>
            </a:r>
            <a:endParaRPr lang="en-US" sz="1800" dirty="0"/>
          </a:p>
        </p:txBody>
      </p:sp>
    </p:spTree>
    <p:extLst>
      <p:ext uri="{BB962C8B-B14F-4D97-AF65-F5344CB8AC3E}">
        <p14:creationId xmlns:p14="http://schemas.microsoft.com/office/powerpoint/2010/main" val="1830284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Minor Release to Correct Deficiencies and Usability Defects</a:t>
            </a:r>
            <a:br>
              <a:rPr lang="en-US" sz="2600" dirty="0" smtClean="0">
                <a:solidFill>
                  <a:srgbClr val="C00000"/>
                </a:solidFill>
              </a:rPr>
            </a:br>
            <a:r>
              <a:rPr lang="en-US" sz="2600" dirty="0" smtClean="0">
                <a:solidFill>
                  <a:srgbClr val="C00000"/>
                </a:solidFill>
              </a:rPr>
              <a:t>December, 2015</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13</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pPr marL="63500" indent="0">
              <a:buNone/>
            </a:pPr>
            <a:r>
              <a:rPr lang="en-US" sz="1800" dirty="0" smtClean="0">
                <a:cs typeface="Aharoni" pitchFamily="2" charset="-79"/>
              </a:rPr>
              <a:t>Planned Release for December 2015 SMT to include the following:</a:t>
            </a:r>
          </a:p>
          <a:p>
            <a:pPr marL="63500" indent="0">
              <a:buNone/>
            </a:pPr>
            <a:r>
              <a:rPr lang="en-US" sz="1800" dirty="0" smtClean="0">
                <a:cs typeface="Aharoni" pitchFamily="2" charset="-79"/>
              </a:rPr>
              <a:t> </a:t>
            </a:r>
            <a:endParaRPr lang="en-US" sz="1800" dirty="0"/>
          </a:p>
          <a:p>
            <a:r>
              <a:rPr lang="en-US" sz="1800" dirty="0" smtClean="0"/>
              <a:t>Browser experience session management for SMT Login page</a:t>
            </a:r>
          </a:p>
          <a:p>
            <a:pPr lvl="1"/>
            <a:r>
              <a:rPr lang="en-US" sz="1800" dirty="0" smtClean="0"/>
              <a:t>Currently when a user is logged into SMT and opens another tab in the same browser to utilize a second session of SMT they must re-enter their log in credentials again into the new tab</a:t>
            </a:r>
          </a:p>
          <a:p>
            <a:pPr lvl="1"/>
            <a:r>
              <a:rPr lang="en-US" sz="1800" dirty="0" smtClean="0"/>
              <a:t>Per better industry practice when a user is already logged into a website and they open another tab for that same website they should not have to log in again</a:t>
            </a:r>
          </a:p>
          <a:p>
            <a:pPr lvl="1"/>
            <a:r>
              <a:rPr lang="en-US" sz="1800" dirty="0" smtClean="0"/>
              <a:t>SMT will be corrected so that if a user is already logged into SMT and they open a tab in the same browser for a second SMT session they will not have to enter login credentials.  The user will be taken directly to the SMT landing page.</a:t>
            </a:r>
            <a:endParaRPr lang="en-US" sz="1800" dirty="0" smtClean="0"/>
          </a:p>
        </p:txBody>
      </p:sp>
    </p:spTree>
    <p:extLst>
      <p:ext uri="{BB962C8B-B14F-4D97-AF65-F5344CB8AC3E}">
        <p14:creationId xmlns:p14="http://schemas.microsoft.com/office/powerpoint/2010/main" val="1309297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Through August 2015</a:t>
            </a:r>
            <a:endParaRPr lang="en-US" sz="3600" dirty="0"/>
          </a:p>
        </p:txBody>
      </p:sp>
    </p:spTree>
    <p:extLst>
      <p:ext uri="{BB962C8B-B14F-4D97-AF65-F5344CB8AC3E}">
        <p14:creationId xmlns:p14="http://schemas.microsoft.com/office/powerpoint/2010/main" val="3734869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a:t>Status Update of AMWG Change </a:t>
            </a:r>
            <a:r>
              <a:rPr lang="en-US" sz="3600" b="1" dirty="0" smtClean="0"/>
              <a:t>Requests</a:t>
            </a:r>
            <a:endParaRPr lang="en-US" sz="3600" dirty="0"/>
          </a:p>
        </p:txBody>
      </p:sp>
    </p:spTree>
    <p:extLst>
      <p:ext uri="{BB962C8B-B14F-4D97-AF65-F5344CB8AC3E}">
        <p14:creationId xmlns:p14="http://schemas.microsoft.com/office/powerpoint/2010/main" val="2571529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609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a:t>
            </a:fld>
            <a:endParaRPr lang="en-US"/>
          </a:p>
        </p:txBody>
      </p:sp>
      <p:sp>
        <p:nvSpPr>
          <p:cNvPr id="6" name="Content Placeholder 12"/>
          <p:cNvSpPr>
            <a:spLocks noGrp="1"/>
          </p:cNvSpPr>
          <p:nvPr>
            <p:ph idx="1"/>
          </p:nvPr>
        </p:nvSpPr>
        <p:spPr>
          <a:xfrm>
            <a:off x="685800" y="1066800"/>
            <a:ext cx="10698480" cy="4876800"/>
          </a:xfrm>
        </p:spPr>
        <p:txBody>
          <a:bodyPr>
            <a:normAutofit/>
          </a:bodyPr>
          <a:lstStyle/>
          <a:p>
            <a:pPr marL="0" indent="0">
              <a:buNone/>
            </a:pPr>
            <a:endParaRPr lang="en-US" sz="2400" dirty="0">
              <a:cs typeface="Aharoni" pitchFamily="2" charset="-79"/>
            </a:endParaRPr>
          </a:p>
        </p:txBody>
      </p:sp>
      <p:graphicFrame>
        <p:nvGraphicFramePr>
          <p:cNvPr id="5" name="Table 4"/>
          <p:cNvGraphicFramePr>
            <a:graphicFrameLocks noGrp="1"/>
          </p:cNvGraphicFramePr>
          <p:nvPr>
            <p:extLst>
              <p:ext uri="{D42A27DB-BD31-4B8C-83A1-F6EECF244321}">
                <p14:modId xmlns:p14="http://schemas.microsoft.com/office/powerpoint/2010/main" val="2543495040"/>
              </p:ext>
            </p:extLst>
          </p:nvPr>
        </p:nvGraphicFramePr>
        <p:xfrm>
          <a:off x="228600" y="609600"/>
          <a:ext cx="11582400" cy="6862044"/>
        </p:xfrm>
        <a:graphic>
          <a:graphicData uri="http://schemas.openxmlformats.org/drawingml/2006/table">
            <a:tbl>
              <a:tblPr firstRow="1" bandRow="1">
                <a:tableStyleId>{5C22544A-7EE6-4342-B048-85BDC9FD1C3A}</a:tableStyleId>
              </a:tblPr>
              <a:tblGrid>
                <a:gridCol w="1039446"/>
                <a:gridCol w="1460352"/>
                <a:gridCol w="1166572"/>
                <a:gridCol w="1333226"/>
                <a:gridCol w="1499878"/>
                <a:gridCol w="1416553"/>
                <a:gridCol w="999920"/>
                <a:gridCol w="837653"/>
                <a:gridCol w="902208"/>
                <a:gridCol w="926592"/>
              </a:tblGrid>
              <a:tr h="827828">
                <a:tc>
                  <a:txBody>
                    <a:bodyPr/>
                    <a:lstStyle/>
                    <a:p>
                      <a:r>
                        <a:rPr lang="en-US" sz="1200" dirty="0" smtClean="0"/>
                        <a:t>Delivered</a:t>
                      </a:r>
                      <a:endParaRPr lang="en-US" sz="1200" dirty="0"/>
                    </a:p>
                  </a:txBody>
                  <a:tcPr/>
                </a:tc>
                <a:tc>
                  <a:txBody>
                    <a:bodyPr/>
                    <a:lstStyle/>
                    <a:p>
                      <a:r>
                        <a:rPr lang="en-US" sz="1200" dirty="0" smtClean="0"/>
                        <a:t>To Be Delivered Zero</a:t>
                      </a:r>
                      <a:r>
                        <a:rPr lang="en-US" sz="1200" baseline="0" dirty="0" smtClean="0"/>
                        <a:t> $$</a:t>
                      </a:r>
                      <a:endParaRPr lang="en-US" sz="1200" dirty="0"/>
                    </a:p>
                  </a:txBody>
                  <a:tcPr/>
                </a:tc>
                <a:tc>
                  <a:txBody>
                    <a:bodyPr/>
                    <a:lstStyle/>
                    <a:p>
                      <a:r>
                        <a:rPr lang="en-US" sz="1200" dirty="0" smtClean="0"/>
                        <a:t>Approved</a:t>
                      </a:r>
                    </a:p>
                    <a:p>
                      <a:r>
                        <a:rPr lang="en-US" sz="1200" dirty="0" smtClean="0"/>
                        <a:t>Awaiting Project Packaging</a:t>
                      </a:r>
                      <a:endParaRPr lang="en-US" sz="1200" dirty="0"/>
                    </a:p>
                  </a:txBody>
                  <a:tcPr/>
                </a:tc>
                <a:tc>
                  <a:txBody>
                    <a:bodyPr/>
                    <a:lstStyle/>
                    <a:p>
                      <a:r>
                        <a:rPr lang="en-US" sz="1200" dirty="0" smtClean="0"/>
                        <a:t>AMWG</a:t>
                      </a:r>
                      <a:r>
                        <a:rPr lang="en-US" sz="1200" baseline="0" dirty="0" smtClean="0"/>
                        <a:t>  Reporting Options Under Review</a:t>
                      </a:r>
                      <a:endParaRPr lang="en-US" sz="1200" dirty="0"/>
                    </a:p>
                  </a:txBody>
                  <a:tcPr/>
                </a:tc>
                <a:tc>
                  <a:txBody>
                    <a:bodyPr/>
                    <a:lstStyle/>
                    <a:p>
                      <a:r>
                        <a:rPr lang="en-US" sz="1200" dirty="0" smtClean="0"/>
                        <a:t>RMS Approved</a:t>
                      </a:r>
                    </a:p>
                    <a:p>
                      <a:r>
                        <a:rPr lang="en-US" sz="1200" dirty="0" smtClean="0"/>
                        <a:t>Awaiting</a:t>
                      </a:r>
                    </a:p>
                    <a:p>
                      <a:r>
                        <a:rPr lang="en-US" sz="1200" dirty="0" smtClean="0"/>
                        <a:t>Categorization</a:t>
                      </a:r>
                      <a:endParaRPr lang="en-US" sz="1200" dirty="0"/>
                    </a:p>
                  </a:txBody>
                  <a:tcPr/>
                </a:tc>
                <a:tc>
                  <a:txBody>
                    <a:bodyPr/>
                    <a:lstStyle/>
                    <a:p>
                      <a:r>
                        <a:rPr lang="en-US" sz="1200" dirty="0" smtClean="0"/>
                        <a:t>JDOA Estimated Awaiting AMWG Review</a:t>
                      </a:r>
                      <a:endParaRPr lang="en-US" sz="1200" dirty="0"/>
                    </a:p>
                  </a:txBody>
                  <a:tcPr/>
                </a:tc>
                <a:tc>
                  <a:txBody>
                    <a:bodyPr/>
                    <a:lstStyle/>
                    <a:p>
                      <a:r>
                        <a:rPr lang="en-US" sz="1200" dirty="0" smtClean="0"/>
                        <a:t>Tabled RMS</a:t>
                      </a:r>
                      <a:endParaRPr lang="en-US" sz="1200" dirty="0"/>
                    </a:p>
                  </a:txBody>
                  <a:tcPr/>
                </a:tc>
                <a:tc>
                  <a:txBody>
                    <a:bodyPr/>
                    <a:lstStyle/>
                    <a:p>
                      <a:r>
                        <a:rPr lang="en-US" sz="1200" baseline="0" dirty="0" smtClean="0"/>
                        <a:t>AMWG Delayed</a:t>
                      </a:r>
                      <a:endParaRPr lang="en-US" sz="1200" dirty="0"/>
                    </a:p>
                  </a:txBody>
                  <a:tcPr/>
                </a:tc>
                <a:tc>
                  <a:txBody>
                    <a:bodyPr/>
                    <a:lstStyle/>
                    <a:p>
                      <a:r>
                        <a:rPr lang="en-US" sz="1100" baseline="0" dirty="0" smtClean="0"/>
                        <a:t>RMS Remanded back to AMWG</a:t>
                      </a:r>
                      <a:endParaRPr lang="en-US" sz="1100" dirty="0"/>
                    </a:p>
                  </a:txBody>
                  <a:tcPr/>
                </a:tc>
                <a:tc>
                  <a:txBody>
                    <a:bodyPr/>
                    <a:lstStyle/>
                    <a:p>
                      <a:r>
                        <a:rPr lang="en-US" sz="1200" dirty="0" smtClean="0"/>
                        <a:t>Pushed Back</a:t>
                      </a:r>
                      <a:r>
                        <a:rPr lang="en-US" sz="1200" baseline="0" dirty="0" smtClean="0"/>
                        <a:t> as Defect</a:t>
                      </a:r>
                      <a:endParaRPr lang="en-US" sz="1200" dirty="0"/>
                    </a:p>
                  </a:txBody>
                  <a:tcPr/>
                </a:tc>
              </a:tr>
              <a:tr h="455446">
                <a:tc>
                  <a:txBody>
                    <a:bodyPr/>
                    <a:lstStyle/>
                    <a:p>
                      <a:r>
                        <a:rPr lang="en-US" sz="1200" dirty="0" smtClean="0"/>
                        <a:t>2013 002</a:t>
                      </a:r>
                      <a:endParaRPr lang="en-US" sz="1200" dirty="0"/>
                    </a:p>
                  </a:txBody>
                  <a:tcPr/>
                </a:tc>
                <a:tc>
                  <a:txBody>
                    <a:bodyPr/>
                    <a:lstStyle/>
                    <a:p>
                      <a:r>
                        <a:rPr lang="en-US" sz="1200" dirty="0" smtClean="0"/>
                        <a:t>2013 </a:t>
                      </a:r>
                      <a:r>
                        <a:rPr lang="en-US" sz="1200" baseline="0" dirty="0" smtClean="0"/>
                        <a:t> 014</a:t>
                      </a:r>
                      <a:endParaRPr lang="en-US" sz="1200" dirty="0"/>
                    </a:p>
                  </a:txBody>
                  <a:tcPr/>
                </a:tc>
                <a:tc>
                  <a:txBody>
                    <a:bodyPr/>
                    <a:lstStyle/>
                    <a:p>
                      <a:r>
                        <a:rPr lang="en-US" sz="1200" dirty="0" smtClean="0"/>
                        <a:t>2013 015</a:t>
                      </a:r>
                      <a:endParaRPr lang="en-US" sz="1200" dirty="0"/>
                    </a:p>
                  </a:txBody>
                  <a:tcPr/>
                </a:tc>
                <a:tc>
                  <a:txBody>
                    <a:bodyPr/>
                    <a:lstStyle/>
                    <a:p>
                      <a:r>
                        <a:rPr lang="en-US" sz="1200" dirty="0" smtClean="0"/>
                        <a:t>2013 001</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2015 033</a:t>
                      </a:r>
                    </a:p>
                    <a:p>
                      <a:endParaRPr lang="en-US" sz="1200" dirty="0"/>
                    </a:p>
                  </a:txBody>
                  <a:tcPr/>
                </a:tc>
                <a:tc>
                  <a:txBody>
                    <a:bodyPr/>
                    <a:lstStyle/>
                    <a:p>
                      <a:endParaRPr lang="en-US" sz="1200" dirty="0"/>
                    </a:p>
                  </a:txBody>
                  <a:tcPr/>
                </a:tc>
                <a:tc>
                  <a:txBody>
                    <a:bodyPr/>
                    <a:lstStyle/>
                    <a:p>
                      <a:r>
                        <a:rPr lang="en-US" sz="1200" dirty="0" smtClean="0"/>
                        <a:t>2014 018</a:t>
                      </a:r>
                      <a:endParaRPr lang="en-US" sz="1200" dirty="0"/>
                    </a:p>
                  </a:txBody>
                  <a:tcPr/>
                </a:tc>
                <a:tc>
                  <a:txBody>
                    <a:bodyPr/>
                    <a:lstStyle/>
                    <a:p>
                      <a:r>
                        <a:rPr lang="en-US" sz="1200" dirty="0" smtClean="0"/>
                        <a:t>2015 029</a:t>
                      </a:r>
                      <a:endParaRPr lang="en-US" sz="1200" dirty="0"/>
                    </a:p>
                  </a:txBody>
                  <a:tcPr/>
                </a:tc>
                <a:tc>
                  <a:txBody>
                    <a:bodyPr/>
                    <a:lstStyle/>
                    <a:p>
                      <a:endParaRPr lang="en-US" sz="1200" dirty="0"/>
                    </a:p>
                  </a:txBody>
                  <a:tcPr/>
                </a:tc>
                <a:tc>
                  <a:txBody>
                    <a:bodyPr/>
                    <a:lstStyle/>
                    <a:p>
                      <a:r>
                        <a:rPr lang="en-US" sz="1200" dirty="0" smtClean="0"/>
                        <a:t>2015 022</a:t>
                      </a:r>
                      <a:endParaRPr lang="en-US" sz="1200" dirty="0"/>
                    </a:p>
                  </a:txBody>
                  <a:tcPr/>
                </a:tc>
              </a:tr>
              <a:tr h="362961">
                <a:tc>
                  <a:txBody>
                    <a:bodyPr/>
                    <a:lstStyle/>
                    <a:p>
                      <a:r>
                        <a:rPr lang="en-US" sz="1200" dirty="0" smtClean="0"/>
                        <a:t>2013 005</a:t>
                      </a:r>
                      <a:endParaRPr lang="en-US" sz="1200" dirty="0"/>
                    </a:p>
                  </a:txBody>
                  <a:tcPr/>
                </a:tc>
                <a:tc>
                  <a:txBody>
                    <a:bodyPr/>
                    <a:lstStyle/>
                    <a:p>
                      <a:endParaRPr lang="en-US" sz="1200" dirty="0"/>
                    </a:p>
                  </a:txBody>
                  <a:tcPr/>
                </a:tc>
                <a:tc>
                  <a:txBody>
                    <a:bodyPr/>
                    <a:lstStyle/>
                    <a:p>
                      <a:r>
                        <a:rPr lang="en-US" sz="1200" dirty="0" smtClean="0"/>
                        <a:t>2015 019</a:t>
                      </a:r>
                      <a:endParaRPr lang="en-US" sz="1200" dirty="0"/>
                    </a:p>
                  </a:txBody>
                  <a:tcPr/>
                </a:tc>
                <a:tc>
                  <a:txBody>
                    <a:bodyPr/>
                    <a:lstStyle/>
                    <a:p>
                      <a:r>
                        <a:rPr lang="en-US" sz="1200" dirty="0" smtClean="0"/>
                        <a:t>2013 003</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2015 030</a:t>
                      </a:r>
                      <a:endParaRPr lang="en-US" sz="1200" dirty="0"/>
                    </a:p>
                  </a:txBody>
                  <a:tcPr/>
                </a:tc>
                <a:tc>
                  <a:txBody>
                    <a:bodyPr/>
                    <a:lstStyle/>
                    <a:p>
                      <a:endParaRPr lang="en-US" sz="1200"/>
                    </a:p>
                  </a:txBody>
                  <a:tcPr/>
                </a:tc>
                <a:tc>
                  <a:txBody>
                    <a:bodyPr/>
                    <a:lstStyle/>
                    <a:p>
                      <a:endParaRPr lang="en-US" sz="1200"/>
                    </a:p>
                  </a:txBody>
                  <a:tcPr/>
                </a:tc>
              </a:tr>
              <a:tr h="362961">
                <a:tc>
                  <a:txBody>
                    <a:bodyPr/>
                    <a:lstStyle/>
                    <a:p>
                      <a:r>
                        <a:rPr lang="en-US" sz="1200" dirty="0" smtClean="0"/>
                        <a:t>2013 006</a:t>
                      </a:r>
                      <a:endParaRPr lang="en-US" sz="1200" dirty="0"/>
                    </a:p>
                  </a:txBody>
                  <a:tcPr/>
                </a:tc>
                <a:tc>
                  <a:txBody>
                    <a:bodyPr/>
                    <a:lstStyle/>
                    <a:p>
                      <a:endParaRPr lang="en-US" sz="1200"/>
                    </a:p>
                  </a:txBody>
                  <a:tcPr/>
                </a:tc>
                <a:tc>
                  <a:txBody>
                    <a:bodyPr/>
                    <a:lstStyle/>
                    <a:p>
                      <a:r>
                        <a:rPr lang="en-US" sz="1200" dirty="0" smtClean="0"/>
                        <a:t>2015 020</a:t>
                      </a:r>
                      <a:endParaRPr lang="en-US" sz="1200" dirty="0"/>
                    </a:p>
                  </a:txBody>
                  <a:tcPr/>
                </a:tc>
                <a:tc>
                  <a:txBody>
                    <a:bodyPr/>
                    <a:lstStyle/>
                    <a:p>
                      <a:r>
                        <a:rPr lang="en-US" sz="1200" dirty="0" smtClean="0"/>
                        <a:t>2013 004</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2015 031</a:t>
                      </a:r>
                      <a:endParaRPr lang="en-US" sz="1200" dirty="0"/>
                    </a:p>
                  </a:txBody>
                  <a:tcPr/>
                </a:tc>
                <a:tc>
                  <a:txBody>
                    <a:bodyPr/>
                    <a:lstStyle/>
                    <a:p>
                      <a:endParaRPr lang="en-US" sz="1200" dirty="0"/>
                    </a:p>
                  </a:txBody>
                  <a:tcPr/>
                </a:tc>
                <a:tc>
                  <a:txBody>
                    <a:bodyPr/>
                    <a:lstStyle/>
                    <a:p>
                      <a:endParaRPr lang="en-US" sz="1200"/>
                    </a:p>
                  </a:txBody>
                  <a:tcPr/>
                </a:tc>
              </a:tr>
              <a:tr h="362961">
                <a:tc>
                  <a:txBody>
                    <a:bodyPr/>
                    <a:lstStyle/>
                    <a:p>
                      <a:r>
                        <a:rPr lang="en-US" sz="1200" dirty="0" smtClean="0"/>
                        <a:t>2013 007</a:t>
                      </a:r>
                      <a:endParaRPr lang="en-US" sz="1200" dirty="0"/>
                    </a:p>
                  </a:txBody>
                  <a:tcPr/>
                </a:tc>
                <a:tc>
                  <a:txBody>
                    <a:bodyPr/>
                    <a:lstStyle/>
                    <a:p>
                      <a:endParaRPr lang="en-US" sz="1200"/>
                    </a:p>
                  </a:txBody>
                  <a:tcPr/>
                </a:tc>
                <a:tc>
                  <a:txBody>
                    <a:bodyPr/>
                    <a:lstStyle/>
                    <a:p>
                      <a:r>
                        <a:rPr lang="en-US" sz="1200" dirty="0" smtClean="0"/>
                        <a:t>2015 023</a:t>
                      </a:r>
                      <a:endParaRPr lang="en-US" sz="1200" dirty="0"/>
                    </a:p>
                  </a:txBody>
                  <a:tcPr/>
                </a:tc>
                <a:tc>
                  <a:txBody>
                    <a:bodyPr/>
                    <a:lstStyle/>
                    <a:p>
                      <a:r>
                        <a:rPr lang="en-US" sz="1200" dirty="0" smtClean="0"/>
                        <a:t>2013 008</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2015 032</a:t>
                      </a:r>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2013 009</a:t>
                      </a:r>
                      <a:endParaRPr lang="en-US" sz="1200" dirty="0"/>
                    </a:p>
                  </a:txBody>
                  <a:tcPr/>
                </a:tc>
                <a:tc>
                  <a:txBody>
                    <a:bodyPr/>
                    <a:lstStyle/>
                    <a:p>
                      <a:endParaRPr lang="en-US" sz="1200"/>
                    </a:p>
                  </a:txBody>
                  <a:tcPr/>
                </a:tc>
                <a:tc>
                  <a:txBody>
                    <a:bodyPr/>
                    <a:lstStyle/>
                    <a:p>
                      <a:r>
                        <a:rPr lang="en-US" sz="1200" dirty="0" smtClean="0"/>
                        <a:t>2015 025</a:t>
                      </a:r>
                      <a:endParaRPr lang="en-US" sz="1200" dirty="0"/>
                    </a:p>
                  </a:txBody>
                  <a:tcPr/>
                </a:tc>
                <a:tc>
                  <a:txBody>
                    <a:bodyPr/>
                    <a:lstStyle/>
                    <a:p>
                      <a:r>
                        <a:rPr lang="en-US" sz="1200" dirty="0" smtClean="0"/>
                        <a:t>2013 010</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r>
                        <a:rPr lang="en-US" sz="1200" dirty="0" smtClean="0"/>
                        <a:t>2015 034</a:t>
                      </a:r>
                      <a:endParaRPr lang="en-US" sz="1200" dirty="0"/>
                    </a:p>
                  </a:txBody>
                  <a:tcPr/>
                </a:tc>
                <a:tc>
                  <a:txBody>
                    <a:bodyPr/>
                    <a:lstStyle/>
                    <a:p>
                      <a:endParaRPr lang="en-US" dirty="0"/>
                    </a:p>
                  </a:txBody>
                  <a:tcPr/>
                </a:tc>
                <a:tc>
                  <a:txBody>
                    <a:bodyPr/>
                    <a:lstStyle/>
                    <a:p>
                      <a:endParaRPr lang="en-US" sz="1200" dirty="0"/>
                    </a:p>
                  </a:txBody>
                  <a:tcPr/>
                </a:tc>
              </a:tr>
              <a:tr h="384529">
                <a:tc>
                  <a:txBody>
                    <a:bodyPr/>
                    <a:lstStyle/>
                    <a:p>
                      <a:r>
                        <a:rPr lang="en-US" sz="1200" dirty="0" smtClean="0"/>
                        <a:t>2013 012</a:t>
                      </a:r>
                      <a:endParaRPr lang="en-US" sz="1200" dirty="0"/>
                    </a:p>
                  </a:txBody>
                  <a:tcPr/>
                </a:tc>
                <a:tc>
                  <a:txBody>
                    <a:bodyPr/>
                    <a:lstStyle/>
                    <a:p>
                      <a:endParaRPr lang="en-US" sz="1200" dirty="0"/>
                    </a:p>
                  </a:txBody>
                  <a:tcPr/>
                </a:tc>
                <a:tc>
                  <a:txBody>
                    <a:bodyPr/>
                    <a:lstStyle/>
                    <a:p>
                      <a:r>
                        <a:rPr lang="en-US" sz="1200" dirty="0" smtClean="0"/>
                        <a:t>2015 026</a:t>
                      </a:r>
                      <a:endParaRPr lang="en-US" sz="1200" dirty="0"/>
                    </a:p>
                  </a:txBody>
                  <a:tcPr/>
                </a:tc>
                <a:tc>
                  <a:txBody>
                    <a:bodyPr/>
                    <a:lstStyle/>
                    <a:p>
                      <a:r>
                        <a:rPr lang="en-US" sz="1200" dirty="0" smtClean="0"/>
                        <a:t>2013 011</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2015 038</a:t>
                      </a:r>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2013 013</a:t>
                      </a:r>
                      <a:endParaRPr lang="en-US" sz="1200" dirty="0"/>
                    </a:p>
                  </a:txBody>
                  <a:tcPr/>
                </a:tc>
                <a:tc>
                  <a:txBody>
                    <a:bodyPr/>
                    <a:lstStyle/>
                    <a:p>
                      <a:endParaRPr lang="en-US" sz="1200" dirty="0"/>
                    </a:p>
                  </a:txBody>
                  <a:tcPr/>
                </a:tc>
                <a:tc>
                  <a:txBody>
                    <a:bodyPr/>
                    <a:lstStyle/>
                    <a:p>
                      <a:r>
                        <a:rPr lang="en-US" sz="1200" dirty="0" smtClean="0"/>
                        <a:t>2015 027</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2015 040</a:t>
                      </a:r>
                    </a:p>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a:t>
                      </a:r>
                      <a:r>
                        <a:rPr lang="en-US" sz="1200" baseline="0" dirty="0" smtClean="0"/>
                        <a:t> 016</a:t>
                      </a:r>
                      <a:endParaRPr lang="en-US" sz="1200" dirty="0"/>
                    </a:p>
                  </a:txBody>
                  <a:tcPr/>
                </a:tc>
                <a:tc>
                  <a:txBody>
                    <a:bodyPr/>
                    <a:lstStyle/>
                    <a:p>
                      <a:endParaRPr lang="en-US" sz="1200" dirty="0"/>
                    </a:p>
                  </a:txBody>
                  <a:tcPr/>
                </a:tc>
                <a:tc>
                  <a:txBody>
                    <a:bodyPr/>
                    <a:lstStyle/>
                    <a:p>
                      <a:r>
                        <a:rPr lang="en-US" sz="1200" dirty="0" smtClean="0"/>
                        <a:t>2015 028</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2015 041</a:t>
                      </a:r>
                    </a:p>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2013 017</a:t>
                      </a:r>
                      <a:endParaRPr lang="en-US" sz="1200" dirty="0"/>
                    </a:p>
                  </a:txBody>
                  <a:tcPr/>
                </a:tc>
                <a:tc>
                  <a:txBody>
                    <a:bodyPr/>
                    <a:lstStyle/>
                    <a:p>
                      <a:endParaRPr lang="en-US" sz="1200" dirty="0"/>
                    </a:p>
                  </a:txBody>
                  <a:tcPr/>
                </a:tc>
                <a:tc>
                  <a:txBody>
                    <a:bodyPr/>
                    <a:lstStyle/>
                    <a:p>
                      <a:r>
                        <a:rPr lang="en-US" sz="1200" dirty="0" smtClean="0"/>
                        <a:t>2015 035</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2015 024</a:t>
                      </a:r>
                    </a:p>
                    <a:p>
                      <a:endParaRPr lang="en-US" sz="1200" dirty="0"/>
                    </a:p>
                  </a:txBody>
                  <a:tcPr/>
                </a:tc>
                <a:tc>
                  <a:txBody>
                    <a:bodyPr/>
                    <a:lstStyle/>
                    <a:p>
                      <a:endParaRPr lang="en-US" sz="1200" dirty="0"/>
                    </a:p>
                  </a:txBody>
                  <a:tcPr/>
                </a:tc>
                <a:tc>
                  <a:txBody>
                    <a:bodyPr/>
                    <a:lstStyle/>
                    <a:p>
                      <a:r>
                        <a:rPr lang="en-US" sz="1200" dirty="0" smtClean="0"/>
                        <a:t>2015 036</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2015 037</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2015 039</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2015 021</a:t>
                      </a:r>
                    </a:p>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2015 042</a:t>
                      </a:r>
                    </a:p>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Total</a:t>
                      </a:r>
                      <a:r>
                        <a:rPr lang="en-US" sz="1200" baseline="0" dirty="0" smtClean="0"/>
                        <a:t> </a:t>
                      </a:r>
                      <a:r>
                        <a:rPr lang="en-US" sz="1200" baseline="0" dirty="0" smtClean="0"/>
                        <a:t>10</a:t>
                      </a:r>
                      <a:endParaRPr lang="en-US" sz="1200" dirty="0"/>
                    </a:p>
                  </a:txBody>
                  <a:tcPr/>
                </a:tc>
                <a:tc>
                  <a:txBody>
                    <a:bodyPr/>
                    <a:lstStyle/>
                    <a:p>
                      <a:r>
                        <a:rPr lang="en-US" sz="1200" dirty="0" smtClean="0"/>
                        <a:t>Total </a:t>
                      </a:r>
                      <a:r>
                        <a:rPr lang="en-US" sz="1200" dirty="0" smtClean="0"/>
                        <a:t>1</a:t>
                      </a:r>
                      <a:endParaRPr lang="en-US" sz="1200" dirty="0"/>
                    </a:p>
                  </a:txBody>
                  <a:tcPr/>
                </a:tc>
                <a:tc>
                  <a:txBody>
                    <a:bodyPr/>
                    <a:lstStyle/>
                    <a:p>
                      <a:r>
                        <a:rPr lang="en-US" sz="1200" dirty="0" smtClean="0"/>
                        <a:t>Total 14</a:t>
                      </a:r>
                      <a:endParaRPr lang="en-US" sz="1200" dirty="0"/>
                    </a:p>
                  </a:txBody>
                  <a:tcPr/>
                </a:tc>
                <a:tc>
                  <a:txBody>
                    <a:bodyPr/>
                    <a:lstStyle/>
                    <a:p>
                      <a:r>
                        <a:rPr lang="en-US" sz="1200" dirty="0" smtClean="0"/>
                        <a:t>Total 6</a:t>
                      </a:r>
                      <a:endParaRPr lang="en-US" sz="1200" dirty="0"/>
                    </a:p>
                  </a:txBody>
                  <a:tcPr/>
                </a:tc>
                <a:tc>
                  <a:txBody>
                    <a:bodyPr/>
                    <a:lstStyle/>
                    <a:p>
                      <a:r>
                        <a:rPr lang="en-US" sz="1200" dirty="0" smtClean="0"/>
                        <a:t>Total </a:t>
                      </a:r>
                      <a:r>
                        <a:rPr lang="en-US" sz="1200" baseline="0" dirty="0" smtClean="0"/>
                        <a:t> </a:t>
                      </a:r>
                      <a:r>
                        <a:rPr lang="en-US" sz="1200" baseline="0" dirty="0" smtClean="0"/>
                        <a:t>1</a:t>
                      </a:r>
                      <a:endParaRPr lang="en-US" sz="1200" dirty="0"/>
                    </a:p>
                  </a:txBody>
                  <a:tcPr/>
                </a:tc>
                <a:tc>
                  <a:txBody>
                    <a:bodyPr/>
                    <a:lstStyle/>
                    <a:p>
                      <a:r>
                        <a:rPr lang="en-US" sz="1200" dirty="0" smtClean="0"/>
                        <a:t>Total </a:t>
                      </a:r>
                      <a:r>
                        <a:rPr lang="en-US" sz="1200" dirty="0" smtClean="0"/>
                        <a:t>0</a:t>
                      </a:r>
                      <a:endParaRPr lang="en-US" sz="1200" dirty="0"/>
                    </a:p>
                  </a:txBody>
                  <a:tcPr/>
                </a:tc>
                <a:tc>
                  <a:txBody>
                    <a:bodyPr/>
                    <a:lstStyle/>
                    <a:p>
                      <a:r>
                        <a:rPr lang="en-US" sz="1200" dirty="0" smtClean="0"/>
                        <a:t>Total 1</a:t>
                      </a:r>
                      <a:endParaRPr lang="en-US" sz="1200" dirty="0"/>
                    </a:p>
                  </a:txBody>
                  <a:tcPr/>
                </a:tc>
                <a:tc>
                  <a:txBody>
                    <a:bodyPr/>
                    <a:lstStyle/>
                    <a:p>
                      <a:r>
                        <a:rPr lang="en-US" sz="1200" dirty="0" smtClean="0"/>
                        <a:t>Total </a:t>
                      </a:r>
                      <a:r>
                        <a:rPr lang="en-US" sz="1200" dirty="0" smtClean="0"/>
                        <a:t>8</a:t>
                      </a:r>
                      <a:endParaRPr lang="en-US" sz="1200" dirty="0"/>
                    </a:p>
                  </a:txBody>
                  <a:tcPr/>
                </a:tc>
                <a:tc>
                  <a:txBody>
                    <a:bodyPr/>
                    <a:lstStyle/>
                    <a:p>
                      <a:r>
                        <a:rPr lang="en-US" sz="1200" dirty="0" smtClean="0"/>
                        <a:t>Total </a:t>
                      </a:r>
                      <a:r>
                        <a:rPr lang="en-US" sz="1200" dirty="0" smtClean="0"/>
                        <a:t>0</a:t>
                      </a:r>
                      <a:endParaRPr lang="en-US" sz="1200" dirty="0"/>
                    </a:p>
                  </a:txBody>
                  <a:tcPr/>
                </a:tc>
                <a:tc>
                  <a:txBody>
                    <a:bodyPr/>
                    <a:lstStyle/>
                    <a:p>
                      <a:r>
                        <a:rPr lang="en-US" sz="1200" dirty="0" smtClean="0"/>
                        <a:t>Total 1</a:t>
                      </a:r>
                      <a:endParaRPr lang="en-US" sz="1200" dirty="0"/>
                    </a:p>
                  </a:txBody>
                  <a:tcPr/>
                </a:tc>
              </a:tr>
            </a:tbl>
          </a:graphicData>
        </a:graphic>
      </p:graphicFrame>
    </p:spTree>
    <p:extLst>
      <p:ext uri="{BB962C8B-B14F-4D97-AF65-F5344CB8AC3E}">
        <p14:creationId xmlns:p14="http://schemas.microsoft.com/office/powerpoint/2010/main" val="486099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8918712"/>
              </p:ext>
            </p:extLst>
          </p:nvPr>
        </p:nvGraphicFramePr>
        <p:xfrm>
          <a:off x="297180" y="914400"/>
          <a:ext cx="11318267" cy="5958840"/>
        </p:xfrm>
        <a:graphic>
          <a:graphicData uri="http://schemas.openxmlformats.org/drawingml/2006/table">
            <a:tbl>
              <a:tblPr firstRow="1" bandRow="1">
                <a:tableStyleId>{5940675A-B579-460E-94D1-54222C63F5DA}</a:tableStyleId>
              </a:tblPr>
              <a:tblGrid>
                <a:gridCol w="5516549"/>
                <a:gridCol w="1313464"/>
                <a:gridCol w="1635807"/>
                <a:gridCol w="1516507"/>
                <a:gridCol w="1335940"/>
              </a:tblGrid>
              <a:tr h="64008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050" b="1" dirty="0" smtClean="0">
                          <a:latin typeface="Arial" pitchFamily="34" charset="0"/>
                          <a:cs typeface="Arial" pitchFamily="34" charset="0"/>
                        </a:rPr>
                        <a:t>Categorization and Estimated Delivery Date</a:t>
                      </a:r>
                      <a:endParaRPr lang="en-US" sz="105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100" dirty="0" smtClean="0">
                          <a:latin typeface="Arial" pitchFamily="34" charset="0"/>
                          <a:cs typeface="Arial" pitchFamily="34" charset="0"/>
                        </a:rPr>
                        <a:t>Included in Maintenance Contract</a:t>
                      </a:r>
                      <a:endParaRPr lang="en-US" sz="1100" dirty="0">
                        <a:latin typeface="Arial" pitchFamily="34" charset="0"/>
                        <a:cs typeface="Arial" pitchFamily="34" charset="0"/>
                      </a:endParaRPr>
                    </a:p>
                  </a:txBody>
                  <a:tcPr marL="118872" marR="118872" anchor="ctr">
                    <a:solidFill>
                      <a:srgbClr val="92D050"/>
                    </a:solidFill>
                  </a:tcP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594360" y="152400"/>
            <a:ext cx="10698480"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600" dirty="0" smtClean="0">
                <a:latin typeface="+mj-lt"/>
              </a:rPr>
              <a:t>AMWG  Change Requests</a:t>
            </a:r>
            <a:endParaRPr lang="en-US" sz="26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198000578"/>
              </p:ext>
            </p:extLst>
          </p:nvPr>
        </p:nvGraphicFramePr>
        <p:xfrm>
          <a:off x="5924550" y="1600200"/>
          <a:ext cx="914400" cy="304800"/>
        </p:xfrm>
        <a:graphic>
          <a:graphicData uri="http://schemas.openxmlformats.org/presentationml/2006/ole">
            <mc:AlternateContent xmlns:mc="http://schemas.openxmlformats.org/markup-compatibility/2006">
              <mc:Choice xmlns:v="urn:schemas-microsoft-com:vml" Requires="v">
                <p:oleObj spid="_x0000_s18580"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924550" y="1600200"/>
                        <a:ext cx="914400" cy="304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99727581"/>
              </p:ext>
            </p:extLst>
          </p:nvPr>
        </p:nvGraphicFramePr>
        <p:xfrm>
          <a:off x="5943600" y="2133600"/>
          <a:ext cx="914400" cy="304799"/>
        </p:xfrm>
        <a:graphic>
          <a:graphicData uri="http://schemas.openxmlformats.org/presentationml/2006/ole">
            <mc:AlternateContent xmlns:mc="http://schemas.openxmlformats.org/markup-compatibility/2006">
              <mc:Choice xmlns:v="urn:schemas-microsoft-com:vml" Requires="v">
                <p:oleObj spid="_x0000_s18581" name="Document" showAsIcon="1" r:id="rId6" imgW="914400" imgH="792360" progId="Word.Document.8">
                  <p:embed/>
                </p:oleObj>
              </mc:Choice>
              <mc:Fallback>
                <p:oleObj name="Document" showAsIcon="1" r:id="rId6" imgW="914400" imgH="792360" progId="Word.Document.8">
                  <p:embed/>
                  <p:pic>
                    <p:nvPicPr>
                      <p:cNvPr id="0" name=""/>
                      <p:cNvPicPr/>
                      <p:nvPr/>
                    </p:nvPicPr>
                    <p:blipFill>
                      <a:blip r:embed="rId7"/>
                      <a:stretch>
                        <a:fillRect/>
                      </a:stretch>
                    </p:blipFill>
                    <p:spPr>
                      <a:xfrm>
                        <a:off x="5943600" y="2133600"/>
                        <a:ext cx="914400" cy="30479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52758703"/>
              </p:ext>
            </p:extLst>
          </p:nvPr>
        </p:nvGraphicFramePr>
        <p:xfrm>
          <a:off x="5943600" y="2667000"/>
          <a:ext cx="914400" cy="396875"/>
        </p:xfrm>
        <a:graphic>
          <a:graphicData uri="http://schemas.openxmlformats.org/presentationml/2006/ole">
            <mc:AlternateContent xmlns:mc="http://schemas.openxmlformats.org/markup-compatibility/2006">
              <mc:Choice xmlns:v="urn:schemas-microsoft-com:vml" Requires="v">
                <p:oleObj spid="_x0000_s18582"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667000"/>
                        <a:ext cx="914400" cy="3968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43786683"/>
              </p:ext>
            </p:extLst>
          </p:nvPr>
        </p:nvGraphicFramePr>
        <p:xfrm>
          <a:off x="5943600" y="3124200"/>
          <a:ext cx="914400" cy="381000"/>
        </p:xfrm>
        <a:graphic>
          <a:graphicData uri="http://schemas.openxmlformats.org/presentationml/2006/ole">
            <mc:AlternateContent xmlns:mc="http://schemas.openxmlformats.org/markup-compatibility/2006">
              <mc:Choice xmlns:v="urn:schemas-microsoft-com:vml" Requires="v">
                <p:oleObj spid="_x0000_s18583"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943600" y="3124200"/>
                        <a:ext cx="914400" cy="381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83719943"/>
              </p:ext>
            </p:extLst>
          </p:nvPr>
        </p:nvGraphicFramePr>
        <p:xfrm>
          <a:off x="5943600" y="3641725"/>
          <a:ext cx="914400" cy="396875"/>
        </p:xfrm>
        <a:graphic>
          <a:graphicData uri="http://schemas.openxmlformats.org/presentationml/2006/ole">
            <mc:AlternateContent xmlns:mc="http://schemas.openxmlformats.org/markup-compatibility/2006">
              <mc:Choice xmlns:v="urn:schemas-microsoft-com:vml" Requires="v">
                <p:oleObj spid="_x0000_s18584" name="Document" showAsIcon="1" r:id="rId12" imgW="914400" imgH="792360" progId="Word.Document.8">
                  <p:embed/>
                </p:oleObj>
              </mc:Choice>
              <mc:Fallback>
                <p:oleObj name="Document" showAsIcon="1" r:id="rId12" imgW="914400" imgH="792360" progId="Word.Document.8">
                  <p:embed/>
                  <p:pic>
                    <p:nvPicPr>
                      <p:cNvPr id="0" name=""/>
                      <p:cNvPicPr/>
                      <p:nvPr/>
                    </p:nvPicPr>
                    <p:blipFill>
                      <a:blip r:embed="rId13"/>
                      <a:stretch>
                        <a:fillRect/>
                      </a:stretch>
                    </p:blipFill>
                    <p:spPr>
                      <a:xfrm>
                        <a:off x="5943600" y="3641725"/>
                        <a:ext cx="914400" cy="3968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88430910"/>
              </p:ext>
            </p:extLst>
          </p:nvPr>
        </p:nvGraphicFramePr>
        <p:xfrm>
          <a:off x="5943600" y="4267200"/>
          <a:ext cx="914400" cy="304800"/>
        </p:xfrm>
        <a:graphic>
          <a:graphicData uri="http://schemas.openxmlformats.org/presentationml/2006/ole">
            <mc:AlternateContent xmlns:mc="http://schemas.openxmlformats.org/markup-compatibility/2006">
              <mc:Choice xmlns:v="urn:schemas-microsoft-com:vml" Requires="v">
                <p:oleObj spid="_x0000_s18585"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4267200"/>
                        <a:ext cx="914400" cy="3048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26557386"/>
              </p:ext>
            </p:extLst>
          </p:nvPr>
        </p:nvGraphicFramePr>
        <p:xfrm>
          <a:off x="5943600" y="4953000"/>
          <a:ext cx="914400" cy="304800"/>
        </p:xfrm>
        <a:graphic>
          <a:graphicData uri="http://schemas.openxmlformats.org/presentationml/2006/ole">
            <mc:AlternateContent xmlns:mc="http://schemas.openxmlformats.org/markup-compatibility/2006">
              <mc:Choice xmlns:v="urn:schemas-microsoft-com:vml" Requires="v">
                <p:oleObj spid="_x0000_s18586"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943600" y="4953000"/>
                        <a:ext cx="914400" cy="304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601676332"/>
              </p:ext>
            </p:extLst>
          </p:nvPr>
        </p:nvGraphicFramePr>
        <p:xfrm>
          <a:off x="5943600" y="5486400"/>
          <a:ext cx="914400" cy="304800"/>
        </p:xfrm>
        <a:graphic>
          <a:graphicData uri="http://schemas.openxmlformats.org/presentationml/2006/ole">
            <mc:AlternateContent xmlns:mc="http://schemas.openxmlformats.org/markup-compatibility/2006">
              <mc:Choice xmlns:v="urn:schemas-microsoft-com:vml" Requires="v">
                <p:oleObj spid="_x0000_s18587" name="Document" showAsIcon="1" r:id="rId18" imgW="914400" imgH="792360" progId="Word.Document.8">
                  <p:embed/>
                </p:oleObj>
              </mc:Choice>
              <mc:Fallback>
                <p:oleObj name="Document" showAsIcon="1" r:id="rId18" imgW="914400" imgH="792360" progId="Word.Document.8">
                  <p:embed/>
                  <p:pic>
                    <p:nvPicPr>
                      <p:cNvPr id="0" name=""/>
                      <p:cNvPicPr/>
                      <p:nvPr/>
                    </p:nvPicPr>
                    <p:blipFill>
                      <a:blip r:embed="rId19"/>
                      <a:stretch>
                        <a:fillRect/>
                      </a:stretch>
                    </p:blipFill>
                    <p:spPr>
                      <a:xfrm>
                        <a:off x="5943600" y="5486400"/>
                        <a:ext cx="914400" cy="3048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09917623"/>
              </p:ext>
            </p:extLst>
          </p:nvPr>
        </p:nvGraphicFramePr>
        <p:xfrm>
          <a:off x="5943600" y="6019800"/>
          <a:ext cx="914400" cy="381000"/>
        </p:xfrm>
        <a:graphic>
          <a:graphicData uri="http://schemas.openxmlformats.org/presentationml/2006/ole">
            <mc:AlternateContent xmlns:mc="http://schemas.openxmlformats.org/markup-compatibility/2006">
              <mc:Choice xmlns:v="urn:schemas-microsoft-com:vml" Requires="v">
                <p:oleObj spid="_x0000_s18588"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6019800"/>
                        <a:ext cx="914400" cy="381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04240366"/>
              </p:ext>
            </p:extLst>
          </p:nvPr>
        </p:nvGraphicFramePr>
        <p:xfrm>
          <a:off x="5926853" y="6553200"/>
          <a:ext cx="914400" cy="396875"/>
        </p:xfrm>
        <a:graphic>
          <a:graphicData uri="http://schemas.openxmlformats.org/presentationml/2006/ole">
            <mc:AlternateContent xmlns:mc="http://schemas.openxmlformats.org/markup-compatibility/2006">
              <mc:Choice xmlns:v="urn:schemas-microsoft-com:vml" Requires="v">
                <p:oleObj spid="_x0000_s18589"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926853" y="6553200"/>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3849265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3596545"/>
              </p:ext>
            </p:extLst>
          </p:nvPr>
        </p:nvGraphicFramePr>
        <p:xfrm>
          <a:off x="271754" y="381000"/>
          <a:ext cx="11318266" cy="6129973"/>
        </p:xfrm>
        <a:graphic>
          <a:graphicData uri="http://schemas.openxmlformats.org/drawingml/2006/table">
            <a:tbl>
              <a:tblPr firstRow="1" bandRow="1">
                <a:tableStyleId>{5940675A-B579-460E-94D1-54222C63F5DA}</a:tableStyleId>
              </a:tblPr>
              <a:tblGrid>
                <a:gridCol w="5253856"/>
                <a:gridCol w="1154564"/>
                <a:gridCol w="1752600"/>
                <a:gridCol w="1676400"/>
                <a:gridCol w="14808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9154" marR="89154" marT="0" marB="0" anchor="ctr">
                    <a:solidFill>
                      <a:srgbClr val="FFFF66"/>
                    </a:solidFill>
                  </a:tcPr>
                </a:tc>
                <a:tc>
                  <a:txBody>
                    <a:bodyPr/>
                    <a:lstStyle/>
                    <a:p>
                      <a:endParaRPr lang="en-US" sz="1200" b="1" dirty="0">
                        <a:solidFill>
                          <a:srgbClr val="7030A0"/>
                        </a:solidFill>
                      </a:endParaRP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Designed</a:t>
                      </a:r>
                    </a:p>
                  </a:txBody>
                  <a:tcPr marL="118872" marR="118872" anchor="ctr">
                    <a:solidFill>
                      <a:srgbClr val="FFFF66"/>
                    </a:solidFill>
                  </a:tcPr>
                </a:tc>
                <a:tc>
                  <a:txBody>
                    <a:bodyPr/>
                    <a:lstStyle/>
                    <a:p>
                      <a:r>
                        <a:rPr lang="en-US" sz="1200" dirty="0" smtClean="0"/>
                        <a:t>December 2015 </a:t>
                      </a:r>
                      <a:r>
                        <a:rPr lang="en-US" sz="1200" dirty="0" smtClean="0"/>
                        <a:t>Next Release</a:t>
                      </a:r>
                      <a:endParaRPr lang="en-US" sz="1200" dirty="0"/>
                    </a:p>
                  </a:txBody>
                  <a:tcPr marL="118872" marR="118872" anchor="ctr">
                    <a:solidFill>
                      <a:srgbClr val="FFFF66"/>
                    </a:solidFill>
                  </a:tcPr>
                </a:tc>
                <a:tc>
                  <a:txBody>
                    <a:bodyPr/>
                    <a:lstStyle/>
                    <a:p>
                      <a:r>
                        <a:rPr lang="en-US" sz="1200" dirty="0" smtClean="0"/>
                        <a:t>Included in Usability</a:t>
                      </a:r>
                      <a:endParaRPr lang="en-US" sz="1200" dirty="0"/>
                    </a:p>
                  </a:txBody>
                  <a:tcPr marL="118872" marR="118872" anchor="ctr">
                    <a:solidFill>
                      <a:srgbClr val="FFFF66"/>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8872" marR="118872" anchor="ctr">
                    <a:solidFill>
                      <a:srgbClr val="92D050"/>
                    </a:solidFill>
                  </a:tcPr>
                </a:tc>
                <a:tc>
                  <a:txBody>
                    <a:bodyPr/>
                    <a:lstStyle/>
                    <a:p>
                      <a:r>
                        <a:rPr lang="en-US" sz="1200" dirty="0" smtClean="0"/>
                        <a:t>Q3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a:t>
                      </a:r>
                      <a:r>
                        <a:rPr lang="en-US" sz="1200" baseline="0" dirty="0" smtClean="0">
                          <a:effectLst/>
                          <a:latin typeface="Arial"/>
                          <a:ea typeface="Arial"/>
                          <a:cs typeface="Times New Roman"/>
                        </a:rPr>
                        <a:t>” Older infrastructure prior to May 2015 unable to meet required CR 017 volume )</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a:t>
                      </a:r>
                      <a:r>
                        <a:rPr lang="en-US" sz="900" b="1" dirty="0" smtClean="0">
                          <a:solidFill>
                            <a:schemeClr val="accent3">
                              <a:lumMod val="50000"/>
                            </a:schemeClr>
                          </a:solidFill>
                        </a:rPr>
                        <a:t>FINAL</a:t>
                      </a:r>
                      <a:endParaRPr lang="en-US" sz="900" b="1" dirty="0" smtClean="0">
                        <a:solidFill>
                          <a:schemeClr val="accent3">
                            <a:lumMod val="50000"/>
                          </a:schemeClr>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lumMod val="50000"/>
                            </a:schemeClr>
                          </a:solidFill>
                        </a:rPr>
                        <a:t>Implemented </a:t>
                      </a:r>
                      <a:r>
                        <a:rPr lang="en-US" sz="1100" b="1" dirty="0" smtClean="0">
                          <a:solidFill>
                            <a:schemeClr val="accent3">
                              <a:lumMod val="50000"/>
                            </a:schemeClr>
                          </a:solidFill>
                        </a:rPr>
                        <a:t> with performance less than requested in CR</a:t>
                      </a:r>
                      <a:endParaRPr lang="en-US" sz="11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Q4 2013 Delivered</a:t>
                      </a:r>
                      <a:endParaRPr lang="en-US" sz="1200" dirty="0"/>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a:t>
                      </a:r>
                      <a:r>
                        <a:rPr lang="en-US" sz="1200" dirty="0" smtClean="0"/>
                        <a:t>Maintenance</a:t>
                      </a:r>
                      <a:r>
                        <a:rPr lang="en-US" sz="1200" baseline="0" dirty="0" smtClean="0"/>
                        <a:t> Contract</a:t>
                      </a:r>
                      <a:endParaRPr lang="en-US" sz="1200" dirty="0" smtClean="0"/>
                    </a:p>
                  </a:txBody>
                  <a:tcPr marL="118872" marR="118872" anchor="ctr">
                    <a:solidFill>
                      <a:srgbClr val="92D050"/>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r>
                        <a:rPr lang="en-US" sz="1200" baseline="0" dirty="0" smtClean="0">
                          <a:effectLst/>
                          <a:latin typeface="+mn-lt"/>
                          <a:ea typeface="Arial"/>
                          <a:cs typeface="Times New Roman"/>
                        </a:rPr>
                        <a:t>” Older infrastructure prior to May 2015 unable to meet required CR 017 volume )</a:t>
                      </a:r>
                      <a:endParaRPr lang="en-US" sz="1200" dirty="0" smtClean="0">
                        <a:effectLst/>
                        <a:latin typeface="+mn-lt"/>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a:t>
                      </a:r>
                      <a:r>
                        <a:rPr lang="en-US" sz="900" b="1" dirty="0" smtClean="0">
                          <a:solidFill>
                            <a:schemeClr val="accent3">
                              <a:lumMod val="50000"/>
                            </a:schemeClr>
                          </a:solidFill>
                        </a:rPr>
                        <a:t>FINAL</a:t>
                      </a:r>
                      <a:endParaRPr lang="en-US" sz="900" b="1" dirty="0" smtClean="0">
                        <a:solidFill>
                          <a:schemeClr val="accent3">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lumMod val="50000"/>
                            </a:schemeClr>
                          </a:solidFill>
                        </a:rPr>
                        <a:t>Implemented  with performance less than requested in CR</a:t>
                      </a:r>
                      <a:endParaRPr lang="en-US" sz="11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a:t>
                      </a:r>
                      <a:r>
                        <a:rPr lang="en-US" sz="1200" dirty="0" smtClean="0">
                          <a:effectLst/>
                          <a:latin typeface="Arial"/>
                          <a:ea typeface="Arial"/>
                          <a:cs typeface="Arial"/>
                        </a:rPr>
                        <a:t>FINAL - On May 2015 the new SMT infrastructure</a:t>
                      </a:r>
                      <a:r>
                        <a:rPr lang="en-US" sz="1200" baseline="0" dirty="0" smtClean="0">
                          <a:effectLst/>
                          <a:latin typeface="Arial"/>
                          <a:ea typeface="Arial"/>
                          <a:cs typeface="Arial"/>
                        </a:rPr>
                        <a:t> was implemented which enabled SMT to support the required CR 017 volumes)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accent1">
                              <a:lumMod val="50000"/>
                            </a:schemeClr>
                          </a:solidFill>
                        </a:rPr>
                        <a:t>New </a:t>
                      </a:r>
                      <a:r>
                        <a:rPr lang="en-US" sz="1100" b="0" baseline="0" dirty="0" smtClean="0">
                          <a:solidFill>
                            <a:schemeClr val="accent1">
                              <a:lumMod val="50000"/>
                            </a:schemeClr>
                          </a:solidFill>
                        </a:rPr>
                        <a:t>SMT </a:t>
                      </a:r>
                      <a:r>
                        <a:rPr lang="en-US" sz="1100" b="0" baseline="0" dirty="0" smtClean="0">
                          <a:solidFill>
                            <a:schemeClr val="accent1">
                              <a:lumMod val="50000"/>
                            </a:schemeClr>
                          </a:solidFill>
                        </a:rPr>
                        <a:t>infrastructure meets performance requirements in the CR</a:t>
                      </a:r>
                      <a:endParaRPr lang="en-US" sz="1100" b="0" dirty="0" smtClean="0">
                        <a:solidFill>
                          <a:schemeClr val="accent1">
                            <a:lumMod val="50000"/>
                          </a:schemeClr>
                        </a:solidFill>
                      </a:endParaRPr>
                    </a:p>
                  </a:txBody>
                  <a:tcPr marL="118872" marR="118872" anchor="ctr">
                    <a:solidFill>
                      <a:srgbClr val="92D050"/>
                    </a:solidFill>
                  </a:tcPr>
                </a:tc>
                <a:tc>
                  <a:txBody>
                    <a:bodyPr/>
                    <a:lstStyle/>
                    <a:p>
                      <a:r>
                        <a:rPr lang="en-US" sz="1200" baseline="0" dirty="0" smtClean="0"/>
                        <a:t>Q2 2015 Delivered</a:t>
                      </a:r>
                      <a:endParaRPr lang="en-US" sz="1200" dirty="0"/>
                    </a:p>
                  </a:txBody>
                  <a:tcPr marL="118872" marR="118872" anchor="ctr">
                    <a:solidFill>
                      <a:srgbClr val="92D050"/>
                    </a:solidFill>
                  </a:tcPr>
                </a:tc>
                <a:tc>
                  <a:txBody>
                    <a:bodyPr/>
                    <a:lstStyle/>
                    <a:p>
                      <a:r>
                        <a:rPr lang="en-US" sz="1200" smtClean="0">
                          <a:latin typeface="Arial" pitchFamily="34" charset="0"/>
                          <a:cs typeface="Arial" pitchFamily="34" charset="0"/>
                        </a:rPr>
                        <a:t>Delivered 2015</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 </a:t>
                      </a:r>
                      <a:endParaRPr lang="en-US" sz="1100" b="1" dirty="0" smtClean="0">
                        <a:solidFill>
                          <a:schemeClr val="accent1"/>
                        </a:solidFill>
                      </a:endParaRPr>
                    </a:p>
                  </a:txBody>
                  <a:tcPr marL="118872" marR="118872" anchor="ctr"/>
                </a:tc>
                <a:tc>
                  <a:txBody>
                    <a:bodyPr/>
                    <a:lstStyle/>
                    <a:p>
                      <a:r>
                        <a:rPr lang="en-US" sz="1200" dirty="0" smtClean="0"/>
                        <a:t>RMS Tabled 6/2/15</a:t>
                      </a:r>
                    </a:p>
                    <a:p>
                      <a:r>
                        <a:rPr lang="en-US" sz="1200" dirty="0" smtClean="0"/>
                        <a:t>RMS Tabled 8/4/15</a:t>
                      </a:r>
                      <a:endParaRPr lang="en-US" sz="1200" dirty="0"/>
                    </a:p>
                  </a:txBody>
                  <a:tcPr marL="118872" marR="118872" anchor="ctr"/>
                </a:tc>
                <a:tc>
                  <a:txBody>
                    <a:bodyPr/>
                    <a:lstStyle/>
                    <a:p>
                      <a:r>
                        <a:rPr lang="en-US" sz="1000" dirty="0" smtClean="0">
                          <a:latin typeface="Arial" pitchFamily="34" charset="0"/>
                          <a:cs typeface="Arial" pitchFamily="34" charset="0"/>
                        </a:rPr>
                        <a:t>Medium (40-60) Graph and Table</a:t>
                      </a:r>
                    </a:p>
                    <a:p>
                      <a:r>
                        <a:rPr lang="en-US" sz="1000" dirty="0" smtClean="0">
                          <a:latin typeface="Arial" pitchFamily="34" charset="0"/>
                          <a:cs typeface="Arial" pitchFamily="34" charset="0"/>
                        </a:rPr>
                        <a:t>Small (20-40)</a:t>
                      </a:r>
                      <a:r>
                        <a:rPr lang="en-US" sz="1000" baseline="0" dirty="0" smtClean="0">
                          <a:latin typeface="Arial" pitchFamily="34" charset="0"/>
                          <a:cs typeface="Arial" pitchFamily="34" charset="0"/>
                        </a:rPr>
                        <a:t> Table Only</a:t>
                      </a:r>
                      <a:endParaRPr lang="en-US" sz="10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31195766"/>
              </p:ext>
            </p:extLst>
          </p:nvPr>
        </p:nvGraphicFramePr>
        <p:xfrm>
          <a:off x="5715000" y="1143000"/>
          <a:ext cx="914400" cy="320675"/>
        </p:xfrm>
        <a:graphic>
          <a:graphicData uri="http://schemas.openxmlformats.org/presentationml/2006/ole">
            <mc:AlternateContent xmlns:mc="http://schemas.openxmlformats.org/markup-compatibility/2006">
              <mc:Choice xmlns:v="urn:schemas-microsoft-com:vml" Requires="v">
                <p:oleObj spid="_x0000_s13266"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15000" y="1143000"/>
                        <a:ext cx="914400" cy="320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91096226"/>
              </p:ext>
            </p:extLst>
          </p:nvPr>
        </p:nvGraphicFramePr>
        <p:xfrm>
          <a:off x="5715000" y="1631061"/>
          <a:ext cx="914400" cy="396875"/>
        </p:xfrm>
        <a:graphic>
          <a:graphicData uri="http://schemas.openxmlformats.org/presentationml/2006/ole">
            <mc:AlternateContent xmlns:mc="http://schemas.openxmlformats.org/markup-compatibility/2006">
              <mc:Choice xmlns:v="urn:schemas-microsoft-com:vml" Requires="v">
                <p:oleObj spid="_x0000_s13267"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15000" y="1631061"/>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30332592"/>
              </p:ext>
            </p:extLst>
          </p:nvPr>
        </p:nvGraphicFramePr>
        <p:xfrm>
          <a:off x="5715000" y="2088261"/>
          <a:ext cx="914400" cy="396875"/>
        </p:xfrm>
        <a:graphic>
          <a:graphicData uri="http://schemas.openxmlformats.org/presentationml/2006/ole">
            <mc:AlternateContent xmlns:mc="http://schemas.openxmlformats.org/markup-compatibility/2006">
              <mc:Choice xmlns:v="urn:schemas-microsoft-com:vml" Requires="v">
                <p:oleObj spid="_x0000_s13268"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15000" y="2088261"/>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83625384"/>
              </p:ext>
            </p:extLst>
          </p:nvPr>
        </p:nvGraphicFramePr>
        <p:xfrm>
          <a:off x="5715000" y="2561336"/>
          <a:ext cx="914400" cy="381000"/>
        </p:xfrm>
        <a:graphic>
          <a:graphicData uri="http://schemas.openxmlformats.org/presentationml/2006/ole">
            <mc:AlternateContent xmlns:mc="http://schemas.openxmlformats.org/markup-compatibility/2006">
              <mc:Choice xmlns:v="urn:schemas-microsoft-com:vml" Requires="v">
                <p:oleObj spid="_x0000_s13269"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15000" y="2561336"/>
                        <a:ext cx="9144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83273281"/>
              </p:ext>
            </p:extLst>
          </p:nvPr>
        </p:nvGraphicFramePr>
        <p:xfrm>
          <a:off x="5715000" y="3018536"/>
          <a:ext cx="914400" cy="381000"/>
        </p:xfrm>
        <a:graphic>
          <a:graphicData uri="http://schemas.openxmlformats.org/presentationml/2006/ole">
            <mc:AlternateContent xmlns:mc="http://schemas.openxmlformats.org/markup-compatibility/2006">
              <mc:Choice xmlns:v="urn:schemas-microsoft-com:vml" Requires="v">
                <p:oleObj spid="_x0000_s13270"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15000" y="3018536"/>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95072035"/>
              </p:ext>
            </p:extLst>
          </p:nvPr>
        </p:nvGraphicFramePr>
        <p:xfrm>
          <a:off x="5715000" y="3551937"/>
          <a:ext cx="914400" cy="457199"/>
        </p:xfrm>
        <a:graphic>
          <a:graphicData uri="http://schemas.openxmlformats.org/presentationml/2006/ole">
            <mc:AlternateContent xmlns:mc="http://schemas.openxmlformats.org/markup-compatibility/2006">
              <mc:Choice xmlns:v="urn:schemas-microsoft-com:vml" Requires="v">
                <p:oleObj spid="_x0000_s13271"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15000" y="3551937"/>
                        <a:ext cx="914400" cy="45719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1055942"/>
              </p:ext>
            </p:extLst>
          </p:nvPr>
        </p:nvGraphicFramePr>
        <p:xfrm>
          <a:off x="5638800" y="5334000"/>
          <a:ext cx="914400" cy="457200"/>
        </p:xfrm>
        <a:graphic>
          <a:graphicData uri="http://schemas.openxmlformats.org/presentationml/2006/ole">
            <mc:AlternateContent xmlns:mc="http://schemas.openxmlformats.org/markup-compatibility/2006">
              <mc:Choice xmlns:v="urn:schemas-microsoft-com:vml" Requires="v">
                <p:oleObj spid="_x0000_s13272" name="Document" showAsIcon="1" r:id="rId15" imgW="914400" imgH="771480" progId="Word.Document.8">
                  <p:embed/>
                </p:oleObj>
              </mc:Choice>
              <mc:Fallback>
                <p:oleObj name="Document" showAsIcon="1" r:id="rId15" imgW="914400" imgH="771480" progId="Word.Document.8">
                  <p:embed/>
                  <p:pic>
                    <p:nvPicPr>
                      <p:cNvPr id="0" name=""/>
                      <p:cNvPicPr/>
                      <p:nvPr/>
                    </p:nvPicPr>
                    <p:blipFill>
                      <a:blip r:embed="rId16"/>
                      <a:stretch>
                        <a:fillRect/>
                      </a:stretch>
                    </p:blipFill>
                    <p:spPr>
                      <a:xfrm>
                        <a:off x="5638800" y="5334000"/>
                        <a:ext cx="914400" cy="457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72294852"/>
              </p:ext>
            </p:extLst>
          </p:nvPr>
        </p:nvGraphicFramePr>
        <p:xfrm>
          <a:off x="5638800" y="6096000"/>
          <a:ext cx="838200" cy="507736"/>
        </p:xfrm>
        <a:graphic>
          <a:graphicData uri="http://schemas.openxmlformats.org/presentationml/2006/ole">
            <mc:AlternateContent xmlns:mc="http://schemas.openxmlformats.org/markup-compatibility/2006">
              <mc:Choice xmlns:v="urn:schemas-microsoft-com:vml" Requires="v">
                <p:oleObj spid="_x0000_s13273"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638800" y="6096000"/>
                        <a:ext cx="838200" cy="507736"/>
                      </a:xfrm>
                      <a:prstGeom prst="rect">
                        <a:avLst/>
                      </a:prstGeom>
                    </p:spPr>
                  </p:pic>
                </p:oleObj>
              </mc:Fallback>
            </mc:AlternateContent>
          </a:graphicData>
        </a:graphic>
      </p:graphicFrame>
    </p:spTree>
    <p:extLst>
      <p:ext uri="{BB962C8B-B14F-4D97-AF65-F5344CB8AC3E}">
        <p14:creationId xmlns:p14="http://schemas.microsoft.com/office/powerpoint/2010/main" val="304089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43167308"/>
              </p:ext>
            </p:extLst>
          </p:nvPr>
        </p:nvGraphicFramePr>
        <p:xfrm>
          <a:off x="297180" y="350520"/>
          <a:ext cx="11318266" cy="5577840"/>
        </p:xfrm>
        <a:graphic>
          <a:graphicData uri="http://schemas.openxmlformats.org/drawingml/2006/table">
            <a:tbl>
              <a:tblPr firstRow="1" bandRow="1">
                <a:tableStyleId>{5940675A-B579-460E-94D1-54222C63F5DA}</a:tableStyleId>
              </a:tblPr>
              <a:tblGrid>
                <a:gridCol w="5253856"/>
                <a:gridCol w="1306964"/>
                <a:gridCol w="1752600"/>
                <a:gridCol w="1676400"/>
                <a:gridCol w="13284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Critical Awaiting Packaging</a:t>
                      </a:r>
                    </a:p>
                  </a:txBody>
                  <a:tcPr marL="118872" marR="118872" anchor="ctr"/>
                </a:tc>
                <a:tc>
                  <a:txBody>
                    <a:bodyPr/>
                    <a:lstStyle/>
                    <a:p>
                      <a:r>
                        <a:rPr lang="en-US" sz="1200" dirty="0" smtClean="0">
                          <a:latin typeface="Arial" pitchFamily="34" charset="0"/>
                          <a:cs typeface="Arial" pitchFamily="34" charset="0"/>
                        </a:rPr>
                        <a:t>Medium,(40-60)</a:t>
                      </a:r>
                      <a:endParaRPr lang="en-US" sz="1200" dirty="0">
                        <a:latin typeface="Arial" pitchFamily="34" charset="0"/>
                        <a:cs typeface="Arial" pitchFamily="34" charset="0"/>
                      </a:endParaRPr>
                    </a:p>
                  </a:txBody>
                  <a:tcPr marL="118872" marR="118872" anchor="ctr"/>
                </a:tc>
              </a:tr>
              <a:tr h="417576">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Push Back as Defect</a:t>
                      </a:r>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Q4 2015 Delivered</a:t>
                      </a:r>
                      <a:endParaRPr lang="en-US" sz="1200" dirty="0" smtClean="0"/>
                    </a:p>
                  </a:txBody>
                  <a:tcPr marL="118872" marR="118872" anchor="ctr">
                    <a:solidFill>
                      <a:srgbClr val="92D050"/>
                    </a:solidFill>
                  </a:tcPr>
                </a:tc>
                <a:tc>
                  <a:txBody>
                    <a:bodyPr/>
                    <a:lstStyle/>
                    <a:p>
                      <a:r>
                        <a:rPr lang="en-US" sz="1200" dirty="0" smtClean="0">
                          <a:latin typeface="Arial" pitchFamily="34" charset="0"/>
                          <a:cs typeface="Arial" pitchFamily="34" charset="0"/>
                        </a:rPr>
                        <a:t>0</a:t>
                      </a:r>
                      <a:r>
                        <a:rPr lang="en-US" sz="1200" baseline="0" dirty="0" smtClean="0">
                          <a:latin typeface="Arial" pitchFamily="34" charset="0"/>
                          <a:cs typeface="Arial" pitchFamily="34" charset="0"/>
                        </a:rPr>
                        <a:t> Dollar</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AMWG Delayed</a:t>
                      </a: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38892638"/>
              </p:ext>
            </p:extLst>
          </p:nvPr>
        </p:nvGraphicFramePr>
        <p:xfrm>
          <a:off x="5791200" y="1066800"/>
          <a:ext cx="914400" cy="357188"/>
        </p:xfrm>
        <a:graphic>
          <a:graphicData uri="http://schemas.openxmlformats.org/presentationml/2006/ole">
            <mc:AlternateContent xmlns:mc="http://schemas.openxmlformats.org/markup-compatibility/2006">
              <mc:Choice xmlns:v="urn:schemas-microsoft-com:vml" Requires="v">
                <p:oleObj spid="_x0000_s17695"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1200" y="1066800"/>
                        <a:ext cx="914400" cy="3571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69653734"/>
              </p:ext>
            </p:extLst>
          </p:nvPr>
        </p:nvGraphicFramePr>
        <p:xfrm>
          <a:off x="5791200" y="1493837"/>
          <a:ext cx="914400" cy="334963"/>
        </p:xfrm>
        <a:graphic>
          <a:graphicData uri="http://schemas.openxmlformats.org/presentationml/2006/ole">
            <mc:AlternateContent xmlns:mc="http://schemas.openxmlformats.org/markup-compatibility/2006">
              <mc:Choice xmlns:v="urn:schemas-microsoft-com:vml" Requires="v">
                <p:oleObj spid="_x0000_s17696"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1200" y="1493837"/>
                        <a:ext cx="914400" cy="3349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02300431"/>
              </p:ext>
            </p:extLst>
          </p:nvPr>
        </p:nvGraphicFramePr>
        <p:xfrm>
          <a:off x="5791200" y="1981200"/>
          <a:ext cx="914400" cy="381000"/>
        </p:xfrm>
        <a:graphic>
          <a:graphicData uri="http://schemas.openxmlformats.org/presentationml/2006/ole">
            <mc:AlternateContent xmlns:mc="http://schemas.openxmlformats.org/markup-compatibility/2006">
              <mc:Choice xmlns:v="urn:schemas-microsoft-com:vml" Requires="v">
                <p:oleObj spid="_x0000_s17697"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981200"/>
                        <a:ext cx="914400"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14245922"/>
              </p:ext>
            </p:extLst>
          </p:nvPr>
        </p:nvGraphicFramePr>
        <p:xfrm>
          <a:off x="5791200" y="2498725"/>
          <a:ext cx="914400" cy="396875"/>
        </p:xfrm>
        <a:graphic>
          <a:graphicData uri="http://schemas.openxmlformats.org/presentationml/2006/ole">
            <mc:AlternateContent xmlns:mc="http://schemas.openxmlformats.org/markup-compatibility/2006">
              <mc:Choice xmlns:v="urn:schemas-microsoft-com:vml" Requires="v">
                <p:oleObj spid="_x0000_s17698"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91200" y="2498725"/>
                        <a:ext cx="914400" cy="396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33113220"/>
              </p:ext>
            </p:extLst>
          </p:nvPr>
        </p:nvGraphicFramePr>
        <p:xfrm>
          <a:off x="5791200" y="2971800"/>
          <a:ext cx="914400" cy="381000"/>
        </p:xfrm>
        <a:graphic>
          <a:graphicData uri="http://schemas.openxmlformats.org/presentationml/2006/ole">
            <mc:AlternateContent xmlns:mc="http://schemas.openxmlformats.org/markup-compatibility/2006">
              <mc:Choice xmlns:v="urn:schemas-microsoft-com:vml" Requires="v">
                <p:oleObj spid="_x0000_s17699"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91200" y="2971800"/>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11570966"/>
              </p:ext>
            </p:extLst>
          </p:nvPr>
        </p:nvGraphicFramePr>
        <p:xfrm>
          <a:off x="5791200" y="3352800"/>
          <a:ext cx="914400" cy="396875"/>
        </p:xfrm>
        <a:graphic>
          <a:graphicData uri="http://schemas.openxmlformats.org/presentationml/2006/ole">
            <mc:AlternateContent xmlns:mc="http://schemas.openxmlformats.org/markup-compatibility/2006">
              <mc:Choice xmlns:v="urn:schemas-microsoft-com:vml" Requires="v">
                <p:oleObj spid="_x0000_s17700"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3352800"/>
                        <a:ext cx="914400" cy="3968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31040047"/>
              </p:ext>
            </p:extLst>
          </p:nvPr>
        </p:nvGraphicFramePr>
        <p:xfrm>
          <a:off x="5791200" y="3810000"/>
          <a:ext cx="914400" cy="396875"/>
        </p:xfrm>
        <a:graphic>
          <a:graphicData uri="http://schemas.openxmlformats.org/presentationml/2006/ole">
            <mc:AlternateContent xmlns:mc="http://schemas.openxmlformats.org/markup-compatibility/2006">
              <mc:Choice xmlns:v="urn:schemas-microsoft-com:vml" Requires="v">
                <p:oleObj spid="_x0000_s17701" name="Document" showAsIcon="1" r:id="rId15" imgW="914400" imgH="792360" progId="Word.Document.8">
                  <p:embed/>
                </p:oleObj>
              </mc:Choice>
              <mc:Fallback>
                <p:oleObj name="Document" showAsIcon="1" r:id="rId15" imgW="914400" imgH="792360" progId="Word.Document.8">
                  <p:embed/>
                  <p:pic>
                    <p:nvPicPr>
                      <p:cNvPr id="0" name=""/>
                      <p:cNvPicPr/>
                      <p:nvPr/>
                    </p:nvPicPr>
                    <p:blipFill>
                      <a:blip r:embed="rId16"/>
                      <a:stretch>
                        <a:fillRect/>
                      </a:stretch>
                    </p:blipFill>
                    <p:spPr>
                      <a:xfrm>
                        <a:off x="5791200" y="3810000"/>
                        <a:ext cx="914400" cy="3968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63950454"/>
              </p:ext>
            </p:extLst>
          </p:nvPr>
        </p:nvGraphicFramePr>
        <p:xfrm>
          <a:off x="5791200" y="4267200"/>
          <a:ext cx="914400" cy="320675"/>
        </p:xfrm>
        <a:graphic>
          <a:graphicData uri="http://schemas.openxmlformats.org/presentationml/2006/ole">
            <mc:AlternateContent xmlns:mc="http://schemas.openxmlformats.org/markup-compatibility/2006">
              <mc:Choice xmlns:v="urn:schemas-microsoft-com:vml" Requires="v">
                <p:oleObj spid="_x0000_s17702"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91200" y="4267200"/>
                        <a:ext cx="914400" cy="320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77599002"/>
              </p:ext>
            </p:extLst>
          </p:nvPr>
        </p:nvGraphicFramePr>
        <p:xfrm>
          <a:off x="5791200" y="4724400"/>
          <a:ext cx="914400" cy="304799"/>
        </p:xfrm>
        <a:graphic>
          <a:graphicData uri="http://schemas.openxmlformats.org/presentationml/2006/ole">
            <mc:AlternateContent xmlns:mc="http://schemas.openxmlformats.org/markup-compatibility/2006">
              <mc:Choice xmlns:v="urn:schemas-microsoft-com:vml" Requires="v">
                <p:oleObj spid="_x0000_s17703"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4724400"/>
                        <a:ext cx="914400" cy="30479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99695459"/>
              </p:ext>
            </p:extLst>
          </p:nvPr>
        </p:nvGraphicFramePr>
        <p:xfrm>
          <a:off x="5791200" y="5181600"/>
          <a:ext cx="914400" cy="304800"/>
        </p:xfrm>
        <a:graphic>
          <a:graphicData uri="http://schemas.openxmlformats.org/presentationml/2006/ole">
            <mc:AlternateContent xmlns:mc="http://schemas.openxmlformats.org/markup-compatibility/2006">
              <mc:Choice xmlns:v="urn:schemas-microsoft-com:vml" Requires="v">
                <p:oleObj spid="_x0000_s17704" name="Document" showAsIcon="1" r:id="rId21" imgW="914400" imgH="792360" progId="Word.Document.8">
                  <p:embed/>
                </p:oleObj>
              </mc:Choice>
              <mc:Fallback>
                <p:oleObj name="Document" showAsIcon="1" r:id="rId21" imgW="914400" imgH="792360" progId="Word.Document.8">
                  <p:embed/>
                  <p:pic>
                    <p:nvPicPr>
                      <p:cNvPr id="0" name=""/>
                      <p:cNvPicPr/>
                      <p:nvPr/>
                    </p:nvPicPr>
                    <p:blipFill>
                      <a:blip r:embed="rId22"/>
                      <a:stretch>
                        <a:fillRect/>
                      </a:stretch>
                    </p:blipFill>
                    <p:spPr>
                      <a:xfrm>
                        <a:off x="5791200" y="5181600"/>
                        <a:ext cx="914400"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69463794"/>
              </p:ext>
            </p:extLst>
          </p:nvPr>
        </p:nvGraphicFramePr>
        <p:xfrm>
          <a:off x="5791200" y="5638800"/>
          <a:ext cx="914400" cy="320675"/>
        </p:xfrm>
        <a:graphic>
          <a:graphicData uri="http://schemas.openxmlformats.org/presentationml/2006/ole">
            <mc:AlternateContent xmlns:mc="http://schemas.openxmlformats.org/markup-compatibility/2006">
              <mc:Choice xmlns:v="urn:schemas-microsoft-com:vml" Requires="v">
                <p:oleObj spid="_x0000_s17705"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791200" y="5638800"/>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1848413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39312967"/>
              </p:ext>
            </p:extLst>
          </p:nvPr>
        </p:nvGraphicFramePr>
        <p:xfrm>
          <a:off x="297180" y="350520"/>
          <a:ext cx="11318266" cy="6559296"/>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r>
                        <a:rPr lang="en-US" sz="1200" baseline="0" dirty="0" smtClean="0"/>
                        <a:t> </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r>
                        <a:rPr lang="en-US" sz="1200" baseline="0" dirty="0" smtClean="0"/>
                        <a:t> </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44196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 protocol for SMT integration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Investigation</a:t>
                      </a:r>
                      <a:r>
                        <a:rPr lang="en-US" sz="1100" b="0" baseline="0" dirty="0" smtClean="0">
                          <a:solidFill>
                            <a:schemeClr val="accent1"/>
                          </a:solidFill>
                        </a:rPr>
                        <a:t> Complete</a:t>
                      </a:r>
                      <a:endParaRPr lang="en-US" sz="1100" b="0" dirty="0" smtClean="0">
                        <a:solidFill>
                          <a:schemeClr val="accent1"/>
                        </a:solidFill>
                      </a:endParaRPr>
                    </a:p>
                  </a:txBody>
                  <a:tcPr marL="118872" marR="118872" anchor="ctr"/>
                </a:tc>
                <a:tc>
                  <a:txBody>
                    <a:bodyPr/>
                    <a:lstStyle/>
                    <a:p>
                      <a:r>
                        <a:rPr lang="en-US" sz="1200" dirty="0" smtClean="0">
                          <a:solidFill>
                            <a:schemeClr val="tx1"/>
                          </a:solidFill>
                        </a:rPr>
                        <a:t>AMWG Delayed</a:t>
                      </a:r>
                      <a:r>
                        <a:rPr lang="en-US" sz="1200" baseline="0" dirty="0" smtClean="0">
                          <a:solidFill>
                            <a:schemeClr val="tx1"/>
                          </a:solidFill>
                        </a:rPr>
                        <a:t> </a:t>
                      </a:r>
                      <a:endParaRPr lang="en-US" sz="1200" dirty="0">
                        <a:solidFill>
                          <a:schemeClr val="tx1"/>
                        </a:solidFill>
                      </a:endParaRP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solidFill>
                            <a:schemeClr val="tx1"/>
                          </a:solidFill>
                        </a:rPr>
                        <a:t>RMS Approved </a:t>
                      </a:r>
                      <a:r>
                        <a:rPr lang="en-US" sz="1200" dirty="0" smtClean="0">
                          <a:solidFill>
                            <a:schemeClr val="tx1"/>
                          </a:solidFill>
                        </a:rPr>
                        <a:t>Awaiting </a:t>
                      </a:r>
                      <a:r>
                        <a:rPr lang="en-US" sz="1200" dirty="0" smtClean="0">
                          <a:solidFill>
                            <a:schemeClr val="tx1"/>
                          </a:solidFill>
                        </a:rPr>
                        <a:t>AMWG</a:t>
                      </a:r>
                      <a:r>
                        <a:rPr lang="en-US" sz="1200" baseline="0" dirty="0" smtClean="0">
                          <a:solidFill>
                            <a:schemeClr val="tx1"/>
                          </a:solidFill>
                        </a:rPr>
                        <a:t> Categorization</a:t>
                      </a:r>
                      <a:endParaRPr lang="en-US" sz="1200" dirty="0">
                        <a:solidFill>
                          <a:schemeClr val="tx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Arial"/>
                        </a:rPr>
                        <a:t>AMWG CR 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040 – Improve</a:t>
                      </a:r>
                      <a:r>
                        <a:rPr lang="en-US" sz="1200" baseline="0" dirty="0" smtClean="0">
                          <a:effectLst/>
                          <a:latin typeface="+mn-lt"/>
                          <a:ea typeface="Arial"/>
                          <a:cs typeface="+mn-cs"/>
                        </a:rPr>
                        <a:t> SMT Administration Functionality for TDSPs, RORs, Third Parties, and Businesses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5 Functions  Small, Small, Zero, Medium, High</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74652980"/>
              </p:ext>
            </p:extLst>
          </p:nvPr>
        </p:nvGraphicFramePr>
        <p:xfrm>
          <a:off x="5791200" y="1066800"/>
          <a:ext cx="914400" cy="380999"/>
        </p:xfrm>
        <a:graphic>
          <a:graphicData uri="http://schemas.openxmlformats.org/presentationml/2006/ole">
            <mc:AlternateContent xmlns:mc="http://schemas.openxmlformats.org/markup-compatibility/2006">
              <mc:Choice xmlns:v="urn:schemas-microsoft-com:vml" Requires="v">
                <p:oleObj spid="_x0000_s16706"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1200" y="1066800"/>
                        <a:ext cx="914400" cy="380999"/>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94529226"/>
              </p:ext>
            </p:extLst>
          </p:nvPr>
        </p:nvGraphicFramePr>
        <p:xfrm>
          <a:off x="5791200" y="1508125"/>
          <a:ext cx="914400" cy="396875"/>
        </p:xfrm>
        <a:graphic>
          <a:graphicData uri="http://schemas.openxmlformats.org/presentationml/2006/ole">
            <mc:AlternateContent xmlns:mc="http://schemas.openxmlformats.org/markup-compatibility/2006">
              <mc:Choice xmlns:v="urn:schemas-microsoft-com:vml" Requires="v">
                <p:oleObj spid="_x0000_s16707"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1200" y="1508125"/>
                        <a:ext cx="914400" cy="396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74733964"/>
              </p:ext>
            </p:extLst>
          </p:nvPr>
        </p:nvGraphicFramePr>
        <p:xfrm>
          <a:off x="5791200" y="1905000"/>
          <a:ext cx="914400" cy="396875"/>
        </p:xfrm>
        <a:graphic>
          <a:graphicData uri="http://schemas.openxmlformats.org/presentationml/2006/ole">
            <mc:AlternateContent xmlns:mc="http://schemas.openxmlformats.org/markup-compatibility/2006">
              <mc:Choice xmlns:v="urn:schemas-microsoft-com:vml" Requires="v">
                <p:oleObj spid="_x0000_s16708"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905000"/>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1060218"/>
              </p:ext>
            </p:extLst>
          </p:nvPr>
        </p:nvGraphicFramePr>
        <p:xfrm>
          <a:off x="5791200" y="2422525"/>
          <a:ext cx="914400" cy="396875"/>
        </p:xfrm>
        <a:graphic>
          <a:graphicData uri="http://schemas.openxmlformats.org/presentationml/2006/ole">
            <mc:AlternateContent xmlns:mc="http://schemas.openxmlformats.org/markup-compatibility/2006">
              <mc:Choice xmlns:v="urn:schemas-microsoft-com:vml" Requires="v">
                <p:oleObj spid="_x0000_s16709"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91200" y="2422525"/>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1256865"/>
              </p:ext>
            </p:extLst>
          </p:nvPr>
        </p:nvGraphicFramePr>
        <p:xfrm>
          <a:off x="5715000" y="2971800"/>
          <a:ext cx="963930" cy="380999"/>
        </p:xfrm>
        <a:graphic>
          <a:graphicData uri="http://schemas.openxmlformats.org/presentationml/2006/ole">
            <mc:AlternateContent xmlns:mc="http://schemas.openxmlformats.org/markup-compatibility/2006">
              <mc:Choice xmlns:v="urn:schemas-microsoft-com:vml" Requires="v">
                <p:oleObj spid="_x0000_s16710"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15000" y="2971800"/>
                        <a:ext cx="963930" cy="38099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33847528"/>
              </p:ext>
            </p:extLst>
          </p:nvPr>
        </p:nvGraphicFramePr>
        <p:xfrm>
          <a:off x="5791200" y="3505200"/>
          <a:ext cx="914400" cy="320675"/>
        </p:xfrm>
        <a:graphic>
          <a:graphicData uri="http://schemas.openxmlformats.org/presentationml/2006/ole">
            <mc:AlternateContent xmlns:mc="http://schemas.openxmlformats.org/markup-compatibility/2006">
              <mc:Choice xmlns:v="urn:schemas-microsoft-com:vml" Requires="v">
                <p:oleObj spid="_x0000_s16711"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3505200"/>
                        <a:ext cx="914400" cy="3206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17115514"/>
              </p:ext>
            </p:extLst>
          </p:nvPr>
        </p:nvGraphicFramePr>
        <p:xfrm>
          <a:off x="5791200" y="4098925"/>
          <a:ext cx="914400" cy="320675"/>
        </p:xfrm>
        <a:graphic>
          <a:graphicData uri="http://schemas.openxmlformats.org/presentationml/2006/ole">
            <mc:AlternateContent xmlns:mc="http://schemas.openxmlformats.org/markup-compatibility/2006">
              <mc:Choice xmlns:v="urn:schemas-microsoft-com:vml" Requires="v">
                <p:oleObj spid="_x0000_s16712" name="Document" showAsIcon="1" r:id="rId15" imgW="914400" imgH="792360" progId="Word.Document.8">
                  <p:embed/>
                </p:oleObj>
              </mc:Choice>
              <mc:Fallback>
                <p:oleObj name="Document" showAsIcon="1" r:id="rId15" imgW="914400" imgH="792360" progId="Word.Document.8">
                  <p:embed/>
                  <p:pic>
                    <p:nvPicPr>
                      <p:cNvPr id="0" name=""/>
                      <p:cNvPicPr/>
                      <p:nvPr/>
                    </p:nvPicPr>
                    <p:blipFill>
                      <a:blip r:embed="rId16"/>
                      <a:stretch>
                        <a:fillRect/>
                      </a:stretch>
                    </p:blipFill>
                    <p:spPr>
                      <a:xfrm>
                        <a:off x="5791200" y="4098925"/>
                        <a:ext cx="914400" cy="3206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39257697"/>
              </p:ext>
            </p:extLst>
          </p:nvPr>
        </p:nvGraphicFramePr>
        <p:xfrm>
          <a:off x="5791200" y="4708525"/>
          <a:ext cx="914400" cy="244475"/>
        </p:xfrm>
        <a:graphic>
          <a:graphicData uri="http://schemas.openxmlformats.org/presentationml/2006/ole">
            <mc:AlternateContent xmlns:mc="http://schemas.openxmlformats.org/markup-compatibility/2006">
              <mc:Choice xmlns:v="urn:schemas-microsoft-com:vml" Requires="v">
                <p:oleObj spid="_x0000_s16713"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91200" y="4708525"/>
                        <a:ext cx="914400" cy="2444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4031651"/>
              </p:ext>
            </p:extLst>
          </p:nvPr>
        </p:nvGraphicFramePr>
        <p:xfrm>
          <a:off x="5791200" y="5165725"/>
          <a:ext cx="914400" cy="320675"/>
        </p:xfrm>
        <a:graphic>
          <a:graphicData uri="http://schemas.openxmlformats.org/presentationml/2006/ole">
            <mc:AlternateContent xmlns:mc="http://schemas.openxmlformats.org/markup-compatibility/2006">
              <mc:Choice xmlns:v="urn:schemas-microsoft-com:vml" Requires="v">
                <p:oleObj spid="_x0000_s16714"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5165725"/>
                        <a:ext cx="914400" cy="3206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15919148"/>
              </p:ext>
            </p:extLst>
          </p:nvPr>
        </p:nvGraphicFramePr>
        <p:xfrm>
          <a:off x="5791200" y="5622925"/>
          <a:ext cx="914400" cy="320675"/>
        </p:xfrm>
        <a:graphic>
          <a:graphicData uri="http://schemas.openxmlformats.org/presentationml/2006/ole">
            <mc:AlternateContent xmlns:mc="http://schemas.openxmlformats.org/markup-compatibility/2006">
              <mc:Choice xmlns:v="urn:schemas-microsoft-com:vml" Requires="v">
                <p:oleObj spid="_x0000_s16715" name="Document" showAsIcon="1" r:id="rId21" imgW="914400" imgH="792360" progId="Word.Document.8">
                  <p:embed/>
                </p:oleObj>
              </mc:Choice>
              <mc:Fallback>
                <p:oleObj name="Document" showAsIcon="1" r:id="rId21" imgW="914400" imgH="792360" progId="Word.Document.8">
                  <p:embed/>
                  <p:pic>
                    <p:nvPicPr>
                      <p:cNvPr id="0" name=""/>
                      <p:cNvPicPr/>
                      <p:nvPr/>
                    </p:nvPicPr>
                    <p:blipFill>
                      <a:blip r:embed="rId22"/>
                      <a:stretch>
                        <a:fillRect/>
                      </a:stretch>
                    </p:blipFill>
                    <p:spPr>
                      <a:xfrm>
                        <a:off x="5791200" y="5622925"/>
                        <a:ext cx="914400" cy="32067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95800927"/>
              </p:ext>
            </p:extLst>
          </p:nvPr>
        </p:nvGraphicFramePr>
        <p:xfrm>
          <a:off x="5867400" y="6172199"/>
          <a:ext cx="762000" cy="304801"/>
        </p:xfrm>
        <a:graphic>
          <a:graphicData uri="http://schemas.openxmlformats.org/presentationml/2006/ole">
            <mc:AlternateContent xmlns:mc="http://schemas.openxmlformats.org/markup-compatibility/2006">
              <mc:Choice xmlns:v="urn:schemas-microsoft-com:vml" Requires="v">
                <p:oleObj spid="_x0000_s16716"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867400" y="6172199"/>
                        <a:ext cx="762000" cy="304801"/>
                      </a:xfrm>
                      <a:prstGeom prst="rect">
                        <a:avLst/>
                      </a:prstGeom>
                    </p:spPr>
                  </p:pic>
                </p:oleObj>
              </mc:Fallback>
            </mc:AlternateContent>
          </a:graphicData>
        </a:graphic>
      </p:graphicFrame>
    </p:spTree>
    <p:extLst>
      <p:ext uri="{BB962C8B-B14F-4D97-AF65-F5344CB8AC3E}">
        <p14:creationId xmlns:p14="http://schemas.microsoft.com/office/powerpoint/2010/main" val="567036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11807494"/>
              </p:ext>
            </p:extLst>
          </p:nvPr>
        </p:nvGraphicFramePr>
        <p:xfrm>
          <a:off x="297180" y="350520"/>
          <a:ext cx="11318266" cy="5283200"/>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041 – Allow Enrollment for New</a:t>
                      </a:r>
                      <a:r>
                        <a:rPr lang="en-US" sz="1200" baseline="0" dirty="0" smtClean="0">
                          <a:effectLst/>
                          <a:latin typeface="Arial"/>
                          <a:ea typeface="Arial"/>
                          <a:cs typeface="Arial"/>
                        </a:rPr>
                        <a:t> Customer 12 Month History for Third Parties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Remanded back</a:t>
                      </a:r>
                      <a:r>
                        <a:rPr lang="en-US" sz="1100" b="0" baseline="0" dirty="0" smtClean="0">
                          <a:solidFill>
                            <a:schemeClr val="accent1"/>
                          </a:solidFill>
                        </a:rPr>
                        <a:t> to AMWG for Further Discussion</a:t>
                      </a:r>
                      <a:endParaRPr lang="en-US" sz="1100" b="0" dirty="0" smtClean="0">
                        <a:solidFill>
                          <a:schemeClr val="accent1"/>
                        </a:solidFill>
                      </a:endParaRPr>
                    </a:p>
                  </a:txBody>
                  <a:tcPr marL="118872" marR="118872" anchor="ctr"/>
                </a:tc>
                <a:tc>
                  <a:txBody>
                    <a:bodyPr/>
                    <a:lstStyle/>
                    <a:p>
                      <a:r>
                        <a:rPr lang="en-US" sz="1200" dirty="0" smtClean="0"/>
                        <a:t>AMWG</a:t>
                      </a:r>
                      <a:r>
                        <a:rPr lang="en-US" sz="1200" baseline="0" dirty="0" smtClean="0"/>
                        <a:t> Delayed</a:t>
                      </a:r>
                      <a:endParaRPr lang="en-US" sz="1200" dirty="0" smtClean="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042 – Automate Machine to Machine Consumption of Third Party</a:t>
                      </a:r>
                      <a:r>
                        <a:rPr lang="en-US" sz="1200" baseline="0" dirty="0" smtClean="0">
                          <a:effectLst/>
                          <a:latin typeface="+mn-lt"/>
                          <a:ea typeface="Arial"/>
                          <a:cs typeface="Times New Roman"/>
                        </a:rPr>
                        <a:t> Agreement Information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Approved 8/4/15</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 / High (80)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FF0000"/>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endParaRPr lang="en-US"/>
                    </a:p>
                  </a:txBody>
                  <a:tcPr marL="118872" marR="118872" anchor="ctr"/>
                </a:tc>
                <a:tc>
                  <a:txBody>
                    <a:bodyPr/>
                    <a:lstStyle/>
                    <a:p>
                      <a:endParaRPr lang="en-US"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317211387"/>
              </p:ext>
            </p:extLst>
          </p:nvPr>
        </p:nvGraphicFramePr>
        <p:xfrm>
          <a:off x="5791200" y="1828800"/>
          <a:ext cx="914400" cy="373063"/>
        </p:xfrm>
        <a:graphic>
          <a:graphicData uri="http://schemas.openxmlformats.org/presentationml/2006/ole">
            <mc:AlternateContent xmlns:mc="http://schemas.openxmlformats.org/markup-compatibility/2006">
              <mc:Choice xmlns:v="urn:schemas-microsoft-com:vml" Requires="v">
                <p:oleObj spid="_x0000_s15537"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1200" y="1828800"/>
                        <a:ext cx="914400" cy="373063"/>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673218283"/>
              </p:ext>
            </p:extLst>
          </p:nvPr>
        </p:nvGraphicFramePr>
        <p:xfrm>
          <a:off x="5791200" y="1095375"/>
          <a:ext cx="914400" cy="396875"/>
        </p:xfrm>
        <a:graphic>
          <a:graphicData uri="http://schemas.openxmlformats.org/presentationml/2006/ole">
            <mc:AlternateContent xmlns:mc="http://schemas.openxmlformats.org/markup-compatibility/2006">
              <mc:Choice xmlns:v="urn:schemas-microsoft-com:vml" Requires="v">
                <p:oleObj spid="_x0000_s15538"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1200" y="1095375"/>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276842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dirty="0" smtClean="0">
                <a:solidFill>
                  <a:srgbClr val="FF0000"/>
                </a:solidFill>
              </a:rPr>
              <a:t>Rough Order Of Magnitude (ROM) Estimate of Effort Classification</a:t>
            </a:r>
          </a:p>
        </p:txBody>
      </p:sp>
      <p:sp>
        <p:nvSpPr>
          <p:cNvPr id="56323" name="TextBox 1"/>
          <p:cNvSpPr txBox="1">
            <a:spLocks noChangeArrowheads="1"/>
          </p:cNvSpPr>
          <p:nvPr/>
        </p:nvSpPr>
        <p:spPr bwMode="auto">
          <a:xfrm>
            <a:off x="448734" y="5104339"/>
            <a:ext cx="97594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Actual </a:t>
            </a:r>
            <a:r>
              <a:rPr lang="en-US" altLang="en-US" i="0" dirty="0">
                <a:solidFill>
                  <a:schemeClr val="accent1"/>
                </a:solidFill>
                <a:ea typeface="MS PGothic" pitchFamily="34" charset="-128"/>
              </a:rPr>
              <a:t>estimates could vary significantly depending on requirements.</a:t>
            </a:r>
          </a:p>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Overall project cost will vary based on efficiency gains from packaging like functionality </a:t>
            </a:r>
            <a:endParaRPr lang="en-US" altLang="en-US" i="0" dirty="0">
              <a:solidFill>
                <a:schemeClr val="accent1"/>
              </a:solidFill>
              <a:ea typeface="MS PGothic" pitchFamily="34" charset="-128"/>
            </a:endParaRPr>
          </a:p>
        </p:txBody>
      </p:sp>
      <p:graphicFrame>
        <p:nvGraphicFramePr>
          <p:cNvPr id="142393" name="Group 57"/>
          <p:cNvGraphicFramePr>
            <a:graphicFrameLocks noGrp="1"/>
          </p:cNvGraphicFramePr>
          <p:nvPr/>
        </p:nvGraphicFramePr>
        <p:xfrm>
          <a:off x="2668588" y="1747838"/>
          <a:ext cx="5972175" cy="3062289"/>
        </p:xfrm>
        <a:graphic>
          <a:graphicData uri="http://schemas.openxmlformats.org/drawingml/2006/table">
            <a:tbl>
              <a:tblPr/>
              <a:tblGrid>
                <a:gridCol w="2986087"/>
                <a:gridCol w="2986088"/>
              </a:tblGrid>
              <a:tr h="43497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243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1608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32410</TotalTime>
  <Words>2362</Words>
  <Application>Microsoft Office PowerPoint</Application>
  <PresentationFormat>Custom</PresentationFormat>
  <Paragraphs>345</Paragraphs>
  <Slides>14</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18" baseType="lpstr">
      <vt:lpstr>S&amp;C-2010</vt:lpstr>
      <vt:lpstr>Custom Design</vt:lpstr>
      <vt:lpstr>7_S&amp;C-2010</vt:lpstr>
      <vt:lpstr>Document</vt:lpstr>
      <vt:lpstr>SMT Update To AMWG </vt:lpstr>
      <vt:lpstr>Status Update of AMWG Change Requests</vt:lpstr>
      <vt:lpstr>Status of AMWG Change Requests </vt:lpstr>
      <vt:lpstr>PowerPoint Presentation</vt:lpstr>
      <vt:lpstr>PowerPoint Presentation</vt:lpstr>
      <vt:lpstr>PowerPoint Presentation</vt:lpstr>
      <vt:lpstr>PowerPoint Presentation</vt:lpstr>
      <vt:lpstr>PowerPoint Presentation</vt:lpstr>
      <vt:lpstr>Rough Order Of Magnitude (ROM) Estimate of Effort Classification</vt:lpstr>
      <vt:lpstr>Update on SMT December 2015 Minor Release to Correct Deficiencies and Usability Defects </vt:lpstr>
      <vt:lpstr>SMT Minor Release to Correct Deficiencies and Usability Defects December, 2015</vt:lpstr>
      <vt:lpstr>SMT Minor Release to Correct Deficiencies and Usability Defects December, 2015</vt:lpstr>
      <vt:lpstr>SMT Minor Release to Correct Deficiencies and Usability Defects December, 2015</vt:lpstr>
      <vt:lpstr>Q&amp;A Monthly SMT Reports to AMWG Data Through August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Andrea</cp:lastModifiedBy>
  <cp:revision>860</cp:revision>
  <cp:lastPrinted>2015-07-20T13:29:16Z</cp:lastPrinted>
  <dcterms:modified xsi:type="dcterms:W3CDTF">2015-11-11T18:20:21Z</dcterms:modified>
</cp:coreProperties>
</file>