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4"/>
  </p:notesMasterIdLst>
  <p:sldIdLst>
    <p:sldId id="372" r:id="rId2"/>
    <p:sldId id="373" r:id="rId3"/>
  </p:sldIdLst>
  <p:sldSz cx="9144000" cy="6858000" type="screen4x3"/>
  <p:notesSz cx="7010400" cy="92360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600"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600"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600"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600"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66"/>
    <a:srgbClr val="FFFF99"/>
    <a:srgbClr val="99FF99"/>
    <a:srgbClr val="40949A"/>
    <a:srgbClr val="0000CC"/>
    <a:srgbClr val="FF3300"/>
    <a:srgbClr val="FF9900"/>
    <a:srgbClr val="5469A2"/>
    <a:srgbClr val="2941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965" autoAdjust="0"/>
    <p:restoredTop sz="99275" autoAdjust="0"/>
  </p:normalViewPr>
  <p:slideViewPr>
    <p:cSldViewPr>
      <p:cViewPr varScale="1">
        <p:scale>
          <a:sx n="105" d="100"/>
          <a:sy n="105" d="100"/>
        </p:scale>
        <p:origin x="-714" y="-84"/>
      </p:cViewPr>
      <p:guideLst>
        <p:guide orient="horz" pos="4224"/>
        <p:guide pos="153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l" defTabSz="931863">
              <a:lnSpc>
                <a:spcPct val="100000"/>
              </a:lnSpc>
              <a:spcBef>
                <a:spcPct val="0"/>
              </a:spcBef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>
              <a:lnSpc>
                <a:spcPct val="100000"/>
              </a:lnSpc>
              <a:spcBef>
                <a:spcPct val="0"/>
              </a:spcBef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5388" y="692150"/>
            <a:ext cx="4619625" cy="3463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387850"/>
            <a:ext cx="5607050" cy="415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2525"/>
            <a:ext cx="30384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l" defTabSz="931863">
              <a:lnSpc>
                <a:spcPct val="100000"/>
              </a:lnSpc>
              <a:spcBef>
                <a:spcPct val="0"/>
              </a:spcBef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772525"/>
            <a:ext cx="30384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>
              <a:lnSpc>
                <a:spcPct val="100000"/>
              </a:lnSpc>
              <a:spcBef>
                <a:spcPct val="0"/>
              </a:spcBef>
              <a:defRPr sz="1200" b="0">
                <a:latin typeface="Arial" charset="0"/>
              </a:defRPr>
            </a:lvl1pPr>
          </a:lstStyle>
          <a:p>
            <a:pPr>
              <a:defRPr/>
            </a:pPr>
            <a:fld id="{EF9FDEEA-5704-4A08-B22C-F16CA0CD24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7261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defTabSz="931863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1863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1863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1863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CC51442-EDE7-4953-BB55-E71AD2260C8B}" type="slidenum">
              <a:rPr lang="en-US" sz="1200" b="0" smtClean="0"/>
              <a:pPr eaLnBrk="1" hangingPunct="1"/>
              <a:t>1</a:t>
            </a:fld>
            <a:endParaRPr lang="en-US" sz="1200" b="0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2" descr="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04800"/>
            <a:ext cx="1295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13"/>
          <p:cNvSpPr>
            <a:spLocks noChangeArrowheads="1"/>
          </p:cNvSpPr>
          <p:nvPr userDrawn="1"/>
        </p:nvSpPr>
        <p:spPr bwMode="auto">
          <a:xfrm>
            <a:off x="0" y="1143000"/>
            <a:ext cx="9144000" cy="5715000"/>
          </a:xfrm>
          <a:prstGeom prst="rect">
            <a:avLst/>
          </a:prstGeom>
          <a:solidFill>
            <a:srgbClr val="5469A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spcBef>
                <a:spcPct val="20000"/>
              </a:spcBef>
            </a:pPr>
            <a:endParaRPr lang="en-US"/>
          </a:p>
        </p:txBody>
      </p:sp>
      <p:sp>
        <p:nvSpPr>
          <p:cNvPr id="6" name="Line 14"/>
          <p:cNvSpPr>
            <a:spLocks noChangeShapeType="1"/>
          </p:cNvSpPr>
          <p:nvPr userDrawn="1"/>
        </p:nvSpPr>
        <p:spPr bwMode="auto">
          <a:xfrm>
            <a:off x="0" y="1143000"/>
            <a:ext cx="9144000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343150" y="3581400"/>
            <a:ext cx="5334000" cy="1143000"/>
          </a:xfrm>
        </p:spPr>
        <p:txBody>
          <a:bodyPr/>
          <a:lstStyle>
            <a:lvl1pPr marL="0" indent="0">
              <a:buFontTx/>
              <a:buNone/>
              <a:defRPr b="0">
                <a:solidFill>
                  <a:schemeClr val="bg1"/>
                </a:solidFill>
                <a:latin typeface="Arial Black" pitchFamily="34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3015" name="Rectangle 7"/>
          <p:cNvSpPr>
            <a:spLocks noGrp="1" noChangeArrowheads="1"/>
          </p:cNvSpPr>
          <p:nvPr>
            <p:ph type="ctrTitle"/>
          </p:nvPr>
        </p:nvSpPr>
        <p:spPr>
          <a:xfrm>
            <a:off x="2333625" y="1905000"/>
            <a:ext cx="6477000" cy="1241425"/>
          </a:xfrm>
        </p:spPr>
        <p:txBody>
          <a:bodyPr/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2333625" y="5467350"/>
            <a:ext cx="2133600" cy="476250"/>
          </a:xfrm>
        </p:spPr>
        <p:txBody>
          <a:bodyPr/>
          <a:lstStyle>
            <a:lvl1pPr>
              <a:defRPr sz="1800" b="1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/>
              <a:t>Date</a:t>
            </a:r>
          </a:p>
        </p:txBody>
      </p:sp>
      <p:sp>
        <p:nvSpPr>
          <p:cNvPr id="8" name="Footer Placeholder 7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2333625" y="5067300"/>
            <a:ext cx="2895600" cy="4191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spcBef>
                <a:spcPct val="0"/>
              </a:spcBef>
              <a:defRPr sz="1800">
                <a:solidFill>
                  <a:schemeClr val="bg1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Meeting Title (optional)</a:t>
            </a:r>
          </a:p>
        </p:txBody>
      </p:sp>
    </p:spTree>
    <p:extLst>
      <p:ext uri="{BB962C8B-B14F-4D97-AF65-F5344CB8AC3E}">
        <p14:creationId xmlns:p14="http://schemas.microsoft.com/office/powerpoint/2010/main" val="8124946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DD6BAE-A68F-473A-A2D7-CEEA128D74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1610511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0"/>
            <a:ext cx="217170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0"/>
            <a:ext cx="636270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81CF20-39D3-4579-9E24-257361C91D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37210348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686800" cy="685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066800"/>
            <a:ext cx="4038600" cy="4724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4724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31981A-7905-41B0-8858-66AAA0FFBC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32065621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9CEAF1-53AD-46BE-9176-013B2A2B7A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633556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B97839-E9E5-4038-9852-0A72C69A2A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39644772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4D15DB-F492-417C-B3C1-95863FCAA2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22415409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155851-3123-4476-B2AC-37AA765591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42057589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B0A38D-180F-42DE-8177-B03C76167E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18342670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FCC2D1-2CC9-45D0-AD2A-3A9F9D772C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9532109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806BC6-3DFE-4977-B534-48CCD8B6B1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1339998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ADADD4-17AA-47F5-8402-FBC938F97C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9012674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2296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defRPr sz="1400" b="0">
                <a:latin typeface="Arial" charset="0"/>
              </a:defRPr>
            </a:lvl1pPr>
          </a:lstStyle>
          <a:p>
            <a:pPr>
              <a:defRPr/>
            </a:pPr>
            <a:fld id="{E718ABEB-4B20-4DAD-9F08-0F3C9742EA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28" name="Rectangle 7"/>
          <p:cNvSpPr>
            <a:spLocks noChangeArrowheads="1"/>
          </p:cNvSpPr>
          <p:nvPr userDrawn="1"/>
        </p:nvSpPr>
        <p:spPr bwMode="auto">
          <a:xfrm>
            <a:off x="0" y="6235700"/>
            <a:ext cx="9144000" cy="622300"/>
          </a:xfrm>
          <a:prstGeom prst="rect">
            <a:avLst/>
          </a:prstGeom>
          <a:solidFill>
            <a:srgbClr val="ECECE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spcBef>
                <a:spcPct val="20000"/>
              </a:spcBef>
            </a:pPr>
            <a:endParaRPr lang="en-US"/>
          </a:p>
        </p:txBody>
      </p:sp>
      <p:pic>
        <p:nvPicPr>
          <p:cNvPr id="1029" name="Picture 8" descr="logo_C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0" y="6289675"/>
            <a:ext cx="854075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0" name="Rectangle 9"/>
          <p:cNvSpPr>
            <a:spLocks noChangeArrowheads="1"/>
          </p:cNvSpPr>
          <p:nvPr userDrawn="1"/>
        </p:nvSpPr>
        <p:spPr bwMode="auto">
          <a:xfrm>
            <a:off x="0" y="0"/>
            <a:ext cx="9144000" cy="685800"/>
          </a:xfrm>
          <a:prstGeom prst="rect">
            <a:avLst/>
          </a:prstGeom>
          <a:solidFill>
            <a:srgbClr val="5469A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spcBef>
                <a:spcPct val="20000"/>
              </a:spcBef>
            </a:pPr>
            <a:endParaRPr lang="en-US"/>
          </a:p>
        </p:txBody>
      </p:sp>
      <p:sp>
        <p:nvSpPr>
          <p:cNvPr id="103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0"/>
            <a:ext cx="8686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2" name="Line 11"/>
          <p:cNvSpPr>
            <a:spLocks noChangeShapeType="1"/>
          </p:cNvSpPr>
          <p:nvPr userDrawn="1"/>
        </p:nvSpPr>
        <p:spPr bwMode="auto">
          <a:xfrm>
            <a:off x="1069975" y="6457950"/>
            <a:ext cx="0" cy="2190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43000" y="64579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spcBef>
                <a:spcPct val="0"/>
              </a:spcBef>
              <a:defRPr sz="1200" b="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Date</a:t>
            </a:r>
          </a:p>
        </p:txBody>
      </p:sp>
      <p:sp>
        <p:nvSpPr>
          <p:cNvPr id="1034" name="Line 12"/>
          <p:cNvSpPr>
            <a:spLocks noChangeShapeType="1"/>
          </p:cNvSpPr>
          <p:nvPr userDrawn="1"/>
        </p:nvSpPr>
        <p:spPr bwMode="auto">
          <a:xfrm>
            <a:off x="0" y="673100"/>
            <a:ext cx="9144000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5" name="Rectangle 13"/>
          <p:cNvSpPr>
            <a:spLocks noChangeArrowheads="1"/>
          </p:cNvSpPr>
          <p:nvPr userDrawn="1"/>
        </p:nvSpPr>
        <p:spPr bwMode="auto">
          <a:xfrm>
            <a:off x="8229600" y="6248400"/>
            <a:ext cx="533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/>
            <a:fld id="{03670EEC-6877-42F5-BF6B-1CB534FE5D5D}" type="slidenum">
              <a:rPr lang="en-US" sz="1200" b="0"/>
              <a:pPr algn="ctr"/>
              <a:t>‹#›</a:t>
            </a:fld>
            <a:endParaRPr lang="en-US" sz="1200" b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85" r:id="rId1"/>
    <p:sldLayoutId id="2147484174" r:id="rId2"/>
    <p:sldLayoutId id="2147484175" r:id="rId3"/>
    <p:sldLayoutId id="2147484176" r:id="rId4"/>
    <p:sldLayoutId id="2147484177" r:id="rId5"/>
    <p:sldLayoutId id="2147484178" r:id="rId6"/>
    <p:sldLayoutId id="2147484179" r:id="rId7"/>
    <p:sldLayoutId id="2147484180" r:id="rId8"/>
    <p:sldLayoutId id="2147484181" r:id="rId9"/>
    <p:sldLayoutId id="2147484182" r:id="rId10"/>
    <p:sldLayoutId id="2147484183" r:id="rId11"/>
    <p:sldLayoutId id="2147484184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371600" y="2133600"/>
            <a:ext cx="7239000" cy="123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en-US" sz="2800" b="0" kern="0" dirty="0" smtClean="0">
                <a:latin typeface="+mj-lt"/>
              </a:rPr>
              <a:t>Project Prioritization Review</a:t>
            </a:r>
            <a:endParaRPr lang="en-US" sz="2800" b="0" kern="0" dirty="0">
              <a:latin typeface="+mj-lt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1371600" y="3581400"/>
            <a:ext cx="30480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endParaRPr lang="en-US" sz="2000" kern="0" dirty="0">
              <a:latin typeface="+mn-lt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endParaRPr lang="en-US" sz="2000" kern="0" dirty="0">
              <a:latin typeface="+mn-lt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endParaRPr lang="en-US" sz="2000" kern="0" dirty="0">
              <a:latin typeface="+mn-lt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000" kern="0" dirty="0" smtClean="0">
                <a:latin typeface="+mn-lt"/>
              </a:rPr>
              <a:t>November 12, 2015</a:t>
            </a:r>
            <a:endParaRPr lang="en-US" sz="2000" kern="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1"/>
          <p:cNvSpPr>
            <a:spLocks noGrp="1"/>
          </p:cNvSpPr>
          <p:nvPr>
            <p:ph type="title"/>
          </p:nvPr>
        </p:nvSpPr>
        <p:spPr>
          <a:xfrm>
            <a:off x="152400" y="0"/>
            <a:ext cx="8915400" cy="685800"/>
          </a:xfrm>
        </p:spPr>
        <p:txBody>
          <a:bodyPr/>
          <a:lstStyle/>
          <a:p>
            <a:pPr eaLnBrk="1" hangingPunct="1"/>
            <a:r>
              <a:rPr lang="en-US" sz="1600" dirty="0" smtClean="0"/>
              <a:t>Approved Revision Requests “Not Started</a:t>
            </a:r>
            <a:r>
              <a:rPr lang="en-US" sz="1600" dirty="0"/>
              <a:t>” – </a:t>
            </a:r>
            <a:r>
              <a:rPr lang="en-US" sz="1600" dirty="0" smtClean="0"/>
              <a:t>Planned to Start in Future Months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697410"/>
              </p:ext>
            </p:extLst>
          </p:nvPr>
        </p:nvGraphicFramePr>
        <p:xfrm>
          <a:off x="76201" y="762000"/>
          <a:ext cx="8991599" cy="16159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65937"/>
                <a:gridCol w="858663"/>
                <a:gridCol w="761999"/>
                <a:gridCol w="1066801"/>
                <a:gridCol w="838199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Revision Request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 marT="45732" marB="45732"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smtClean="0"/>
                        <a:t>Target</a:t>
                      </a:r>
                    </a:p>
                    <a:p>
                      <a:pPr algn="ctr"/>
                      <a:r>
                        <a:rPr lang="en-US" sz="1100" b="1" dirty="0" smtClean="0"/>
                        <a:t>Start Date</a:t>
                      </a:r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T="45732" marB="45732" anchor="ctr"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smtClean="0">
                          <a:solidFill>
                            <a:schemeClr val="tx1"/>
                          </a:solidFill>
                        </a:rPr>
                        <a:t>Release Target</a:t>
                      </a:r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T="45732" marB="45732"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Cost Estimate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 marT="45732" marB="45732"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Author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 marT="45732" marB="45732" anchor="ctr">
                    <a:solidFill>
                      <a:srgbClr val="FFFF99"/>
                    </a:solidFill>
                  </a:tcPr>
                </a:tc>
              </a:tr>
              <a:tr h="2896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 smtClean="0"/>
                        <a:t>NPRR620 </a:t>
                      </a:r>
                      <a:r>
                        <a:rPr lang="en-US" sz="1000" dirty="0" smtClean="0"/>
                        <a:t>– </a:t>
                      </a:r>
                      <a:r>
                        <a:rPr lang="en-US" sz="105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Collateral Requirements for Counter-Parties with No Load or Generation</a:t>
                      </a:r>
                    </a:p>
                  </a:txBody>
                  <a:tcPr marT="45732" marB="45732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Dec </a:t>
                      </a:r>
                      <a:r>
                        <a:rPr lang="en-US" sz="1050" dirty="0" smtClean="0"/>
                        <a:t>2015</a:t>
                      </a:r>
                      <a:endParaRPr lang="en-US" sz="1050" dirty="0" smtClean="0"/>
                    </a:p>
                  </a:txBody>
                  <a:tcPr marT="45732" marB="45732" anchor="ctr"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/>
                        <a:t>TBD</a:t>
                      </a:r>
                      <a:endParaRPr lang="en-US" sz="1050" dirty="0"/>
                    </a:p>
                  </a:txBody>
                  <a:tcPr marT="45732" marB="45732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$80k-$100k</a:t>
                      </a:r>
                    </a:p>
                  </a:txBody>
                  <a:tcPr marT="45732" marB="45732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ERCOT</a:t>
                      </a:r>
                    </a:p>
                  </a:txBody>
                  <a:tcPr marT="45732" marB="45732" anchor="ctr">
                    <a:noFill/>
                  </a:tcPr>
                </a:tc>
              </a:tr>
              <a:tr h="2896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 smtClean="0"/>
                        <a:t>NPRR662 </a:t>
                      </a:r>
                      <a:r>
                        <a:rPr lang="en-US" sz="1000" dirty="0" smtClean="0"/>
                        <a:t>– Proxy </a:t>
                      </a:r>
                      <a:r>
                        <a:rPr lang="en-US" sz="105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Energy Offer Curves</a:t>
                      </a:r>
                    </a:p>
                  </a:txBody>
                  <a:tcPr marT="45732" marB="45732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Dec </a:t>
                      </a:r>
                      <a:r>
                        <a:rPr lang="en-US" sz="1050" dirty="0" smtClean="0"/>
                        <a:t>2015</a:t>
                      </a:r>
                      <a:endParaRPr lang="en-US" sz="1050" dirty="0" smtClean="0"/>
                    </a:p>
                  </a:txBody>
                  <a:tcPr marT="45732" marB="45732" anchor="ctr"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/>
                        <a:t>2016-R4</a:t>
                      </a:r>
                      <a:endParaRPr lang="en-US" sz="1050" dirty="0"/>
                    </a:p>
                  </a:txBody>
                  <a:tcPr marT="45732" marB="45732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$80k-$120k</a:t>
                      </a:r>
                    </a:p>
                  </a:txBody>
                  <a:tcPr marT="45732" marB="45732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TIEC</a:t>
                      </a:r>
                    </a:p>
                  </a:txBody>
                  <a:tcPr marT="45732" marB="45732" anchor="ctr">
                    <a:noFill/>
                  </a:tcPr>
                </a:tc>
              </a:tr>
              <a:tr h="2896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 smtClean="0"/>
                        <a:t>RMGRR126</a:t>
                      </a:r>
                      <a:r>
                        <a:rPr lang="en-US" sz="1100" b="0" dirty="0" smtClean="0"/>
                        <a:t> </a:t>
                      </a:r>
                      <a:r>
                        <a:rPr lang="en-US" sz="1050" b="0" dirty="0" smtClean="0"/>
                        <a:t>– </a:t>
                      </a:r>
                      <a:r>
                        <a:rPr lang="en-US" sz="105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Add’l</a:t>
                      </a:r>
                      <a:r>
                        <a:rPr lang="en-US" sz="105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ERCOT Validations for Customer Billing Contact Information File</a:t>
                      </a:r>
                    </a:p>
                  </a:txBody>
                  <a:tcPr marT="45732" marB="45732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Jan 2016</a:t>
                      </a:r>
                      <a:endParaRPr lang="en-US" sz="105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32" marB="45732" anchor="ctr"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dirty="0" smtClean="0"/>
                        <a:t>2016-R3</a:t>
                      </a:r>
                      <a:endParaRPr lang="en-US" sz="1050" dirty="0" smtClean="0"/>
                    </a:p>
                  </a:txBody>
                  <a:tcPr marT="45732" marB="45732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$35k-$55k</a:t>
                      </a:r>
                    </a:p>
                  </a:txBody>
                  <a:tcPr marT="45732" marB="45732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TX SET WG</a:t>
                      </a:r>
                      <a:endParaRPr lang="en-US" sz="105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T="45732" marB="45732" anchor="ctr">
                    <a:noFill/>
                  </a:tcPr>
                </a:tc>
              </a:tr>
              <a:tr h="2896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 smtClean="0"/>
                        <a:t>NPRR679 </a:t>
                      </a:r>
                      <a:r>
                        <a:rPr lang="en-US" sz="1000" dirty="0" smtClean="0"/>
                        <a:t>– ONOPTOUT for RUC Given After the Adjustment Period</a:t>
                      </a:r>
                      <a:endParaRPr lang="en-US" sz="105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32" marB="45732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dirty="0" smtClean="0"/>
                        <a:t>Jan 2016</a:t>
                      </a:r>
                      <a:endParaRPr lang="en-US" sz="1050" dirty="0" smtClean="0"/>
                    </a:p>
                  </a:txBody>
                  <a:tcPr marT="45732" marB="45732" anchor="ctr"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/>
                        <a:t>2016-R3</a:t>
                      </a:r>
                      <a:endParaRPr lang="en-US" sz="1050" dirty="0"/>
                    </a:p>
                  </a:txBody>
                  <a:tcPr marT="45732" marB="45732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$15k-$20k</a:t>
                      </a:r>
                    </a:p>
                  </a:txBody>
                  <a:tcPr marT="45732" marB="45732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Tenaska</a:t>
                      </a:r>
                    </a:p>
                  </a:txBody>
                  <a:tcPr marT="45732" marB="45732" anchor="ctr">
                    <a:noFill/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263424" y="1344441"/>
            <a:ext cx="153924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0" i="1" dirty="0" smtClean="0">
                <a:solidFill>
                  <a:srgbClr val="FF0000"/>
                </a:solidFill>
              </a:rPr>
              <a:t>Moved from Oct 2015</a:t>
            </a:r>
            <a:endParaRPr lang="en-US" sz="800" b="0" i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58147" y="1623583"/>
            <a:ext cx="153924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0" i="1" dirty="0" smtClean="0">
                <a:solidFill>
                  <a:srgbClr val="FF0000"/>
                </a:solidFill>
              </a:rPr>
              <a:t>Moved from Oct 2015</a:t>
            </a:r>
            <a:endParaRPr lang="en-US" sz="800" b="0" i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249094" y="1931385"/>
            <a:ext cx="153924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0" i="1" dirty="0" smtClean="0">
                <a:solidFill>
                  <a:srgbClr val="FF0000"/>
                </a:solidFill>
              </a:rPr>
              <a:t>Moved from Oct 2015</a:t>
            </a:r>
            <a:endParaRPr lang="en-US" sz="800" b="0" i="1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40041" y="2202975"/>
            <a:ext cx="153924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0" i="1" dirty="0" smtClean="0">
                <a:solidFill>
                  <a:srgbClr val="FF0000"/>
                </a:solidFill>
              </a:rPr>
              <a:t>Moved from </a:t>
            </a:r>
            <a:r>
              <a:rPr lang="en-US" sz="800" b="0" i="1" dirty="0" smtClean="0">
                <a:solidFill>
                  <a:srgbClr val="FF0000"/>
                </a:solidFill>
              </a:rPr>
              <a:t>Nov</a:t>
            </a:r>
            <a:r>
              <a:rPr lang="en-US" sz="800" b="0" i="1" dirty="0" smtClean="0">
                <a:solidFill>
                  <a:srgbClr val="FF0000"/>
                </a:solidFill>
              </a:rPr>
              <a:t> </a:t>
            </a:r>
            <a:r>
              <a:rPr lang="en-US" sz="800" b="0" i="1" dirty="0" smtClean="0">
                <a:solidFill>
                  <a:srgbClr val="FF0000"/>
                </a:solidFill>
              </a:rPr>
              <a:t>2015</a:t>
            </a:r>
            <a:endParaRPr lang="en-US" sz="800" b="0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9128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228600" marR="0" indent="-228600" algn="ctr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>
            <a:tab pos="1033463" algn="l"/>
            <a:tab pos="1143000" algn="l"/>
            <a:tab pos="2624138" algn="l"/>
          </a:tabLst>
          <a:defRPr kumimoji="0" lang="en-US" sz="1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228600" marR="0" indent="-228600" algn="ctr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>
            <a:tab pos="1033463" algn="l"/>
            <a:tab pos="1143000" algn="l"/>
            <a:tab pos="2624138" algn="l"/>
          </a:tabLst>
          <a:defRPr kumimoji="0" lang="en-US" sz="1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63648</TotalTime>
  <Words>120</Words>
  <Application>Microsoft Office PowerPoint</Application>
  <PresentationFormat>On-screen Show (4:3)</PresentationFormat>
  <Paragraphs>37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Custom Design</vt:lpstr>
      <vt:lpstr>PowerPoint Presentation</vt:lpstr>
      <vt:lpstr>Approved Revision Requests “Not Started” – Planned to Start in Future Months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Instructions</dc:title>
  <dc:creator>Anderson, Troy</dc:creator>
  <cp:lastModifiedBy>Anderson, Troy</cp:lastModifiedBy>
  <cp:revision>1514</cp:revision>
  <cp:lastPrinted>2014-10-08T13:10:42Z</cp:lastPrinted>
  <dcterms:created xsi:type="dcterms:W3CDTF">2005-04-21T14:28:35Z</dcterms:created>
  <dcterms:modified xsi:type="dcterms:W3CDTF">2015-11-10T21:40:37Z</dcterms:modified>
</cp:coreProperties>
</file>