
<file path=[Content_Types].xml><?xml version="1.0" encoding="utf-8"?>
<Types xmlns="http://schemas.openxmlformats.org/package/2006/content-types"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1" r:id="rId3"/>
    <p:sldId id="260" r:id="rId4"/>
    <p:sldId id="265" r:id="rId5"/>
    <p:sldId id="266" r:id="rId6"/>
    <p:sldId id="267" r:id="rId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916" autoAdjust="0"/>
    <p:restoredTop sz="99290" autoAdjust="0"/>
  </p:normalViewPr>
  <p:slideViewPr>
    <p:cSldViewPr>
      <p:cViewPr varScale="1">
        <p:scale>
          <a:sx n="116" d="100"/>
          <a:sy n="116" d="100"/>
        </p:scale>
        <p:origin x="173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CAB71-3809-46C3-B6C7-65BF66442C5C}" type="datetimeFigureOut">
              <a:rPr lang="en-US" smtClean="0"/>
              <a:t>11/6/2015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6BB9C-FB38-4E5D-B462-183E39EF76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7361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CAB71-3809-46C3-B6C7-65BF66442C5C}" type="datetimeFigureOut">
              <a:rPr lang="en-US" smtClean="0"/>
              <a:t>11/6/2015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6BB9C-FB38-4E5D-B462-183E39EF76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0985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CAB71-3809-46C3-B6C7-65BF66442C5C}" type="datetimeFigureOut">
              <a:rPr lang="en-US" smtClean="0"/>
              <a:t>11/6/2015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6BB9C-FB38-4E5D-B462-183E39EF76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6547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CAB71-3809-46C3-B6C7-65BF66442C5C}" type="datetimeFigureOut">
              <a:rPr lang="en-US" smtClean="0"/>
              <a:t>11/6/2015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6BB9C-FB38-4E5D-B462-183E39EF76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5321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CAB71-3809-46C3-B6C7-65BF66442C5C}" type="datetimeFigureOut">
              <a:rPr lang="en-US" smtClean="0"/>
              <a:t>11/6/2015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6BB9C-FB38-4E5D-B462-183E39EF76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1432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CAB71-3809-46C3-B6C7-65BF66442C5C}" type="datetimeFigureOut">
              <a:rPr lang="en-US" smtClean="0"/>
              <a:t>11/6/2015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6BB9C-FB38-4E5D-B462-183E39EF76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621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CAB71-3809-46C3-B6C7-65BF66442C5C}" type="datetimeFigureOut">
              <a:rPr lang="en-US" smtClean="0"/>
              <a:t>11/6/2015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6BB9C-FB38-4E5D-B462-183E39EF76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006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CAB71-3809-46C3-B6C7-65BF66442C5C}" type="datetimeFigureOut">
              <a:rPr lang="en-US" smtClean="0"/>
              <a:t>11/6/2015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6BB9C-FB38-4E5D-B462-183E39EF76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823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CAB71-3809-46C3-B6C7-65BF66442C5C}" type="datetimeFigureOut">
              <a:rPr lang="en-US" smtClean="0"/>
              <a:t>11/6/2015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6BB9C-FB38-4E5D-B462-183E39EF76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771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CAB71-3809-46C3-B6C7-65BF66442C5C}" type="datetimeFigureOut">
              <a:rPr lang="en-US" smtClean="0"/>
              <a:t>11/6/2015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6BB9C-FB38-4E5D-B462-183E39EF76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792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CAB71-3809-46C3-B6C7-65BF66442C5C}" type="datetimeFigureOut">
              <a:rPr lang="en-US" smtClean="0"/>
              <a:t>11/6/2015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6BB9C-FB38-4E5D-B462-183E39EF76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992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3CAB71-3809-46C3-B6C7-65BF66442C5C}" type="datetimeFigureOut">
              <a:rPr lang="en-US" smtClean="0"/>
              <a:t>11/6/2015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66BB9C-FB38-4E5D-B462-183E39EF76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907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18197"/>
            <a:ext cx="8316686" cy="591403"/>
          </a:xfrm>
        </p:spPr>
        <p:txBody>
          <a:bodyPr>
            <a:noAutofit/>
          </a:bodyPr>
          <a:lstStyle/>
          <a:p>
            <a:r>
              <a:rPr lang="en-US" sz="2400" dirty="0" smtClean="0"/>
              <a:t>Transmission Operator Protection System </a:t>
            </a:r>
            <a:r>
              <a:rPr lang="en-US" sz="2400" dirty="0" err="1" smtClean="0"/>
              <a:t>Misoperations</a:t>
            </a:r>
            <a:r>
              <a:rPr lang="en-US" sz="2400" dirty="0" smtClean="0"/>
              <a:t> 2015 Q2</a:t>
            </a:r>
            <a:endParaRPr lang="en-US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199443" y="609600"/>
            <a:ext cx="87664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 smtClean="0"/>
              <a:t>ERCOT Transmission Protections System </a:t>
            </a:r>
            <a:r>
              <a:rPr lang="en-US" u="sng" dirty="0" err="1" smtClean="0"/>
              <a:t>Misoperations</a:t>
            </a:r>
            <a:r>
              <a:rPr lang="en-US" u="sng" dirty="0" smtClean="0"/>
              <a:t> Data – 138kV and 345kV </a:t>
            </a:r>
            <a:r>
              <a:rPr lang="en-US" u="sng" dirty="0"/>
              <a:t>Combined (Not including Failure to </a:t>
            </a:r>
            <a:r>
              <a:rPr lang="en-US" u="sng" dirty="0" smtClean="0"/>
              <a:t>Reclose</a:t>
            </a:r>
            <a:r>
              <a:rPr lang="en-US" u="sng" dirty="0"/>
              <a:t>)</a:t>
            </a: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353550" y="6172200"/>
            <a:ext cx="84582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400" dirty="0" smtClean="0">
                <a:latin typeface="+mn-lt"/>
              </a:rPr>
              <a:t>NOTE:  Includes only transmission system protection system </a:t>
            </a:r>
            <a:r>
              <a:rPr lang="en-US" sz="1400" dirty="0" err="1" smtClean="0">
                <a:latin typeface="+mn-lt"/>
              </a:rPr>
              <a:t>misoperations</a:t>
            </a:r>
            <a:r>
              <a:rPr lang="en-US" sz="1400" dirty="0" smtClean="0">
                <a:latin typeface="+mn-lt"/>
              </a:rPr>
              <a:t> from 1/1/2011 thru 6/30/2015 reported by Transmission Operators</a:t>
            </a:r>
            <a:endParaRPr lang="en-US" sz="1400" dirty="0">
              <a:latin typeface="+mn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444" y="1470419"/>
            <a:ext cx="8766414" cy="4549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3496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7728027"/>
              </p:ext>
            </p:extLst>
          </p:nvPr>
        </p:nvGraphicFramePr>
        <p:xfrm>
          <a:off x="152400" y="914400"/>
          <a:ext cx="3886200" cy="55618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3015"/>
                <a:gridCol w="1861185"/>
                <a:gridCol w="762000"/>
              </a:tblGrid>
              <a:tr h="252811">
                <a:tc>
                  <a:txBody>
                    <a:bodyPr/>
                    <a:lstStyle/>
                    <a:p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Value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2811">
                <a:tc rowSpan="4"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# of </a:t>
                      </a:r>
                      <a:r>
                        <a:rPr lang="en-US" sz="1000" b="0" dirty="0" err="1" smtClean="0">
                          <a:solidFill>
                            <a:schemeClr val="tx1"/>
                          </a:solidFill>
                          <a:effectLst/>
                        </a:rPr>
                        <a:t>Misoperations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Total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55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281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345 kV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2811">
                <a:tc vMerge="1"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138 kV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47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2811">
                <a:tc vMerge="1"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&lt; 100 kV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2811">
                <a:tc rowSpan="5"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By Category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Failure to Trip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281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Slow Trip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281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Unnecessary Trip during Fault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36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281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Unnecessary Trip – Non Fault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17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2811">
                <a:tc vMerge="1"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SPS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2811">
                <a:tc rowSpan="4"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By Relay System Type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Electromechanical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281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Solid State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281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Microprocessor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37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2811">
                <a:tc vMerge="1"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Other/ N/A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2811">
                <a:tc rowSpan="8"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By Equipment Protected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Line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25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281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Transformer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281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Generator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281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Shunt/Series Capacitor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281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Shunt/Series</a:t>
                      </a:r>
                      <a:r>
                        <a:rPr lang="en-US" sz="1000" b="0" baseline="0" dirty="0" smtClean="0">
                          <a:solidFill>
                            <a:schemeClr val="tx1"/>
                          </a:solidFill>
                          <a:effectLst/>
                        </a:rPr>
                        <a:t> Reactor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281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Dynamic</a:t>
                      </a:r>
                      <a:r>
                        <a:rPr lang="en-US" sz="1000" b="0" baseline="0" dirty="0" smtClean="0">
                          <a:solidFill>
                            <a:schemeClr val="tx1"/>
                          </a:solidFill>
                          <a:effectLst/>
                        </a:rPr>
                        <a:t> VAR system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281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Bus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2811">
                <a:tc vMerge="1"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Breaker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effectLst/>
                        </a:rPr>
                        <a:t>13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381000" y="18197"/>
            <a:ext cx="8316686" cy="914400"/>
          </a:xfrm>
        </p:spPr>
        <p:txBody>
          <a:bodyPr>
            <a:noAutofit/>
          </a:bodyPr>
          <a:lstStyle/>
          <a:p>
            <a:r>
              <a:rPr lang="en-US" sz="2800" dirty="0" smtClean="0"/>
              <a:t>Protection System </a:t>
            </a:r>
            <a:r>
              <a:rPr lang="en-US" sz="2800" dirty="0" err="1" smtClean="0"/>
              <a:t>Misoperations</a:t>
            </a:r>
            <a:r>
              <a:rPr lang="en-US" sz="2800" dirty="0" smtClean="0"/>
              <a:t> 2015 Q2</a:t>
            </a:r>
            <a:endParaRPr lang="en-US" sz="2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1395" y="897603"/>
            <a:ext cx="2338646" cy="185815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2226" y="900723"/>
            <a:ext cx="2536525" cy="185503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81394" y="2764187"/>
            <a:ext cx="2338647" cy="189563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20042" y="2755758"/>
            <a:ext cx="2528710" cy="190405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97025" y="4659817"/>
            <a:ext cx="2330832" cy="1904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4500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228600" y="3352800"/>
            <a:ext cx="8686800" cy="3429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400" dirty="0" smtClean="0"/>
              <a:t>Summary of Human Performance Issues noted for 2015 Q2:</a:t>
            </a:r>
          </a:p>
          <a:p>
            <a:pPr marL="285750" indent="-285750" algn="l">
              <a:buFontTx/>
              <a:buChar char="-"/>
            </a:pPr>
            <a:r>
              <a:rPr lang="en-US" sz="1400" dirty="0" smtClean="0"/>
              <a:t>138kV line </a:t>
            </a:r>
            <a:r>
              <a:rPr lang="en-US" sz="1400" dirty="0" err="1" smtClean="0"/>
              <a:t>overtrip</a:t>
            </a:r>
            <a:r>
              <a:rPr lang="en-US" sz="1400" dirty="0" smtClean="0"/>
              <a:t> due to 67 ground </a:t>
            </a:r>
            <a:r>
              <a:rPr lang="en-US" sz="1400" dirty="0" err="1" smtClean="0"/>
              <a:t>inst</a:t>
            </a:r>
            <a:r>
              <a:rPr lang="en-US" sz="1400" dirty="0" smtClean="0"/>
              <a:t> setting too low.  Recent </a:t>
            </a:r>
            <a:r>
              <a:rPr lang="en-US" sz="1400" dirty="0" err="1" smtClean="0"/>
              <a:t>reconductor</a:t>
            </a:r>
            <a:r>
              <a:rPr lang="en-US" sz="1400" dirty="0" smtClean="0"/>
              <a:t> project caused increase in fault current and existing settings were no longer appropriate.</a:t>
            </a:r>
          </a:p>
          <a:p>
            <a:pPr marL="285750" indent="-285750" algn="l">
              <a:buFontTx/>
              <a:buChar char="-"/>
            </a:pPr>
            <a:r>
              <a:rPr lang="en-US" sz="1400" dirty="0" smtClean="0"/>
              <a:t>138kV line </a:t>
            </a:r>
            <a:r>
              <a:rPr lang="en-US" sz="1400" dirty="0" err="1" smtClean="0"/>
              <a:t>overtrip</a:t>
            </a:r>
            <a:r>
              <a:rPr lang="en-US" sz="1400" dirty="0" smtClean="0"/>
              <a:t> for a remote end bus fault due to incorrect line length setting in relay.</a:t>
            </a:r>
          </a:p>
          <a:p>
            <a:pPr marL="285750" indent="-285750" algn="l">
              <a:buFontTx/>
              <a:buChar char="-"/>
            </a:pPr>
            <a:r>
              <a:rPr lang="en-US" sz="1400" dirty="0" smtClean="0"/>
              <a:t>138kV bus </a:t>
            </a:r>
            <a:r>
              <a:rPr lang="en-US" sz="1400" dirty="0" err="1" smtClean="0"/>
              <a:t>overtrip</a:t>
            </a:r>
            <a:r>
              <a:rPr lang="en-US" sz="1400" dirty="0" smtClean="0"/>
              <a:t> due to </a:t>
            </a:r>
            <a:r>
              <a:rPr lang="en-US" sz="1400" dirty="0" err="1" smtClean="0"/>
              <a:t>miswired</a:t>
            </a:r>
            <a:r>
              <a:rPr lang="en-US" sz="1400" dirty="0" smtClean="0"/>
              <a:t> output contacts on an SEL line relay.  Carrier start contacts accidently </a:t>
            </a:r>
            <a:r>
              <a:rPr lang="en-US" sz="1400" dirty="0" err="1" smtClean="0"/>
              <a:t>miswired</a:t>
            </a:r>
            <a:r>
              <a:rPr lang="en-US" sz="1400" dirty="0" smtClean="0"/>
              <a:t> to BF start.</a:t>
            </a:r>
          </a:p>
          <a:p>
            <a:pPr marL="285750" indent="-285750" algn="l">
              <a:buFontTx/>
              <a:buChar char="-"/>
            </a:pPr>
            <a:r>
              <a:rPr lang="en-US" sz="1400" dirty="0" smtClean="0"/>
              <a:t>138kV breaker trip during trip testing on adjacent circuit breaker due to mislabeled test switch.</a:t>
            </a:r>
          </a:p>
          <a:p>
            <a:pPr marL="285750" indent="-285750" algn="l">
              <a:buFontTx/>
              <a:buChar char="-"/>
            </a:pPr>
            <a:r>
              <a:rPr lang="en-US" sz="1400" dirty="0" smtClean="0"/>
              <a:t>138kV GSU trip due to CT wire landed on wrong terminal.</a:t>
            </a:r>
          </a:p>
          <a:p>
            <a:pPr marL="285750" indent="-285750" algn="l">
              <a:buFontTx/>
              <a:buChar char="-"/>
            </a:pPr>
            <a:r>
              <a:rPr lang="en-US" sz="1400" dirty="0" smtClean="0"/>
              <a:t>345kV line </a:t>
            </a:r>
            <a:r>
              <a:rPr lang="en-US" sz="1400" dirty="0" err="1" smtClean="0"/>
              <a:t>overtrip</a:t>
            </a:r>
            <a:r>
              <a:rPr lang="en-US" sz="1400" dirty="0" smtClean="0"/>
              <a:t> due to incorrectly wired SEL relay output contact which prevented carrier blocking signal from being sent.</a:t>
            </a:r>
          </a:p>
          <a:p>
            <a:pPr marL="285750" indent="-285750" algn="l">
              <a:buFontTx/>
              <a:buChar char="-"/>
            </a:pPr>
            <a:r>
              <a:rPr lang="en-US" sz="1400" dirty="0" smtClean="0"/>
              <a:t>345kV line </a:t>
            </a:r>
            <a:r>
              <a:rPr lang="en-US" sz="1400" dirty="0" err="1" smtClean="0"/>
              <a:t>overtrip</a:t>
            </a:r>
            <a:r>
              <a:rPr lang="en-US" sz="1400" dirty="0" smtClean="0"/>
              <a:t> due to incorrect CT polarity on both primary and backup relays.</a:t>
            </a:r>
          </a:p>
          <a:p>
            <a:pPr marL="285750" indent="-285750" algn="l">
              <a:buFontTx/>
              <a:buChar char="-"/>
            </a:pPr>
            <a:r>
              <a:rPr lang="en-US" sz="1400" dirty="0" smtClean="0"/>
              <a:t>Multiple 138kV line </a:t>
            </a:r>
            <a:r>
              <a:rPr lang="en-US" sz="1400" dirty="0" err="1" smtClean="0"/>
              <a:t>overtrips</a:t>
            </a:r>
            <a:r>
              <a:rPr lang="en-US" sz="1400" dirty="0" smtClean="0"/>
              <a:t> due to carrier ground switch closed and coax disconnected from line tuner.</a:t>
            </a:r>
          </a:p>
          <a:p>
            <a:pPr marL="285750" indent="-285750" algn="l">
              <a:buFontTx/>
              <a:buChar char="-"/>
            </a:pPr>
            <a:r>
              <a:rPr lang="en-US" sz="1400" dirty="0" smtClean="0"/>
              <a:t>138kV breaker failure to trip due to incorrect zero-sequence voltage applied to relay.</a:t>
            </a:r>
          </a:p>
          <a:p>
            <a:pPr marL="285750" indent="-285750" algn="l">
              <a:buFontTx/>
              <a:buChar char="-"/>
            </a:pPr>
            <a:r>
              <a:rPr lang="en-US" sz="1400" dirty="0" smtClean="0"/>
              <a:t>138kV bus </a:t>
            </a:r>
            <a:r>
              <a:rPr lang="en-US" sz="1400" dirty="0" err="1" smtClean="0"/>
              <a:t>overtrip</a:t>
            </a:r>
            <a:r>
              <a:rPr lang="en-US" sz="1400" dirty="0" smtClean="0"/>
              <a:t> for an external fault due to CTs from new breaker not included in differential logic.</a:t>
            </a:r>
          </a:p>
          <a:p>
            <a:pPr marL="285750" indent="-285750" algn="l">
              <a:buFontTx/>
              <a:buChar char="-"/>
            </a:pPr>
            <a:r>
              <a:rPr lang="en-US" sz="1400" dirty="0" smtClean="0"/>
              <a:t>345kV breaker </a:t>
            </a:r>
            <a:r>
              <a:rPr lang="en-US" sz="1400" dirty="0" err="1" smtClean="0"/>
              <a:t>overtrip</a:t>
            </a:r>
            <a:r>
              <a:rPr lang="en-US" sz="1400" dirty="0" smtClean="0"/>
              <a:t> due to voltage circuits </a:t>
            </a:r>
            <a:r>
              <a:rPr lang="en-US" sz="1400" dirty="0" err="1" smtClean="0"/>
              <a:t>miswired</a:t>
            </a:r>
            <a:r>
              <a:rPr lang="en-US" sz="1400" dirty="0" smtClean="0"/>
              <a:t> (rolled) in the PT junction box.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81000" y="18197"/>
            <a:ext cx="8316686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/>
              <a:t>Protection System </a:t>
            </a:r>
            <a:r>
              <a:rPr lang="en-US" sz="2800" dirty="0" err="1" smtClean="0"/>
              <a:t>Misoperations</a:t>
            </a:r>
            <a:r>
              <a:rPr lang="en-US" sz="2800" dirty="0" smtClean="0"/>
              <a:t> 2015 Q2</a:t>
            </a:r>
            <a:endParaRPr lang="en-US" sz="2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14400"/>
            <a:ext cx="2974312" cy="236359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9112" y="914400"/>
            <a:ext cx="2703235" cy="236359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2346" y="914400"/>
            <a:ext cx="2740377" cy="236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5223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52399" y="18197"/>
            <a:ext cx="8826499" cy="457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600" dirty="0" smtClean="0"/>
              <a:t>Protection System “Human Performance” Trends</a:t>
            </a:r>
            <a:endParaRPr lang="en-US" sz="26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52399" y="3363097"/>
            <a:ext cx="86868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400" dirty="0" smtClean="0"/>
              <a:t>“Human” performance </a:t>
            </a:r>
            <a:r>
              <a:rPr lang="en-US" sz="1400" dirty="0" err="1" smtClean="0"/>
              <a:t>misoperations</a:t>
            </a:r>
            <a:r>
              <a:rPr lang="en-US" sz="1400" dirty="0" smtClean="0"/>
              <a:t> defined as the percentage of </a:t>
            </a:r>
            <a:r>
              <a:rPr lang="en-US" sz="1400" dirty="0" err="1" smtClean="0"/>
              <a:t>misoperation</a:t>
            </a:r>
            <a:r>
              <a:rPr lang="en-US" sz="1400" dirty="0" smtClean="0"/>
              <a:t> each quarter caused by incorrect settings, incorrect design, logic errors, and as-left personnel errors.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533400"/>
            <a:ext cx="6659916" cy="292797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0" y="3962400"/>
            <a:ext cx="6659916" cy="281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7804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52399" y="18197"/>
            <a:ext cx="8826499" cy="457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600" dirty="0" err="1" smtClean="0"/>
              <a:t>Misoperations</a:t>
            </a:r>
            <a:r>
              <a:rPr lang="en-US" sz="2600" dirty="0" smtClean="0"/>
              <a:t> by Entity</a:t>
            </a:r>
            <a:endParaRPr lang="en-US" sz="2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475397"/>
            <a:ext cx="6355137" cy="329149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685" y="3810000"/>
            <a:ext cx="4291915" cy="294026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5919" y="3812060"/>
            <a:ext cx="4409481" cy="2938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8687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52399" y="18197"/>
            <a:ext cx="8826499" cy="457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600" dirty="0" smtClean="0"/>
              <a:t>Relay Failures since 2011</a:t>
            </a:r>
            <a:endParaRPr lang="en-US" sz="2600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89682028"/>
              </p:ext>
            </p:extLst>
          </p:nvPr>
        </p:nvGraphicFramePr>
        <p:xfrm>
          <a:off x="3048000" y="475397"/>
          <a:ext cx="2671762" cy="6300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Worksheet" r:id="rId3" imgW="1838255" imgH="6810480" progId="Excel.Sheet.8">
                  <p:embed/>
                </p:oleObj>
              </mc:Choice>
              <mc:Fallback>
                <p:oleObj name="Worksheet" r:id="rId3" imgW="1838255" imgH="6810480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048000" y="475397"/>
                        <a:ext cx="2671762" cy="63007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93528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3354</TotalTime>
  <Words>380</Words>
  <Application>Microsoft Office PowerPoint</Application>
  <PresentationFormat>On-screen Show (4:3)</PresentationFormat>
  <Paragraphs>68</Paragraphs>
  <Slides>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Office Theme</vt:lpstr>
      <vt:lpstr>Microsoft Excel 97-2003 Worksheet</vt:lpstr>
      <vt:lpstr>Transmission Operator Protection System Misoperations 2015 Q2</vt:lpstr>
      <vt:lpstr>Protection System Misoperations 2015 Q2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Event Analysis – Weekly Report</dc:title>
  <dc:creator>Penney, David</dc:creator>
  <cp:lastModifiedBy>Texas RE</cp:lastModifiedBy>
  <cp:revision>178</cp:revision>
  <cp:lastPrinted>2011-06-14T15:16:42Z</cp:lastPrinted>
  <dcterms:created xsi:type="dcterms:W3CDTF">2011-05-04T18:33:53Z</dcterms:created>
  <dcterms:modified xsi:type="dcterms:W3CDTF">2015-11-06T14:23:25Z</dcterms:modified>
</cp:coreProperties>
</file>