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  <p:sldMasterId id="2147493494" r:id="rId6"/>
  </p:sldMasterIdLst>
  <p:notesMasterIdLst>
    <p:notesMasterId r:id="rId13"/>
  </p:notesMasterIdLst>
  <p:handoutMasterIdLst>
    <p:handoutMasterId r:id="rId14"/>
  </p:handoutMasterIdLst>
  <p:sldIdLst>
    <p:sldId id="260" r:id="rId7"/>
    <p:sldId id="271" r:id="rId8"/>
    <p:sldId id="272" r:id="rId9"/>
    <p:sldId id="275" r:id="rId10"/>
    <p:sldId id="276" r:id="rId11"/>
    <p:sldId id="270" r:id="rId1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zer, Matt" initials="MT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074" autoAdjust="0"/>
    <p:restoredTop sz="92075" autoAdjust="0"/>
  </p:normalViewPr>
  <p:slideViewPr>
    <p:cSldViewPr snapToGrid="0" snapToObjects="1">
      <p:cViewPr>
        <p:scale>
          <a:sx n="80" d="100"/>
          <a:sy n="80" d="100"/>
        </p:scale>
        <p:origin x="-2514" y="-112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07CA14-926D-480A-8E56-368E70F3C234}" type="datetimeFigureOut">
              <a:rPr lang="en-US"/>
              <a:pPr>
                <a:defRPr/>
              </a:pPr>
              <a:t>11/5/2015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DD2CEA-46D8-4286-8411-1FB077BF8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92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789D5F-5C8A-40B9-A420-AEC7A1291B1A}" type="datetimeFigureOut">
              <a:rPr lang="en-US"/>
              <a:pPr>
                <a:defRPr/>
              </a:pPr>
              <a:t>11/5/2015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88139C-3228-46CA-833B-5181E7840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51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1CEB34-D0F4-49BF-BFD2-AAD20B186E87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883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0D515-F3CF-4765-87BC-37D5E7B8385E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5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28D0172-49B4-4594-B779-F488FE05A288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7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March 10, 2009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COPS</a:t>
            </a:r>
          </a:p>
        </p:txBody>
      </p:sp>
    </p:spTree>
    <p:extLst>
      <p:ext uri="{BB962C8B-B14F-4D97-AF65-F5344CB8AC3E}">
        <p14:creationId xmlns:p14="http://schemas.microsoft.com/office/powerpoint/2010/main" val="171125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1F74A6F-2985-437A-A579-85E971A14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82907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93FC545-5734-4014-8452-80989F0C5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777383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E289940-C7C8-4E59-9935-AD7DB64FF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0360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C3E5111-D0D9-4671-86FC-0F1667C5C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139953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7FADC88-E5CE-4DB9-8B2C-0AFA7B8ED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75731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918C757-D638-4F3E-8DE2-272BB572A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1220755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4741825-7EF9-4869-ABD1-B7A21D7EE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896827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B2003209-B9C0-49CF-B710-EF7AA825A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4034316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3B3EBC6-7749-4C8E-BAAF-842341989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2143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590E471-397C-4EDD-93C3-0E0C5C221CD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003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800F0CA8-AD75-431D-908F-8AD9181CB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89967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6DD7149-8398-4794-BDAD-5C3D921C6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2267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E7F1DF-5135-406F-A567-7AC1D523357C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0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5D8FAA7-74F8-44A2-B58C-9793730B91F1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96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3079D1D-9ECE-4CE8-A3F9-294EC9588B1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5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2E66E3C-C899-4A26-96A7-65BCEB1DDA1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30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1751137-A108-4055-9C26-5588B831F99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9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14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A36F1CF-4D81-4D8A-AD95-2A91230F540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99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528" r:id="rId1"/>
    <p:sldLayoutId id="2147493529" r:id="rId2"/>
    <p:sldLayoutId id="2147493530" r:id="rId3"/>
    <p:sldLayoutId id="2147493531" r:id="rId4"/>
    <p:sldLayoutId id="2147493532" r:id="rId5"/>
    <p:sldLayoutId id="2147493533" r:id="rId6"/>
    <p:sldLayoutId id="2147493534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3BA2F3-1CCE-4942-B570-2A33E3EA27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5" r:id="rId1"/>
    <p:sldLayoutId id="2147493536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3401723-4681-4188-AF63-9115646A2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3077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1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  <p:sp>
        <p:nvSpPr>
          <p:cNvPr id="3083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hangingPunct="1">
              <a:defRPr/>
            </a:pPr>
            <a:fld id="{B4D33090-08ED-4C50-942B-BDF19BA06F02}" type="slidenum">
              <a:rPr lang="en-US" altLang="en-US" sz="1200" smtClean="0">
                <a:solidFill>
                  <a:srgbClr val="000000"/>
                </a:solidFill>
              </a:rPr>
              <a:pPr algn="ctr" defTabSz="914400" eaLnBrk="1" hangingPunct="1">
                <a:defRPr/>
              </a:pPr>
              <a:t>‹#›</a:t>
            </a:fld>
            <a:endParaRPr lang="en-US" altLang="en-US" sz="120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7" r:id="rId1"/>
    <p:sldLayoutId id="2147493538" r:id="rId2"/>
    <p:sldLayoutId id="2147493539" r:id="rId3"/>
    <p:sldLayoutId id="2147493540" r:id="rId4"/>
    <p:sldLayoutId id="2147493541" r:id="rId5"/>
    <p:sldLayoutId id="2147493542" r:id="rId6"/>
    <p:sldLayoutId id="2147493543" r:id="rId7"/>
    <p:sldLayoutId id="2147493544" r:id="rId8"/>
    <p:sldLayoutId id="2147493545" r:id="rId9"/>
    <p:sldLayoutId id="2147493546" r:id="rId10"/>
    <p:sldLayoutId id="2147493547" r:id="rId11"/>
    <p:sldLayoutId id="2147493548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13"/>
          <p:cNvGrpSpPr>
            <a:grpSpLocks/>
          </p:cNvGrpSpPr>
          <p:nvPr/>
        </p:nvGrpSpPr>
        <p:grpSpPr bwMode="auto">
          <a:xfrm>
            <a:off x="603250" y="1498600"/>
            <a:ext cx="7727950" cy="3184593"/>
            <a:chOff x="603250" y="546100"/>
            <a:chExt cx="7727950" cy="3184935"/>
          </a:xfrm>
        </p:grpSpPr>
        <p:pic>
          <p:nvPicPr>
            <p:cNvPr id="25603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04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1600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2400" b="1" dirty="0" smtClean="0"/>
                <a:t>Reliability Deployment Price Adder</a:t>
              </a:r>
              <a:endParaRPr lang="en-US" altLang="en-US" b="1" dirty="0"/>
            </a:p>
            <a:p>
              <a:pPr eaLnBrk="1" hangingPunct="1"/>
              <a:r>
                <a:rPr lang="en-US" altLang="en-US" sz="2000" dirty="0" smtClean="0"/>
                <a:t>ERCOT</a:t>
              </a:r>
              <a:endParaRPr lang="en-US" altLang="en-US" dirty="0"/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r>
                <a:rPr lang="en-US" altLang="en-US" dirty="0"/>
                <a:t>QSE Managers Working Group</a:t>
              </a:r>
            </a:p>
            <a:p>
              <a:pPr eaLnBrk="1" hangingPunct="1"/>
              <a:r>
                <a:rPr lang="en-US" altLang="en-US" dirty="0" smtClean="0"/>
                <a:t>11/6/2015</a:t>
              </a:r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753"/>
              <a:ext cx="6286500" cy="12701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Overview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ERCOT Market </a:t>
            </a:r>
            <a:r>
              <a:rPr lang="en-US" sz="1800" dirty="0"/>
              <a:t>Analysis Group has been observing some telemetry issues that have caused the Reliability Deployment Price Adder to not be run as intended. Some of these instances were </a:t>
            </a:r>
            <a:r>
              <a:rPr lang="en-US" sz="1800" dirty="0" smtClean="0"/>
              <a:t>likely caused </a:t>
            </a:r>
            <a:r>
              <a:rPr lang="en-US" sz="1800" dirty="0"/>
              <a:t>by confusion around the opt-out of RUC settlement and some were simply incorrect telemetry.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endParaRPr lang="en-US" sz="1800" dirty="0" smtClean="0">
              <a:solidFill>
                <a:srgbClr val="FF0000"/>
              </a:solidFill>
            </a:endParaRPr>
          </a:p>
          <a:p>
            <a:endParaRPr lang="en-US" sz="1800" dirty="0" smtClean="0">
              <a:solidFill>
                <a:srgbClr val="FF0000"/>
              </a:solidFill>
            </a:endParaRPr>
          </a:p>
          <a:p>
            <a:pPr marL="457200" indent="-457200"/>
            <a:r>
              <a:rPr lang="en-US" sz="1800" dirty="0"/>
              <a:t>Our intent is to implement a RUC commitment validation prior to running the RTRDP pricing run</a:t>
            </a:r>
          </a:p>
          <a:p>
            <a:pPr marL="457200" indent="-457200"/>
            <a:r>
              <a:rPr lang="en-US" sz="1800" dirty="0"/>
              <a:t>We are working on this solution and will communicate to the market when this change will go into production</a:t>
            </a:r>
          </a:p>
          <a:p>
            <a:endParaRPr lang="en-US" sz="20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pPr lvl="1"/>
            <a:endParaRPr lang="en-US" sz="11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818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Current Implementation Examples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Current implementation of the Reliability Deployment Price Adder (NPRR 626) (RTRDP) SCED runs are triggered by either load deployments or a </a:t>
            </a:r>
            <a:r>
              <a:rPr lang="en-US" sz="2000" u="sng" dirty="0"/>
              <a:t>Resource Status Telemetry of ONRUC</a:t>
            </a:r>
            <a:r>
              <a:rPr lang="en-US" sz="2000" dirty="0"/>
              <a:t>. 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800100" lvl="1" indent="-342900">
              <a:buAutoNum type="arabicPeriod"/>
            </a:pPr>
            <a:r>
              <a:rPr lang="en-US" sz="1800" strike="sngStrike" dirty="0" smtClean="0"/>
              <a:t>Resource </a:t>
            </a:r>
            <a:r>
              <a:rPr lang="en-US" sz="1800" strike="sngStrike" dirty="0"/>
              <a:t>is not </a:t>
            </a:r>
            <a:r>
              <a:rPr lang="en-US" sz="1800" strike="sngStrike" dirty="0" err="1" smtClean="0"/>
              <a:t>RUCed</a:t>
            </a:r>
            <a:r>
              <a:rPr lang="en-US" sz="1800" strike="sngStrike" dirty="0" smtClean="0"/>
              <a:t> </a:t>
            </a:r>
            <a:r>
              <a:rPr lang="en-US" sz="1800" strike="sngStrike" dirty="0"/>
              <a:t>and telemeters </a:t>
            </a:r>
            <a:r>
              <a:rPr lang="en-US" sz="1800" strike="sngStrike" dirty="0" smtClean="0"/>
              <a:t>ONRUC at anytime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Resource </a:t>
            </a:r>
            <a:r>
              <a:rPr lang="en-US" sz="1800" dirty="0"/>
              <a:t>is </a:t>
            </a:r>
            <a:r>
              <a:rPr lang="en-US" sz="1800" dirty="0" err="1" smtClean="0"/>
              <a:t>RUCed</a:t>
            </a:r>
            <a:r>
              <a:rPr lang="en-US" sz="1800" smtClean="0"/>
              <a:t> and </a:t>
            </a:r>
            <a:r>
              <a:rPr lang="en-US" sz="1800" dirty="0" smtClean="0"/>
              <a:t>has not opted-out </a:t>
            </a:r>
            <a:r>
              <a:rPr lang="en-US" sz="1800" dirty="0"/>
              <a:t>and telemeters other than </a:t>
            </a:r>
            <a:r>
              <a:rPr lang="en-US" sz="1800" dirty="0" smtClean="0"/>
              <a:t>ONRUC at anytime during the RUC block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Resource </a:t>
            </a:r>
            <a:r>
              <a:rPr lang="en-US" sz="1800" dirty="0"/>
              <a:t>is </a:t>
            </a:r>
            <a:r>
              <a:rPr lang="en-US" sz="1800" dirty="0" err="1" smtClean="0"/>
              <a:t>RUCed</a:t>
            </a:r>
            <a:r>
              <a:rPr lang="en-US" sz="1800" dirty="0" smtClean="0"/>
              <a:t> </a:t>
            </a:r>
            <a:r>
              <a:rPr lang="en-US" sz="1800" dirty="0"/>
              <a:t>and </a:t>
            </a:r>
            <a:r>
              <a:rPr lang="en-US" sz="1800" dirty="0" smtClean="0"/>
              <a:t>has opted-out, on their COP, and </a:t>
            </a:r>
            <a:r>
              <a:rPr lang="en-US" sz="1800" dirty="0"/>
              <a:t>telemeters ONRUC instead of </a:t>
            </a:r>
            <a:r>
              <a:rPr lang="en-US" sz="1800" dirty="0" smtClean="0"/>
              <a:t>ONOPTOUT</a:t>
            </a:r>
          </a:p>
          <a:p>
            <a:pPr marL="457200" lvl="1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5767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Potential Solutions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4" y="661715"/>
            <a:ext cx="8123489" cy="5608456"/>
          </a:xfrm>
          <a:noFill/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Regardless </a:t>
            </a:r>
            <a:r>
              <a:rPr lang="en-US" sz="2000" dirty="0"/>
              <a:t>of when the RUC </a:t>
            </a:r>
            <a:r>
              <a:rPr lang="en-US" sz="2000" dirty="0" smtClean="0"/>
              <a:t>is communicated use </a:t>
            </a:r>
            <a:r>
              <a:rPr lang="en-US" sz="2000" dirty="0"/>
              <a:t>a Resource Status telemetry snapshot when the following </a:t>
            </a:r>
            <a:r>
              <a:rPr lang="en-US" sz="2000" dirty="0" smtClean="0"/>
              <a:t>are true:</a:t>
            </a:r>
            <a:endParaRPr lang="en-US" sz="2000" dirty="0"/>
          </a:p>
          <a:p>
            <a:pPr marL="1200150" lvl="2" indent="-342900">
              <a:buFont typeface="+mj-lt"/>
              <a:buAutoNum type="alphaLcParenR"/>
            </a:pPr>
            <a:r>
              <a:rPr lang="en-US" sz="1600" dirty="0"/>
              <a:t>The resource has a confirmed RUC </a:t>
            </a:r>
            <a:r>
              <a:rPr lang="en-US" sz="1600" dirty="0" smtClean="0"/>
              <a:t>commitment</a:t>
            </a:r>
            <a:endParaRPr lang="en-US" sz="1600" dirty="0"/>
          </a:p>
          <a:p>
            <a:pPr marL="1200150" lvl="2" indent="-342900">
              <a:buFont typeface="+mj-lt"/>
              <a:buAutoNum type="alphaLcParenR"/>
            </a:pPr>
            <a:r>
              <a:rPr lang="en-US" sz="1600" dirty="0" smtClean="0"/>
              <a:t>First hour </a:t>
            </a:r>
            <a:r>
              <a:rPr lang="en-US" sz="1600" dirty="0"/>
              <a:t>of the RUC commitment </a:t>
            </a:r>
            <a:r>
              <a:rPr lang="en-US" sz="1600" dirty="0" smtClean="0"/>
              <a:t>block</a:t>
            </a:r>
          </a:p>
          <a:p>
            <a:pPr marL="1200150" lvl="2" indent="-342900">
              <a:buFont typeface="+mj-lt"/>
              <a:buAutoNum type="alphaLcParenR"/>
            </a:pPr>
            <a:r>
              <a:rPr lang="en-US" sz="1600" dirty="0" smtClean="0"/>
              <a:t>Online resource status available for SCED dispatch</a:t>
            </a:r>
            <a:endParaRPr lang="en-US" sz="1600" dirty="0"/>
          </a:p>
          <a:p>
            <a:pPr marL="1657350" lvl="3" indent="-342900">
              <a:buFont typeface="+mj-lt"/>
              <a:buAutoNum type="alphaLcParenR"/>
            </a:pPr>
            <a:endParaRPr lang="en-US" sz="800" dirty="0" smtClean="0"/>
          </a:p>
          <a:p>
            <a:pPr lvl="1"/>
            <a:r>
              <a:rPr lang="en-US" sz="1800" dirty="0" smtClean="0"/>
              <a:t>This Resource status snapshot would be used for </a:t>
            </a:r>
            <a:r>
              <a:rPr lang="en-US" sz="1800" dirty="0"/>
              <a:t>the entire RUC </a:t>
            </a:r>
            <a:r>
              <a:rPr lang="en-US" sz="1800" dirty="0" smtClean="0"/>
              <a:t>block including any extensions of the RUC commitment block. </a:t>
            </a:r>
          </a:p>
          <a:p>
            <a:pPr lvl="1"/>
            <a:r>
              <a:rPr lang="en-US" sz="1800" dirty="0" smtClean="0"/>
              <a:t>This status would be used for</a:t>
            </a:r>
          </a:p>
          <a:p>
            <a:pPr lvl="2"/>
            <a:r>
              <a:rPr lang="en-US" sz="1600" dirty="0" smtClean="0"/>
              <a:t>QSE’s settlement for the entire RUC commitment block </a:t>
            </a:r>
          </a:p>
          <a:p>
            <a:pPr lvl="2"/>
            <a:r>
              <a:rPr lang="en-US" sz="1600" dirty="0" smtClean="0"/>
              <a:t>RUC trigger for the RTRDP pricing run</a:t>
            </a:r>
          </a:p>
          <a:p>
            <a:pPr lvl="1"/>
            <a:r>
              <a:rPr lang="en-US" sz="1800" dirty="0" smtClean="0"/>
              <a:t>If snapshot is ONOPTOUT then Resource is </a:t>
            </a:r>
          </a:p>
          <a:p>
            <a:pPr lvl="2"/>
            <a:r>
              <a:rPr lang="en-US" sz="1600" dirty="0" smtClean="0"/>
              <a:t>opted-out of RUC settlement</a:t>
            </a:r>
          </a:p>
          <a:p>
            <a:pPr lvl="2"/>
            <a:r>
              <a:rPr lang="en-US" sz="1600" dirty="0" smtClean="0"/>
              <a:t> RTRDP pricing run will not be initiated</a:t>
            </a:r>
          </a:p>
          <a:p>
            <a:pPr lvl="1"/>
            <a:r>
              <a:rPr lang="en-US" sz="2000" dirty="0"/>
              <a:t>If snapshot is </a:t>
            </a:r>
            <a:r>
              <a:rPr lang="en-US" sz="2000" dirty="0" smtClean="0"/>
              <a:t>ON or ONRUC then Resource</a:t>
            </a:r>
          </a:p>
          <a:p>
            <a:pPr lvl="2"/>
            <a:r>
              <a:rPr lang="en-US" sz="1600" dirty="0" smtClean="0"/>
              <a:t>will be settled as per RUC settlement </a:t>
            </a:r>
          </a:p>
          <a:p>
            <a:pPr lvl="2"/>
            <a:r>
              <a:rPr lang="en-US" sz="1600" dirty="0" smtClean="0"/>
              <a:t>RTRDP pricing runs will be initiated for the entire block</a:t>
            </a:r>
          </a:p>
          <a:p>
            <a:pPr lvl="1"/>
            <a:r>
              <a:rPr lang="en-US" sz="2000" dirty="0" smtClean="0"/>
              <a:t>Compliance around RUC startup</a:t>
            </a:r>
            <a:endParaRPr lang="en-US" sz="2000" dirty="0"/>
          </a:p>
          <a:p>
            <a:pPr marL="5715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88350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Potential Solutions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4" y="661715"/>
            <a:ext cx="8123489" cy="5608456"/>
          </a:xfrm>
          <a:noFill/>
        </p:spPr>
        <p:txBody>
          <a:bodyPr/>
          <a:lstStyle/>
          <a:p>
            <a:pPr marL="457200" lvl="0" indent="-457200">
              <a:buFont typeface="+mj-lt"/>
              <a:buAutoNum type="arabicPeriod" startAt="2"/>
            </a:pPr>
            <a:r>
              <a:rPr lang="en-US" sz="2000" dirty="0" smtClean="0"/>
              <a:t>Put in place additional telemetry compliance when unit is committed by a RUC process</a:t>
            </a:r>
          </a:p>
          <a:p>
            <a:pPr marL="457200" lvl="0" indent="-457200">
              <a:buFont typeface="+mj-lt"/>
              <a:buAutoNum type="arabicPeriod" startAt="2"/>
            </a:pPr>
            <a:endParaRPr lang="en-US" sz="2000" dirty="0" smtClean="0"/>
          </a:p>
          <a:p>
            <a:pPr marL="0" lvl="0" indent="0">
              <a:buNone/>
            </a:pPr>
            <a:endParaRPr lang="en-US" sz="2000" dirty="0" smtClean="0"/>
          </a:p>
          <a:p>
            <a:pPr marL="457200" lvl="0" indent="-457200">
              <a:buFont typeface="+mj-lt"/>
              <a:buAutoNum type="arabicPeriod" startAt="2"/>
            </a:pPr>
            <a:endParaRPr lang="en-US" sz="1600" dirty="0"/>
          </a:p>
          <a:p>
            <a:pPr marL="5715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8937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379413" y="828675"/>
            <a:ext cx="8229600" cy="51165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000" dirty="0" smtClean="0"/>
              <a:t>QUESTIONS / COMMENTS??? </a:t>
            </a:r>
          </a:p>
        </p:txBody>
      </p:sp>
      <p:pic>
        <p:nvPicPr>
          <p:cNvPr id="32771" name="Picture 3" descr="C:\Documents and Settings\jkatheiser\Local Settings\Temporary Internet Files\Content.IE5\ONK41WO9\MC900437835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209800"/>
            <a:ext cx="1752600" cy="312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7614EF-563A-48B6-BF8B-37C930049395}">
  <ds:schemaRefs>
    <ds:schemaRef ds:uri="http://purl.org/dc/terms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5155</TotalTime>
  <Words>326</Words>
  <Application>Microsoft Office PowerPoint</Application>
  <PresentationFormat>On-screen Show (4:3)</PresentationFormat>
  <Paragraphs>44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Office Theme</vt:lpstr>
      <vt:lpstr>Custom Design</vt:lpstr>
      <vt:lpstr>1_Custom Design</vt:lpstr>
      <vt:lpstr>PowerPoint Presentation</vt:lpstr>
      <vt:lpstr>Overview</vt:lpstr>
      <vt:lpstr>Current Implementation Examples</vt:lpstr>
      <vt:lpstr>Potential Solutions</vt:lpstr>
      <vt:lpstr>Potential Solutions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Thompson, David</cp:lastModifiedBy>
  <cp:revision>250</cp:revision>
  <cp:lastPrinted>2015-08-28T13:54:04Z</cp:lastPrinted>
  <dcterms:created xsi:type="dcterms:W3CDTF">2010-04-12T23:12:02Z</dcterms:created>
  <dcterms:modified xsi:type="dcterms:W3CDTF">2015-11-05T17:53:34Z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