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3"/>
  </p:notesMasterIdLst>
  <p:handoutMasterIdLst>
    <p:handoutMasterId r:id="rId14"/>
  </p:handoutMasterIdLst>
  <p:sldIdLst>
    <p:sldId id="260" r:id="rId7"/>
    <p:sldId id="271" r:id="rId8"/>
    <p:sldId id="272" r:id="rId9"/>
    <p:sldId id="275" r:id="rId10"/>
    <p:sldId id="276" r:id="rId11"/>
    <p:sldId id="270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zer, Matt" initials="M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74" autoAdjust="0"/>
    <p:restoredTop sz="92075" autoAdjust="0"/>
  </p:normalViewPr>
  <p:slideViewPr>
    <p:cSldViewPr snapToGrid="0" snapToObjects="1">
      <p:cViewPr>
        <p:scale>
          <a:sx n="80" d="100"/>
          <a:sy n="80" d="100"/>
        </p:scale>
        <p:origin x="-2514" y="-112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8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0D515-F3CF-4765-87BC-37D5E7B8385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184593"/>
            <a:chOff x="603250" y="546100"/>
            <a:chExt cx="7727950" cy="3184935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600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 smtClean="0"/>
                <a:t>Reliability Deployment Price Adder</a:t>
              </a:r>
              <a:endParaRPr lang="en-US" altLang="en-US" b="1" dirty="0"/>
            </a:p>
            <a:p>
              <a:pPr eaLnBrk="1" hangingPunct="1"/>
              <a:r>
                <a:rPr lang="en-US" altLang="en-US" sz="2000" dirty="0" smtClean="0"/>
                <a:t>ERCOT</a:t>
              </a:r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QSE Managers Working Group</a:t>
              </a:r>
            </a:p>
            <a:p>
              <a:pPr eaLnBrk="1" hangingPunct="1"/>
              <a:r>
                <a:rPr lang="en-US" altLang="en-US" dirty="0" smtClean="0"/>
                <a:t>11/6/2015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ERCOT Market </a:t>
            </a:r>
            <a:r>
              <a:rPr lang="en-US" sz="1800" dirty="0"/>
              <a:t>Analysis Group has been observing some telemetry issues that have caused the Reliability Deployment Price Adder to not be run as intended. Some of these instances were </a:t>
            </a:r>
            <a:r>
              <a:rPr lang="en-US" sz="1800" dirty="0" smtClean="0"/>
              <a:t>likely caused </a:t>
            </a:r>
            <a:r>
              <a:rPr lang="en-US" sz="1800" dirty="0"/>
              <a:t>by confusion around the opt-out of RUC settlement and some were simply incorrect telemetry.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en-US" sz="1800" dirty="0"/>
              <a:t>Our intent is to implement a RUC commitment validation prior to running the RTRDP pricing run</a:t>
            </a:r>
          </a:p>
          <a:p>
            <a:pPr marL="457200" indent="-457200"/>
            <a:r>
              <a:rPr lang="en-US" sz="1800" dirty="0"/>
              <a:t>We are working on this solution and will communicate to the market when this change will go into production</a:t>
            </a:r>
          </a:p>
          <a:p>
            <a:endParaRPr lang="en-US" sz="20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sz="11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81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Current Implementation Examples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Current implementation of the Reliability Deployment Price Adder (NPRR 626) (RTRDP) SCED runs are triggered by either load deployments or a </a:t>
            </a:r>
            <a:r>
              <a:rPr lang="en-US" sz="2000" u="sng" dirty="0"/>
              <a:t>Resource Status Telemetry of ONRUC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800100" lvl="1" indent="-342900">
              <a:buAutoNum type="arabicPeriod"/>
            </a:pPr>
            <a:r>
              <a:rPr lang="en-US" sz="1800" strike="sngStrike" dirty="0" smtClean="0"/>
              <a:t>Resource </a:t>
            </a:r>
            <a:r>
              <a:rPr lang="en-US" sz="1800" strike="sngStrike" dirty="0"/>
              <a:t>is not </a:t>
            </a:r>
            <a:r>
              <a:rPr lang="en-US" sz="1800" strike="sngStrike" dirty="0" err="1" smtClean="0"/>
              <a:t>RUCed</a:t>
            </a:r>
            <a:r>
              <a:rPr lang="en-US" sz="1800" strike="sngStrike" dirty="0" smtClean="0"/>
              <a:t> </a:t>
            </a:r>
            <a:r>
              <a:rPr lang="en-US" sz="1800" strike="sngStrike" dirty="0"/>
              <a:t>and telemeters </a:t>
            </a:r>
            <a:r>
              <a:rPr lang="en-US" sz="1800" strike="sngStrike" dirty="0" smtClean="0"/>
              <a:t>ONRUC at anytime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Resource </a:t>
            </a:r>
            <a:r>
              <a:rPr lang="en-US" sz="1800" dirty="0"/>
              <a:t>is </a:t>
            </a:r>
            <a:r>
              <a:rPr lang="en-US" sz="1800" dirty="0" err="1" smtClean="0"/>
              <a:t>RUCed</a:t>
            </a:r>
            <a:r>
              <a:rPr lang="en-US" sz="1800" smtClean="0"/>
              <a:t> and </a:t>
            </a:r>
            <a:r>
              <a:rPr lang="en-US" sz="1800" dirty="0" smtClean="0"/>
              <a:t>has not opted-out </a:t>
            </a:r>
            <a:r>
              <a:rPr lang="en-US" sz="1800" dirty="0"/>
              <a:t>and telemeters other than </a:t>
            </a:r>
            <a:r>
              <a:rPr lang="en-US" sz="1800" dirty="0" smtClean="0"/>
              <a:t>ONRUC at anytime during the RUC block</a:t>
            </a:r>
          </a:p>
          <a:p>
            <a:pPr marL="800100" lvl="1" indent="-342900">
              <a:buAutoNum type="arabicPeriod"/>
            </a:pPr>
            <a:r>
              <a:rPr lang="en-US" sz="1800" dirty="0" smtClean="0"/>
              <a:t>Resource </a:t>
            </a:r>
            <a:r>
              <a:rPr lang="en-US" sz="1800" dirty="0"/>
              <a:t>is </a:t>
            </a:r>
            <a:r>
              <a:rPr lang="en-US" sz="1800" dirty="0" err="1" smtClean="0"/>
              <a:t>RUCed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smtClean="0"/>
              <a:t>has opted-out, on their COP, and </a:t>
            </a:r>
            <a:r>
              <a:rPr lang="en-US" sz="1800" dirty="0"/>
              <a:t>telemeters ONRUC instead of </a:t>
            </a:r>
            <a:r>
              <a:rPr lang="en-US" sz="1800" dirty="0" smtClean="0"/>
              <a:t>ONOPTOUT</a:t>
            </a:r>
          </a:p>
          <a:p>
            <a:pPr marL="457200" lvl="1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76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Potential Solutions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4" y="661715"/>
            <a:ext cx="8123489" cy="5608456"/>
          </a:xfrm>
          <a:noFill/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smtClean="0"/>
              <a:t>Regardless </a:t>
            </a:r>
            <a:r>
              <a:rPr lang="en-US" sz="2000" dirty="0"/>
              <a:t>of when the RUC </a:t>
            </a:r>
            <a:r>
              <a:rPr lang="en-US" sz="2000" dirty="0" smtClean="0"/>
              <a:t>is communicated use </a:t>
            </a:r>
            <a:r>
              <a:rPr lang="en-US" sz="2000" dirty="0"/>
              <a:t>a Resource Status telemetry snapshot when the following </a:t>
            </a:r>
            <a:r>
              <a:rPr lang="en-US" sz="2000" dirty="0" smtClean="0"/>
              <a:t>are true:</a:t>
            </a:r>
            <a:endParaRPr lang="en-US" sz="2000" dirty="0"/>
          </a:p>
          <a:p>
            <a:pPr marL="1200150" lvl="2" indent="-342900">
              <a:buFont typeface="+mj-lt"/>
              <a:buAutoNum type="alphaLcParenR"/>
            </a:pPr>
            <a:r>
              <a:rPr lang="en-US" sz="1600" dirty="0"/>
              <a:t>The resource has a confirmed RUC </a:t>
            </a:r>
            <a:r>
              <a:rPr lang="en-US" sz="1600" dirty="0" smtClean="0"/>
              <a:t>commitment</a:t>
            </a:r>
            <a:endParaRPr lang="en-US" sz="1600" dirty="0"/>
          </a:p>
          <a:p>
            <a:pPr marL="1200150" lvl="2" indent="-342900">
              <a:buFont typeface="+mj-lt"/>
              <a:buAutoNum type="alphaLcParenR"/>
            </a:pPr>
            <a:r>
              <a:rPr lang="en-US" sz="1600" dirty="0" smtClean="0"/>
              <a:t>First hour </a:t>
            </a:r>
            <a:r>
              <a:rPr lang="en-US" sz="1600" dirty="0"/>
              <a:t>of the RUC commitment </a:t>
            </a:r>
            <a:r>
              <a:rPr lang="en-US" sz="1600" dirty="0" smtClean="0"/>
              <a:t>block</a:t>
            </a:r>
          </a:p>
          <a:p>
            <a:pPr marL="1200150" lvl="2" indent="-342900">
              <a:buFont typeface="+mj-lt"/>
              <a:buAutoNum type="alphaLcParenR"/>
            </a:pPr>
            <a:r>
              <a:rPr lang="en-US" sz="1600" dirty="0" smtClean="0"/>
              <a:t>Online resource status available for SCED dispatch</a:t>
            </a:r>
            <a:endParaRPr lang="en-US" sz="1600" dirty="0"/>
          </a:p>
          <a:p>
            <a:pPr marL="1657350" lvl="3" indent="-342900">
              <a:buFont typeface="+mj-lt"/>
              <a:buAutoNum type="alphaLcParenR"/>
            </a:pPr>
            <a:endParaRPr lang="en-US" sz="800" dirty="0" smtClean="0"/>
          </a:p>
          <a:p>
            <a:pPr lvl="1"/>
            <a:r>
              <a:rPr lang="en-US" sz="1800" dirty="0" smtClean="0"/>
              <a:t>This Resource status snapshot would be used for </a:t>
            </a:r>
            <a:r>
              <a:rPr lang="en-US" sz="1800" dirty="0"/>
              <a:t>the entire RUC </a:t>
            </a:r>
            <a:r>
              <a:rPr lang="en-US" sz="1800" dirty="0" smtClean="0"/>
              <a:t>block including any extensions of the RUC commitment block. </a:t>
            </a:r>
          </a:p>
          <a:p>
            <a:pPr lvl="1"/>
            <a:r>
              <a:rPr lang="en-US" sz="1800" dirty="0" smtClean="0"/>
              <a:t>This status would be used for</a:t>
            </a:r>
          </a:p>
          <a:p>
            <a:pPr lvl="2"/>
            <a:r>
              <a:rPr lang="en-US" sz="1600" dirty="0" smtClean="0"/>
              <a:t>QSE’s settlement for the entire RUC commitment block </a:t>
            </a:r>
          </a:p>
          <a:p>
            <a:pPr lvl="2"/>
            <a:r>
              <a:rPr lang="en-US" sz="1600" dirty="0" smtClean="0"/>
              <a:t>RUC trigger for the RTRDP pricing run</a:t>
            </a:r>
          </a:p>
          <a:p>
            <a:pPr lvl="1"/>
            <a:r>
              <a:rPr lang="en-US" sz="1800" dirty="0" smtClean="0"/>
              <a:t>If snapshot is ONOPTOUT then Resource is </a:t>
            </a:r>
          </a:p>
          <a:p>
            <a:pPr lvl="2"/>
            <a:r>
              <a:rPr lang="en-US" sz="1600" dirty="0" smtClean="0"/>
              <a:t>opted-out of RUC settlement</a:t>
            </a:r>
          </a:p>
          <a:p>
            <a:pPr lvl="2"/>
            <a:r>
              <a:rPr lang="en-US" sz="1600" dirty="0" smtClean="0"/>
              <a:t> RTRDP pricing run will not be initiated</a:t>
            </a:r>
          </a:p>
          <a:p>
            <a:pPr lvl="1"/>
            <a:r>
              <a:rPr lang="en-US" sz="2000" dirty="0"/>
              <a:t>If snapshot is </a:t>
            </a:r>
            <a:r>
              <a:rPr lang="en-US" sz="2000" dirty="0" smtClean="0"/>
              <a:t>ON or ONRUC then Resource</a:t>
            </a:r>
          </a:p>
          <a:p>
            <a:pPr lvl="2"/>
            <a:r>
              <a:rPr lang="en-US" sz="1600" dirty="0" smtClean="0"/>
              <a:t>will be settled as per RUC settlement </a:t>
            </a:r>
          </a:p>
          <a:p>
            <a:pPr lvl="2"/>
            <a:r>
              <a:rPr lang="en-US" sz="1600" dirty="0" smtClean="0"/>
              <a:t>RTRDP pricing runs will be initiated for the entire block</a:t>
            </a:r>
          </a:p>
          <a:p>
            <a:pPr lvl="1"/>
            <a:r>
              <a:rPr lang="en-US" sz="2000" dirty="0" smtClean="0"/>
              <a:t>Compliance around RUC startup</a:t>
            </a:r>
            <a:endParaRPr lang="en-US" sz="2000" dirty="0"/>
          </a:p>
          <a:p>
            <a:pPr marL="5715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835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Potential Solutions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4" y="661715"/>
            <a:ext cx="8123489" cy="5608456"/>
          </a:xfrm>
          <a:noFill/>
        </p:spPr>
        <p:txBody>
          <a:bodyPr/>
          <a:lstStyle/>
          <a:p>
            <a:pPr marL="457200" lvl="0" indent="-457200">
              <a:buFont typeface="+mj-lt"/>
              <a:buAutoNum type="arabicPeriod" startAt="2"/>
            </a:pPr>
            <a:r>
              <a:rPr lang="en-US" sz="2000" dirty="0" smtClean="0"/>
              <a:t>Put in place additional telemetry compliance when unit is committed by a RUC process</a:t>
            </a:r>
          </a:p>
          <a:p>
            <a:pPr marL="457200" lvl="0" indent="-457200">
              <a:buFont typeface="+mj-lt"/>
              <a:buAutoNum type="arabicPeriod" startAt="2"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 smtClean="0"/>
          </a:p>
          <a:p>
            <a:pPr marL="457200" lvl="0" indent="-457200">
              <a:buFont typeface="+mj-lt"/>
              <a:buAutoNum type="arabicPeriod" startAt="2"/>
            </a:pPr>
            <a:endParaRPr lang="en-US" sz="1600" dirty="0"/>
          </a:p>
          <a:p>
            <a:pPr marL="5715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893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9413" y="828675"/>
            <a:ext cx="8229600" cy="5116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dirty="0" smtClean="0"/>
              <a:t>QUESTIONS / COMMENTS??? </a:t>
            </a:r>
          </a:p>
        </p:txBody>
      </p:sp>
      <p:pic>
        <p:nvPicPr>
          <p:cNvPr id="32771" name="Picture 3" descr="C:\Documents and Settings\jkatheiser\Local Settings\Temporary Internet Files\Content.IE5\ONK41WO9\MC9004378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752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7614EF-563A-48B6-BF8B-37C930049395}">
  <ds:schemaRefs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5155</TotalTime>
  <Words>326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Custom Design</vt:lpstr>
      <vt:lpstr>1_Custom Design</vt:lpstr>
      <vt:lpstr>PowerPoint Presentation</vt:lpstr>
      <vt:lpstr>Overview</vt:lpstr>
      <vt:lpstr>Current Implementation Examples</vt:lpstr>
      <vt:lpstr>Potential Solutions</vt:lpstr>
      <vt:lpstr>Potential Solutions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Thompson, David</cp:lastModifiedBy>
  <cp:revision>250</cp:revision>
  <cp:lastPrinted>2015-08-28T13:54:04Z</cp:lastPrinted>
  <dcterms:created xsi:type="dcterms:W3CDTF">2010-04-12T23:12:02Z</dcterms:created>
  <dcterms:modified xsi:type="dcterms:W3CDTF">2015-11-05T17:53:34Z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