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4" r:id="rId6"/>
  </p:sldMasterIdLst>
  <p:notesMasterIdLst>
    <p:notesMasterId r:id="rId11"/>
  </p:notesMasterIdLst>
  <p:handoutMasterIdLst>
    <p:handoutMasterId r:id="rId12"/>
  </p:handoutMasterIdLst>
  <p:sldIdLst>
    <p:sldId id="260" r:id="rId7"/>
    <p:sldId id="272" r:id="rId8"/>
    <p:sldId id="280" r:id="rId9"/>
    <p:sldId id="270" r:id="rId1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80886" autoAdjust="0"/>
  </p:normalViewPr>
  <p:slideViewPr>
    <p:cSldViewPr snapToGrid="0" snapToObjects="1">
      <p:cViewPr varScale="1">
        <p:scale>
          <a:sx n="92" d="100"/>
          <a:sy n="92" d="100"/>
        </p:scale>
        <p:origin x="-558" y="-8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190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Non-reconfiguration SASMs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A00678-7E4D-498B-8257-687A8AA6B1B9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0D515-F3CF-4765-87BC-37D5E7B8385E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90E471-397C-4EDD-93C3-0E0C5C221CD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0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E7F1DF-5135-406F-A567-7AC1D523357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D8FAA7-74F8-44A2-B58C-9793730B91F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79D1D-9ECE-4CE8-A3F9-294EC9588B1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2E66E3C-C899-4A26-96A7-65BCEB1DDA1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751137-A108-4055-9C26-5588B831F99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QMWG Market Update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11/6/2015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3800475"/>
            <a:chOff x="603250" y="546100"/>
            <a:chExt cx="7727950" cy="3800882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216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/>
                <a:t>Market Update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ERCOT Market Analysis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dirty="0"/>
                <a:t>QSE Managers Working </a:t>
              </a:r>
              <a:r>
                <a:rPr lang="en-US" altLang="en-US" dirty="0" smtClean="0"/>
                <a:t>Group</a:t>
              </a:r>
            </a:p>
            <a:p>
              <a:pPr eaLnBrk="1" hangingPunct="1"/>
              <a:r>
                <a:rPr lang="en-US" altLang="en-US" dirty="0" smtClean="0"/>
                <a:t>11/6/2015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hangingPunct="1"/>
            <a:r>
              <a:rPr lang="en-US" altLang="en-US" dirty="0"/>
              <a:t>Supplemental Ancillary Services Market (SASM) Update</a:t>
            </a:r>
            <a:endParaRPr lang="en-US" alt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79413" y="3108366"/>
            <a:ext cx="8217378" cy="2177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endParaRPr lang="en-US" altLang="en-US" sz="1600" dirty="0" smtClean="0"/>
          </a:p>
          <a:p>
            <a:pPr lvl="1" eaLnBrk="1" hangingPunct="1"/>
            <a:r>
              <a:rPr lang="en-US" altLang="en-US" sz="1600" dirty="0" smtClean="0"/>
              <a:t>SASMs sufficient</a:t>
            </a:r>
          </a:p>
          <a:p>
            <a:pPr lvl="1" eaLnBrk="1" hangingPunct="1"/>
            <a:r>
              <a:rPr lang="en-US" altLang="en-US" sz="1600" dirty="0" smtClean="0"/>
              <a:t>$0 RRS MCPC due to awarding all RRS to NCLRs</a:t>
            </a:r>
            <a:br>
              <a:rPr lang="en-US" altLang="en-US" sz="1600" dirty="0" smtClean="0"/>
            </a:br>
            <a:r>
              <a:rPr lang="en-US" altLang="en-US" sz="1600" dirty="0" smtClean="0"/>
              <a:t>(This can be deduced from the SASM Aggregated AS Offer Curve report)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 smtClean="0"/>
              <a:t>Verified that 50% RRS limit was not met in DAM and new NCLR capacity/offers were made available after DAM (i.e. SASM operated correctly)</a:t>
            </a:r>
            <a:endParaRPr lang="en-US" altLang="en-US" sz="1600" dirty="0" smtClean="0"/>
          </a:p>
          <a:p>
            <a:pPr lvl="1" eaLnBrk="1" hangingPunct="1"/>
            <a:endParaRPr lang="en-US" altLang="en-US" sz="1600" dirty="0" smtClean="0"/>
          </a:p>
          <a:p>
            <a:pPr lvl="1" eaLnBrk="1" hangingPunct="1"/>
            <a:endParaRPr lang="en-US" altLang="en-US" sz="2000" dirty="0" smtClean="0"/>
          </a:p>
          <a:p>
            <a:pPr lvl="1" eaLnBrk="1" hangingPunct="1"/>
            <a:endParaRPr lang="en-US" altLang="en-US" sz="2000" dirty="0" smtClean="0"/>
          </a:p>
          <a:p>
            <a:pPr marL="0" indent="0" eaLnBrk="1" hangingPunct="1">
              <a:buNone/>
            </a:pPr>
            <a:r>
              <a:rPr lang="en-US" altLang="en-US" sz="2000" dirty="0" smtClean="0"/>
              <a:t>	</a:t>
            </a:r>
          </a:p>
          <a:p>
            <a:pPr lvl="1" eaLnBrk="1" hangingPunct="1"/>
            <a:endParaRPr lang="en-US" alt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24" y="928436"/>
            <a:ext cx="8155594" cy="188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Manual Overrides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1129239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None</a:t>
            </a:r>
            <a:endParaRPr 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4106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79413" y="828675"/>
            <a:ext cx="8229600" cy="51165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smtClean="0"/>
              <a:t>QUESTIONS / COMMENTS??? </a:t>
            </a:r>
          </a:p>
        </p:txBody>
      </p:sp>
      <p:pic>
        <p:nvPicPr>
          <p:cNvPr id="32771" name="Picture 3" descr="C:\Documents and Settings\jkatheiser\Local Settings\Temporary Internet Files\Content.IE5\ONK41WO9\MC90043783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09800"/>
            <a:ext cx="175260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7614EF-563A-48B6-BF8B-37C930049395}">
  <ds:schemaRefs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16191</TotalTime>
  <Words>45</Words>
  <Application>Microsoft Office PowerPoint</Application>
  <PresentationFormat>On-screen Show (4:3)</PresentationFormat>
  <Paragraphs>26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Custom Design</vt:lpstr>
      <vt:lpstr>1_Custom Design</vt:lpstr>
      <vt:lpstr>PowerPoint Presentation</vt:lpstr>
      <vt:lpstr>Supplemental Ancillary Services Market (SASM) Update</vt:lpstr>
      <vt:lpstr>Manual Overrides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ERCOT</cp:lastModifiedBy>
  <cp:revision>275</cp:revision>
  <cp:lastPrinted>2013-01-30T23:16:36Z</cp:lastPrinted>
  <dcterms:created xsi:type="dcterms:W3CDTF">2010-04-12T23:12:02Z</dcterms:created>
  <dcterms:modified xsi:type="dcterms:W3CDTF">2015-11-04T21:11:50Z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