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ercot.com\departments\RCC\17_TransactionDisputes\TD_Procedures\RMS%20Reports\Inadvertant%20Stats\Inadvertent%20Stats%20Templat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ercot.com\departments\RCC\17_TransactionDisputes\TD_Procedures\RMS%20Reports\Inadvertant%20Stats\Inadvertent%20Stats%20Templat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IAS_Chart!$B$1</c:f>
              <c:strCache>
                <c:ptCount val="1"/>
                <c:pt idx="0">
                  <c:v>&lt; 500 IAG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IAS_Chart!$B$2:$B$39</c:f>
              <c:numCache>
                <c:formatCode>0.00%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3.0927835051546299E-2</c:v>
                </c:pt>
                <c:pt idx="5">
                  <c:v>0</c:v>
                </c:pt>
                <c:pt idx="6">
                  <c:v>4.54545454545454E-3</c:v>
                </c:pt>
                <c:pt idx="7">
                  <c:v>1.20967741935483E-2</c:v>
                </c:pt>
                <c:pt idx="8">
                  <c:v>2.3752969121140121E-2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7.3800738007380002E-3</c:v>
                </c:pt>
                <c:pt idx="20">
                  <c:v>1.1441647597254001E-2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1.7543859649122799E-2</c:v>
                </c:pt>
                <c:pt idx="30">
                  <c:v>0</c:v>
                </c:pt>
                <c:pt idx="31">
                  <c:v>0</c:v>
                </c:pt>
                <c:pt idx="32">
                  <c:v>3.7037037037037E-2</c:v>
                </c:pt>
                <c:pt idx="33">
                  <c:v>0</c:v>
                </c:pt>
                <c:pt idx="34">
                  <c:v>0</c:v>
                </c:pt>
                <c:pt idx="35">
                  <c:v>5.5555555555555497E-2</c:v>
                </c:pt>
                <c:pt idx="36">
                  <c:v>1.7857142857142849E-2</c:v>
                </c:pt>
                <c:pt idx="37">
                  <c:v>1.0638297872340399E-2</c:v>
                </c:pt>
              </c:numCache>
            </c:numRef>
          </c:val>
        </c:ser>
        <c:ser>
          <c:idx val="1"/>
          <c:order val="1"/>
          <c:tx>
            <c:strRef>
              <c:f>IAS_Chart!$C$1</c:f>
              <c:strCache>
                <c:ptCount val="1"/>
                <c:pt idx="0">
                  <c:v>&lt; 500 IAL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IAS_Chart!$C$2:$C$39</c:f>
              <c:numCache>
                <c:formatCode>0.00%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8.6956521739130405E-2</c:v>
                </c:pt>
                <c:pt idx="6">
                  <c:v>1.3636363636363599E-2</c:v>
                </c:pt>
                <c:pt idx="7">
                  <c:v>6.0483870967741899E-3</c:v>
                </c:pt>
                <c:pt idx="8">
                  <c:v>4.75059382422802E-3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2.9520295202952001E-2</c:v>
                </c:pt>
                <c:pt idx="20">
                  <c:v>1.60183066361556E-2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8.7719298245613996E-3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0.105263157894736</c:v>
                </c:pt>
                <c:pt idx="34">
                  <c:v>1.13636363636363E-2</c:v>
                </c:pt>
                <c:pt idx="35">
                  <c:v>5.5555555555555497E-2</c:v>
                </c:pt>
                <c:pt idx="36">
                  <c:v>1.1904761904761901E-2</c:v>
                </c:pt>
                <c:pt idx="37">
                  <c:v>0</c:v>
                </c:pt>
              </c:numCache>
            </c:numRef>
          </c:val>
        </c:ser>
        <c:ser>
          <c:idx val="2"/>
          <c:order val="2"/>
          <c:tx>
            <c:strRef>
              <c:f>IAS_Chart!$D$1</c:f>
              <c:strCache>
                <c:ptCount val="1"/>
                <c:pt idx="0">
                  <c:v>&lt; 2500 IAG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IAS_Chart!$D$2:$D$39</c:f>
              <c:numCache>
                <c:formatCode>0.00%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1.6358463726884691E-2</c:v>
                </c:pt>
                <c:pt idx="10">
                  <c:v>0</c:v>
                </c:pt>
                <c:pt idx="11">
                  <c:v>1.329787234042552E-2</c:v>
                </c:pt>
                <c:pt idx="12">
                  <c:v>7.4503311258278101E-3</c:v>
                </c:pt>
                <c:pt idx="13">
                  <c:v>2.0047169811320729E-2</c:v>
                </c:pt>
                <c:pt idx="14">
                  <c:v>1.30151843817787E-2</c:v>
                </c:pt>
                <c:pt idx="15">
                  <c:v>1.06870229007633E-2</c:v>
                </c:pt>
                <c:pt idx="16">
                  <c:v>1.9662921348314599E-2</c:v>
                </c:pt>
                <c:pt idx="17">
                  <c:v>1.183970856102002E-2</c:v>
                </c:pt>
                <c:pt idx="18">
                  <c:v>1.052631578947367E-2</c:v>
                </c:pt>
                <c:pt idx="19">
                  <c:v>0</c:v>
                </c:pt>
                <c:pt idx="20">
                  <c:v>0</c:v>
                </c:pt>
                <c:pt idx="21">
                  <c:v>1.4643363249881891E-2</c:v>
                </c:pt>
                <c:pt idx="22">
                  <c:v>0</c:v>
                </c:pt>
                <c:pt idx="23">
                  <c:v>0</c:v>
                </c:pt>
                <c:pt idx="24">
                  <c:v>9.6711798839458404E-3</c:v>
                </c:pt>
                <c:pt idx="25">
                  <c:v>1.187648456057E-2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</c:ser>
        <c:ser>
          <c:idx val="3"/>
          <c:order val="3"/>
          <c:tx>
            <c:strRef>
              <c:f>IAS_Chart!$E$1</c:f>
              <c:strCache>
                <c:ptCount val="1"/>
                <c:pt idx="0">
                  <c:v>&lt; 2500 IAL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IAS_Chart!$E$2:$E$39</c:f>
              <c:numCache>
                <c:formatCode>0.00%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4.2674253200568899E-3</c:v>
                </c:pt>
                <c:pt idx="10">
                  <c:v>0</c:v>
                </c:pt>
                <c:pt idx="11">
                  <c:v>6.2056737588652398E-3</c:v>
                </c:pt>
                <c:pt idx="12">
                  <c:v>4.9668874172185398E-3</c:v>
                </c:pt>
                <c:pt idx="13">
                  <c:v>2.3584905660377301E-3</c:v>
                </c:pt>
                <c:pt idx="14">
                  <c:v>7.23065798987707E-4</c:v>
                </c:pt>
                <c:pt idx="15">
                  <c:v>6.1068702290076301E-3</c:v>
                </c:pt>
                <c:pt idx="16">
                  <c:v>1.4981273408239701E-2</c:v>
                </c:pt>
                <c:pt idx="17">
                  <c:v>6.37522768670309E-3</c:v>
                </c:pt>
                <c:pt idx="18">
                  <c:v>2.3391812865496998E-3</c:v>
                </c:pt>
                <c:pt idx="19">
                  <c:v>0</c:v>
                </c:pt>
                <c:pt idx="20">
                  <c:v>0</c:v>
                </c:pt>
                <c:pt idx="21">
                  <c:v>8.0302314596126505E-3</c:v>
                </c:pt>
                <c:pt idx="22">
                  <c:v>0</c:v>
                </c:pt>
                <c:pt idx="23">
                  <c:v>0</c:v>
                </c:pt>
                <c:pt idx="24">
                  <c:v>7.7369439071566697E-3</c:v>
                </c:pt>
                <c:pt idx="25">
                  <c:v>3.7212984956452803E-2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</c:ser>
        <c:ser>
          <c:idx val="4"/>
          <c:order val="4"/>
          <c:tx>
            <c:strRef>
              <c:f>IAS_Chart!$F$1</c:f>
              <c:strCache>
                <c:ptCount val="1"/>
                <c:pt idx="0">
                  <c:v>&gt; 2500 IAG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IAS_Chart!$F$2:$F$39</c:f>
              <c:numCache>
                <c:formatCode>0.00%</c:formatCode>
                <c:ptCount val="38"/>
                <c:pt idx="0">
                  <c:v>1.0319968398182881E-2</c:v>
                </c:pt>
                <c:pt idx="1">
                  <c:v>2.9355699580632839E-2</c:v>
                </c:pt>
                <c:pt idx="2">
                  <c:v>1.119293078055964E-2</c:v>
                </c:pt>
                <c:pt idx="3">
                  <c:v>1.2502894188469539E-2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1.111552203255259E-2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1.0570824524312881E-2</c:v>
                </c:pt>
                <c:pt idx="23">
                  <c:v>1.066477070742978E-2</c:v>
                </c:pt>
                <c:pt idx="24">
                  <c:v>0</c:v>
                </c:pt>
                <c:pt idx="25">
                  <c:v>0</c:v>
                </c:pt>
                <c:pt idx="26">
                  <c:v>1.183063511830635E-2</c:v>
                </c:pt>
                <c:pt idx="27">
                  <c:v>1.9619790397270191E-2</c:v>
                </c:pt>
                <c:pt idx="28">
                  <c:v>4.6933667083854796E-3</c:v>
                </c:pt>
                <c:pt idx="29">
                  <c:v>0</c:v>
                </c:pt>
                <c:pt idx="30">
                  <c:v>1.6294005708848709E-2</c:v>
                </c:pt>
                <c:pt idx="31">
                  <c:v>8.0455366427672204E-3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</c:ser>
        <c:ser>
          <c:idx val="5"/>
          <c:order val="5"/>
          <c:tx>
            <c:strRef>
              <c:f>IAS_Chart!$G$1</c:f>
              <c:strCache>
                <c:ptCount val="1"/>
                <c:pt idx="0">
                  <c:v>&gt; 2500 IAL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IAS_Chart!$A$2:$A$39</c:f>
              <c:strCache>
                <c:ptCount val="38"/>
                <c:pt idx="0">
                  <c:v>REP 6</c:v>
                </c:pt>
                <c:pt idx="1">
                  <c:v>REP 11</c:v>
                </c:pt>
                <c:pt idx="2">
                  <c:v>REP 12</c:v>
                </c:pt>
                <c:pt idx="3">
                  <c:v>REP 14</c:v>
                </c:pt>
                <c:pt idx="4">
                  <c:v>REP 51</c:v>
                </c:pt>
                <c:pt idx="5">
                  <c:v>REP 74</c:v>
                </c:pt>
                <c:pt idx="6">
                  <c:v>REP 83</c:v>
                </c:pt>
                <c:pt idx="7">
                  <c:v>REP 50</c:v>
                </c:pt>
                <c:pt idx="8">
                  <c:v>REP 67</c:v>
                </c:pt>
                <c:pt idx="9">
                  <c:v>REP 27</c:v>
                </c:pt>
                <c:pt idx="10">
                  <c:v>REP 28</c:v>
                </c:pt>
                <c:pt idx="11">
                  <c:v>REP 34</c:v>
                </c:pt>
                <c:pt idx="12">
                  <c:v>REP 55</c:v>
                </c:pt>
                <c:pt idx="13">
                  <c:v>REP 63</c:v>
                </c:pt>
                <c:pt idx="14">
                  <c:v>REP 30</c:v>
                </c:pt>
                <c:pt idx="15">
                  <c:v>REP 36</c:v>
                </c:pt>
                <c:pt idx="16">
                  <c:v>REP 38</c:v>
                </c:pt>
                <c:pt idx="17">
                  <c:v>REP 39</c:v>
                </c:pt>
                <c:pt idx="18">
                  <c:v>REP 41</c:v>
                </c:pt>
                <c:pt idx="19">
                  <c:v>REP 43</c:v>
                </c:pt>
                <c:pt idx="20">
                  <c:v>REP 44</c:v>
                </c:pt>
                <c:pt idx="21">
                  <c:v>REP 23</c:v>
                </c:pt>
                <c:pt idx="22">
                  <c:v>REP 22</c:v>
                </c:pt>
                <c:pt idx="23">
                  <c:v>REP 20</c:v>
                </c:pt>
                <c:pt idx="24">
                  <c:v>REP 57</c:v>
                </c:pt>
                <c:pt idx="25">
                  <c:v>REP 35</c:v>
                </c:pt>
                <c:pt idx="26">
                  <c:v>REP 16</c:v>
                </c:pt>
                <c:pt idx="27">
                  <c:v>REP 7</c:v>
                </c:pt>
                <c:pt idx="28">
                  <c:v>REP 2</c:v>
                </c:pt>
                <c:pt idx="29">
                  <c:v>REP 65</c:v>
                </c:pt>
                <c:pt idx="30">
                  <c:v>REP 5</c:v>
                </c:pt>
                <c:pt idx="31">
                  <c:v>REP 4</c:v>
                </c:pt>
                <c:pt idx="32">
                  <c:v>REP 70</c:v>
                </c:pt>
                <c:pt idx="33">
                  <c:v>REP 76</c:v>
                </c:pt>
                <c:pt idx="34">
                  <c:v>REP 81</c:v>
                </c:pt>
                <c:pt idx="35">
                  <c:v>REP 97</c:v>
                </c:pt>
                <c:pt idx="36">
                  <c:v>REP 103</c:v>
                </c:pt>
                <c:pt idx="37">
                  <c:v>REP 106</c:v>
                </c:pt>
              </c:strCache>
            </c:strRef>
          </c:cat>
          <c:val>
            <c:numRef>
              <c:f>IAS_Chart!$G$2:$G$39</c:f>
              <c:numCache>
                <c:formatCode>0.00%</c:formatCode>
                <c:ptCount val="38"/>
                <c:pt idx="0">
                  <c:v>2.41951412206201E-3</c:v>
                </c:pt>
                <c:pt idx="1">
                  <c:v>2.1349599695005699E-2</c:v>
                </c:pt>
                <c:pt idx="2">
                  <c:v>5.5964653902798199E-3</c:v>
                </c:pt>
                <c:pt idx="3">
                  <c:v>5.5568418615420199E-3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3.96982929734021E-3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5.2854122621564404E-3</c:v>
                </c:pt>
                <c:pt idx="23">
                  <c:v>3.73266974760042E-3</c:v>
                </c:pt>
                <c:pt idx="24">
                  <c:v>0</c:v>
                </c:pt>
                <c:pt idx="25">
                  <c:v>0</c:v>
                </c:pt>
                <c:pt idx="26">
                  <c:v>3.3623910336239098E-3</c:v>
                </c:pt>
                <c:pt idx="27">
                  <c:v>6.4586887643187903E-3</c:v>
                </c:pt>
                <c:pt idx="28">
                  <c:v>1.2046307884856E-2</c:v>
                </c:pt>
                <c:pt idx="29">
                  <c:v>0</c:v>
                </c:pt>
                <c:pt idx="30">
                  <c:v>7.9686013320646992E-3</c:v>
                </c:pt>
                <c:pt idx="31">
                  <c:v>1.10557714410814E-2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807512"/>
        <c:axId val="79808688"/>
      </c:barChart>
      <c:catAx>
        <c:axId val="79807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9808688"/>
        <c:crosses val="autoZero"/>
        <c:auto val="1"/>
        <c:lblAlgn val="ctr"/>
        <c:lblOffset val="100"/>
        <c:tickLblSkip val="1"/>
        <c:noMultiLvlLbl val="0"/>
      </c:catAx>
      <c:valAx>
        <c:axId val="798086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9807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REC_Chart!$B$1</c:f>
              <c:strCache>
                <c:ptCount val="1"/>
                <c:pt idx="0">
                  <c:v>&lt; 250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REC_Chart!$B$2:$B$13</c:f>
              <c:numCache>
                <c:formatCode>0.00%</c:formatCode>
                <c:ptCount val="12"/>
                <c:pt idx="0">
                  <c:v>2.04081632653061E-2</c:v>
                </c:pt>
                <c:pt idx="1">
                  <c:v>1.3157894736842099E-2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REC_Chart!$C$1</c:f>
              <c:strCache>
                <c:ptCount val="1"/>
                <c:pt idx="0">
                  <c:v>&lt; 1750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REC_Chart!$C$2:$C$13</c:f>
              <c:numCache>
                <c:formatCode>0.00%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3.4985422740524699E-2</c:v>
                </c:pt>
                <c:pt idx="3">
                  <c:v>1.6732283464566899E-2</c:v>
                </c:pt>
                <c:pt idx="4">
                  <c:v>1.8298261665141799E-2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REC_Chart!$D$1</c:f>
              <c:strCache>
                <c:ptCount val="1"/>
                <c:pt idx="0">
                  <c:v>&gt; 1750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REC_Chart!$D$2:$D$13</c:f>
              <c:numCache>
                <c:formatCode>0.00%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1.1846510430079799E-2</c:v>
                </c:pt>
                <c:pt idx="6">
                  <c:v>4.59693537641572E-2</c:v>
                </c:pt>
                <c:pt idx="7">
                  <c:v>1.7993079584775001E-2</c:v>
                </c:pt>
                <c:pt idx="8">
                  <c:v>1.0845383759733001E-2</c:v>
                </c:pt>
                <c:pt idx="9">
                  <c:v>1.23815777131601E-2</c:v>
                </c:pt>
                <c:pt idx="10">
                  <c:v>2.80621918847174E-2</c:v>
                </c:pt>
                <c:pt idx="11">
                  <c:v>6.6612010657921703E-2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5851256"/>
        <c:axId val="275850864"/>
      </c:barChart>
      <c:catAx>
        <c:axId val="275851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75850864"/>
        <c:crosses val="autoZero"/>
        <c:auto val="1"/>
        <c:lblAlgn val="ctr"/>
        <c:lblOffset val="100"/>
        <c:tickLblSkip val="1"/>
        <c:noMultiLvlLbl val="0"/>
      </c:catAx>
      <c:valAx>
        <c:axId val="27585086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75851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0.91192</cdr:x>
      <cdr:y>0.28591</cdr:y>
    </cdr:from>
    <cdr:to>
      <cdr:x>0.9993</cdr:x>
      <cdr:y>0.4198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60617" y="976312"/>
          <a:ext cx="772363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/>
            <a:t># of Switches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9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2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9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1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8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5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4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0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3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3DA0-1BC7-4B8B-8B11-0EDE784AF834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905169"/>
              </p:ext>
            </p:extLst>
          </p:nvPr>
        </p:nvGraphicFramePr>
        <p:xfrm>
          <a:off x="228600" y="838200"/>
          <a:ext cx="8777287" cy="3350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37127" y="304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June </a:t>
            </a:r>
            <a:r>
              <a:rPr lang="en-US" dirty="0" smtClean="0"/>
              <a:t>2015 – IAG/IAL % Greater Than 1% of Enrollments</a:t>
            </a:r>
          </a:p>
          <a:p>
            <a:pPr algn="ctr"/>
            <a:r>
              <a:rPr lang="en-US" dirty="0" smtClean="0"/>
              <a:t>1,910 </a:t>
            </a:r>
            <a:r>
              <a:rPr lang="en-US" dirty="0" smtClean="0"/>
              <a:t>Total IAG+IAL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7127" y="4800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IAG/IAL % Less Than 1% of </a:t>
            </a:r>
            <a:r>
              <a:rPr lang="en-US" sz="1600" dirty="0" smtClean="0"/>
              <a:t>Enrollments</a:t>
            </a:r>
            <a:r>
              <a:rPr lang="en-US" dirty="0" smtClean="0"/>
              <a:t> - </a:t>
            </a:r>
            <a:r>
              <a:rPr lang="en-US" dirty="0" smtClean="0"/>
              <a:t>1,634 </a:t>
            </a:r>
            <a:r>
              <a:rPr lang="en-US" dirty="0" smtClean="0"/>
              <a:t>Total IAG+IAL</a:t>
            </a:r>
          </a:p>
          <a:p>
            <a:pPr algn="ctr"/>
            <a:r>
              <a:rPr lang="en-US" dirty="0" smtClean="0"/>
              <a:t>Retail Electric Provider Counts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533400" y="4188691"/>
            <a:ext cx="7629427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Gaining REP by total IAG+IAL count (Low to High)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01000" y="1600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# of Enrollments</a:t>
            </a:r>
            <a:endParaRPr lang="en-US" sz="11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335767"/>
              </p:ext>
            </p:extLst>
          </p:nvPr>
        </p:nvGraphicFramePr>
        <p:xfrm>
          <a:off x="2172277" y="5446931"/>
          <a:ext cx="4787899" cy="1000125"/>
        </p:xfrm>
        <a:graphic>
          <a:graphicData uri="http://schemas.openxmlformats.org/drawingml/2006/table">
            <a:tbl>
              <a:tblPr/>
              <a:tblGrid>
                <a:gridCol w="1082371"/>
                <a:gridCol w="926382"/>
                <a:gridCol w="926382"/>
                <a:gridCol w="926382"/>
                <a:gridCol w="926382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26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37127" y="304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June </a:t>
            </a:r>
            <a:r>
              <a:rPr lang="en-US" dirty="0" smtClean="0"/>
              <a:t>2015 – Rescission % Greater Than 1% of Switches</a:t>
            </a:r>
          </a:p>
          <a:p>
            <a:pPr algn="ctr"/>
            <a:r>
              <a:rPr lang="en-US" dirty="0" smtClean="0"/>
              <a:t>966 </a:t>
            </a:r>
            <a:r>
              <a:rPr lang="en-US" dirty="0" smtClean="0"/>
              <a:t>Total Rescission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7127" y="4800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Rescission % Less Than 1% of </a:t>
            </a:r>
            <a:r>
              <a:rPr lang="en-US" sz="1600" dirty="0" smtClean="0"/>
              <a:t>Switches</a:t>
            </a:r>
            <a:r>
              <a:rPr lang="en-US" dirty="0" smtClean="0"/>
              <a:t> - </a:t>
            </a:r>
            <a:r>
              <a:rPr lang="en-US" dirty="0" smtClean="0"/>
              <a:t>152 </a:t>
            </a:r>
            <a:r>
              <a:rPr lang="en-US" dirty="0" smtClean="0"/>
              <a:t>Total Rescission</a:t>
            </a:r>
          </a:p>
          <a:p>
            <a:pPr algn="ctr"/>
            <a:r>
              <a:rPr lang="en-US" dirty="0" smtClean="0"/>
              <a:t>Retail Electric Provider Counts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457200" y="4191000"/>
            <a:ext cx="7629427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Gaining REP by total Rescission count (Low to High)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978778"/>
              </p:ext>
            </p:extLst>
          </p:nvPr>
        </p:nvGraphicFramePr>
        <p:xfrm>
          <a:off x="152400" y="951130"/>
          <a:ext cx="8839200" cy="3239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044100"/>
              </p:ext>
            </p:extLst>
          </p:nvPr>
        </p:nvGraphicFramePr>
        <p:xfrm>
          <a:off x="2223077" y="5446931"/>
          <a:ext cx="4686299" cy="1000125"/>
        </p:xfrm>
        <a:graphic>
          <a:graphicData uri="http://schemas.openxmlformats.org/drawingml/2006/table">
            <a:tbl>
              <a:tblPr/>
              <a:tblGrid>
                <a:gridCol w="1085383"/>
                <a:gridCol w="900229"/>
                <a:gridCol w="900229"/>
                <a:gridCol w="900229"/>
                <a:gridCol w="900229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Switches Resulting in Rescission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 and &lt;= 1750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1750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818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11830</TotalTime>
  <Words>200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Connel, Seth</dc:creator>
  <cp:lastModifiedBy>Connel, Seth</cp:lastModifiedBy>
  <cp:revision>41</cp:revision>
  <cp:lastPrinted>2015-09-30T15:37:38Z</cp:lastPrinted>
  <dcterms:created xsi:type="dcterms:W3CDTF">2015-08-28T15:49:38Z</dcterms:created>
  <dcterms:modified xsi:type="dcterms:W3CDTF">2015-11-04T17:32:52Z</dcterms:modified>
</cp:coreProperties>
</file>