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rcot.com\departments\RCC\17_TransactionDisputes\TD_Procedures\RMS%20Reports\Inadvertant%20Stats\Inadvertent%20Stats%20Templat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ercot.com\departments\RCC\17_TransactionDisputes\TD_Procedures\RMS%20Reports\Inadvertant%20Stats\Inadvertent%20Stats%20Templ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IAS_Chart!$B$1</c:f>
              <c:strCache>
                <c:ptCount val="1"/>
                <c:pt idx="0">
                  <c:v>&lt; 500 IAG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IAS_Chart!$A$2:$A$42</c:f>
              <c:strCache>
                <c:ptCount val="41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51</c:v>
                </c:pt>
                <c:pt idx="6">
                  <c:v>REP 44</c:v>
                </c:pt>
                <c:pt idx="7">
                  <c:v>REP 57</c:v>
                </c:pt>
                <c:pt idx="8">
                  <c:v>REP 65</c:v>
                </c:pt>
                <c:pt idx="9">
                  <c:v>REP 49</c:v>
                </c:pt>
                <c:pt idx="10">
                  <c:v>REP 110</c:v>
                </c:pt>
                <c:pt idx="11">
                  <c:v>REP 43</c:v>
                </c:pt>
                <c:pt idx="12">
                  <c:v>REP 93</c:v>
                </c:pt>
                <c:pt idx="13">
                  <c:v>REP 50</c:v>
                </c:pt>
                <c:pt idx="14">
                  <c:v>REP 63</c:v>
                </c:pt>
                <c:pt idx="15">
                  <c:v>REP 67</c:v>
                </c:pt>
                <c:pt idx="16">
                  <c:v>REP 104</c:v>
                </c:pt>
                <c:pt idx="17">
                  <c:v>REP 40</c:v>
                </c:pt>
                <c:pt idx="18">
                  <c:v>REP 72</c:v>
                </c:pt>
                <c:pt idx="19">
                  <c:v>REP 31</c:v>
                </c:pt>
                <c:pt idx="20">
                  <c:v>REP 38</c:v>
                </c:pt>
                <c:pt idx="21">
                  <c:v>REP 36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8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12</c:v>
                </c:pt>
                <c:pt idx="33">
                  <c:v>REP 25</c:v>
                </c:pt>
                <c:pt idx="34">
                  <c:v>REP 16</c:v>
                </c:pt>
                <c:pt idx="35">
                  <c:v>REP 14</c:v>
                </c:pt>
                <c:pt idx="36">
                  <c:v>REP 7</c:v>
                </c:pt>
                <c:pt idx="37">
                  <c:v>REP 6</c:v>
                </c:pt>
                <c:pt idx="38">
                  <c:v>REP 2</c:v>
                </c:pt>
                <c:pt idx="39">
                  <c:v>REP 5</c:v>
                </c:pt>
                <c:pt idx="40">
                  <c:v>REP 4</c:v>
                </c:pt>
              </c:strCache>
            </c:strRef>
          </c:cat>
          <c:val>
            <c:numRef>
              <c:f>IAS_Chart!$B$2:$B$42</c:f>
              <c:numCache>
                <c:formatCode>0.00%</c:formatCode>
                <c:ptCount val="41"/>
                <c:pt idx="0">
                  <c:v>1.04166666666666E-2</c:v>
                </c:pt>
                <c:pt idx="1">
                  <c:v>0</c:v>
                </c:pt>
                <c:pt idx="2">
                  <c:v>1.26582278481012E-2</c:v>
                </c:pt>
                <c:pt idx="3">
                  <c:v>1.01010101010101E-2</c:v>
                </c:pt>
                <c:pt idx="4">
                  <c:v>3.2786885245901599E-2</c:v>
                </c:pt>
                <c:pt idx="5">
                  <c:v>1.9999999999999959E-2</c:v>
                </c:pt>
                <c:pt idx="6">
                  <c:v>3.3557046979865702E-3</c:v>
                </c:pt>
                <c:pt idx="7">
                  <c:v>1.28755364806866E-2</c:v>
                </c:pt>
                <c:pt idx="8">
                  <c:v>1.5075376884422099E-2</c:v>
                </c:pt>
                <c:pt idx="9">
                  <c:v>1.2861736334405139E-2</c:v>
                </c:pt>
                <c:pt idx="10">
                  <c:v>1.26582278481012E-2</c:v>
                </c:pt>
                <c:pt idx="11">
                  <c:v>2.01005025125628E-2</c:v>
                </c:pt>
                <c:pt idx="12">
                  <c:v>3.5460992907801296E-2</c:v>
                </c:pt>
                <c:pt idx="13">
                  <c:v>1.082251082251081E-2</c:v>
                </c:pt>
                <c:pt idx="14">
                  <c:v>6.7873303167420799E-3</c:v>
                </c:pt>
                <c:pt idx="15">
                  <c:v>2.6178010471204099E-3</c:v>
                </c:pt>
                <c:pt idx="16">
                  <c:v>2.8985507246376802E-2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IAS_Chart!$C$1</c:f>
              <c:strCache>
                <c:ptCount val="1"/>
                <c:pt idx="0">
                  <c:v>&lt; 500 IAL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IAS_Chart!$A$2:$A$42</c:f>
              <c:strCache>
                <c:ptCount val="41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51</c:v>
                </c:pt>
                <c:pt idx="6">
                  <c:v>REP 44</c:v>
                </c:pt>
                <c:pt idx="7">
                  <c:v>REP 57</c:v>
                </c:pt>
                <c:pt idx="8">
                  <c:v>REP 65</c:v>
                </c:pt>
                <c:pt idx="9">
                  <c:v>REP 49</c:v>
                </c:pt>
                <c:pt idx="10">
                  <c:v>REP 110</c:v>
                </c:pt>
                <c:pt idx="11">
                  <c:v>REP 43</c:v>
                </c:pt>
                <c:pt idx="12">
                  <c:v>REP 93</c:v>
                </c:pt>
                <c:pt idx="13">
                  <c:v>REP 50</c:v>
                </c:pt>
                <c:pt idx="14">
                  <c:v>REP 63</c:v>
                </c:pt>
                <c:pt idx="15">
                  <c:v>REP 67</c:v>
                </c:pt>
                <c:pt idx="16">
                  <c:v>REP 104</c:v>
                </c:pt>
                <c:pt idx="17">
                  <c:v>REP 40</c:v>
                </c:pt>
                <c:pt idx="18">
                  <c:v>REP 72</c:v>
                </c:pt>
                <c:pt idx="19">
                  <c:v>REP 31</c:v>
                </c:pt>
                <c:pt idx="20">
                  <c:v>REP 38</c:v>
                </c:pt>
                <c:pt idx="21">
                  <c:v>REP 36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8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12</c:v>
                </c:pt>
                <c:pt idx="33">
                  <c:v>REP 25</c:v>
                </c:pt>
                <c:pt idx="34">
                  <c:v>REP 16</c:v>
                </c:pt>
                <c:pt idx="35">
                  <c:v>REP 14</c:v>
                </c:pt>
                <c:pt idx="36">
                  <c:v>REP 7</c:v>
                </c:pt>
                <c:pt idx="37">
                  <c:v>REP 6</c:v>
                </c:pt>
                <c:pt idx="38">
                  <c:v>REP 2</c:v>
                </c:pt>
                <c:pt idx="39">
                  <c:v>REP 5</c:v>
                </c:pt>
                <c:pt idx="40">
                  <c:v>REP 4</c:v>
                </c:pt>
              </c:strCache>
            </c:strRef>
          </c:cat>
          <c:val>
            <c:numRef>
              <c:f>IAS_Chart!$C$2:$C$42</c:f>
              <c:numCache>
                <c:formatCode>0.00%</c:formatCode>
                <c:ptCount val="41"/>
                <c:pt idx="0">
                  <c:v>0</c:v>
                </c:pt>
                <c:pt idx="1">
                  <c:v>6.6666666666666596E-2</c:v>
                </c:pt>
                <c:pt idx="2">
                  <c:v>1.26582278481012E-2</c:v>
                </c:pt>
                <c:pt idx="3">
                  <c:v>1.01010101010101E-2</c:v>
                </c:pt>
                <c:pt idx="4">
                  <c:v>3.2786885245901599E-2</c:v>
                </c:pt>
                <c:pt idx="5">
                  <c:v>6.6666666666666602E-3</c:v>
                </c:pt>
                <c:pt idx="6">
                  <c:v>6.7114093959731499E-3</c:v>
                </c:pt>
                <c:pt idx="7">
                  <c:v>0</c:v>
                </c:pt>
                <c:pt idx="8">
                  <c:v>1.5075376884422099E-2</c:v>
                </c:pt>
                <c:pt idx="9">
                  <c:v>6.4308681672025697E-3</c:v>
                </c:pt>
                <c:pt idx="10">
                  <c:v>1.26582278481012E-2</c:v>
                </c:pt>
                <c:pt idx="11">
                  <c:v>0</c:v>
                </c:pt>
                <c:pt idx="12">
                  <c:v>2.1276595744680799E-2</c:v>
                </c:pt>
                <c:pt idx="13">
                  <c:v>2.1645021645021602E-3</c:v>
                </c:pt>
                <c:pt idx="14">
                  <c:v>4.5248868778280504E-3</c:v>
                </c:pt>
                <c:pt idx="15">
                  <c:v>1.04712041884816E-2</c:v>
                </c:pt>
                <c:pt idx="16">
                  <c:v>1.4492753623188401E-2</c:v>
                </c:pt>
                <c:pt idx="17">
                  <c:v>0</c:v>
                </c:pt>
                <c:pt idx="18">
                  <c:v>5.3435114503816702E-2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IAS_Chart!$D$1</c:f>
              <c:strCache>
                <c:ptCount val="1"/>
                <c:pt idx="0">
                  <c:v>&lt; 2500 IAG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IAS_Chart!$A$2:$A$42</c:f>
              <c:strCache>
                <c:ptCount val="41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51</c:v>
                </c:pt>
                <c:pt idx="6">
                  <c:v>REP 44</c:v>
                </c:pt>
                <c:pt idx="7">
                  <c:v>REP 57</c:v>
                </c:pt>
                <c:pt idx="8">
                  <c:v>REP 65</c:v>
                </c:pt>
                <c:pt idx="9">
                  <c:v>REP 49</c:v>
                </c:pt>
                <c:pt idx="10">
                  <c:v>REP 110</c:v>
                </c:pt>
                <c:pt idx="11">
                  <c:v>REP 43</c:v>
                </c:pt>
                <c:pt idx="12">
                  <c:v>REP 93</c:v>
                </c:pt>
                <c:pt idx="13">
                  <c:v>REP 50</c:v>
                </c:pt>
                <c:pt idx="14">
                  <c:v>REP 63</c:v>
                </c:pt>
                <c:pt idx="15">
                  <c:v>REP 67</c:v>
                </c:pt>
                <c:pt idx="16">
                  <c:v>REP 104</c:v>
                </c:pt>
                <c:pt idx="17">
                  <c:v>REP 40</c:v>
                </c:pt>
                <c:pt idx="18">
                  <c:v>REP 72</c:v>
                </c:pt>
                <c:pt idx="19">
                  <c:v>REP 31</c:v>
                </c:pt>
                <c:pt idx="20">
                  <c:v>REP 38</c:v>
                </c:pt>
                <c:pt idx="21">
                  <c:v>REP 36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8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12</c:v>
                </c:pt>
                <c:pt idx="33">
                  <c:v>REP 25</c:v>
                </c:pt>
                <c:pt idx="34">
                  <c:v>REP 16</c:v>
                </c:pt>
                <c:pt idx="35">
                  <c:v>REP 14</c:v>
                </c:pt>
                <c:pt idx="36">
                  <c:v>REP 7</c:v>
                </c:pt>
                <c:pt idx="37">
                  <c:v>REP 6</c:v>
                </c:pt>
                <c:pt idx="38">
                  <c:v>REP 2</c:v>
                </c:pt>
                <c:pt idx="39">
                  <c:v>REP 5</c:v>
                </c:pt>
                <c:pt idx="40">
                  <c:v>REP 4</c:v>
                </c:pt>
              </c:strCache>
            </c:strRef>
          </c:cat>
          <c:val>
            <c:numRef>
              <c:f>IAS_Chart!$D$2:$D$42</c:f>
              <c:numCache>
                <c:formatCode>0.00%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1.002865329512893E-2</c:v>
                </c:pt>
                <c:pt idx="18">
                  <c:v>0</c:v>
                </c:pt>
                <c:pt idx="19">
                  <c:v>9.9206349206349201E-3</c:v>
                </c:pt>
                <c:pt idx="20">
                  <c:v>2.8901734104046198E-3</c:v>
                </c:pt>
                <c:pt idx="21">
                  <c:v>9.2715231788079392E-3</c:v>
                </c:pt>
                <c:pt idx="22">
                  <c:v>1.088731627653783E-2</c:v>
                </c:pt>
                <c:pt idx="23">
                  <c:v>1.33614627285513E-2</c:v>
                </c:pt>
                <c:pt idx="24">
                  <c:v>7.4731433909388098E-3</c:v>
                </c:pt>
                <c:pt idx="25">
                  <c:v>1.868399675060918E-2</c:v>
                </c:pt>
                <c:pt idx="26">
                  <c:v>3.02571860816944E-2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1.2417823228634E-2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ser>
          <c:idx val="3"/>
          <c:order val="3"/>
          <c:tx>
            <c:strRef>
              <c:f>IAS_Chart!$E$1</c:f>
              <c:strCache>
                <c:ptCount val="1"/>
                <c:pt idx="0">
                  <c:v>&lt; 2500 IAL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IAS_Chart!$A$2:$A$42</c:f>
              <c:strCache>
                <c:ptCount val="41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51</c:v>
                </c:pt>
                <c:pt idx="6">
                  <c:v>REP 44</c:v>
                </c:pt>
                <c:pt idx="7">
                  <c:v>REP 57</c:v>
                </c:pt>
                <c:pt idx="8">
                  <c:v>REP 65</c:v>
                </c:pt>
                <c:pt idx="9">
                  <c:v>REP 49</c:v>
                </c:pt>
                <c:pt idx="10">
                  <c:v>REP 110</c:v>
                </c:pt>
                <c:pt idx="11">
                  <c:v>REP 43</c:v>
                </c:pt>
                <c:pt idx="12">
                  <c:v>REP 93</c:v>
                </c:pt>
                <c:pt idx="13">
                  <c:v>REP 50</c:v>
                </c:pt>
                <c:pt idx="14">
                  <c:v>REP 63</c:v>
                </c:pt>
                <c:pt idx="15">
                  <c:v>REP 67</c:v>
                </c:pt>
                <c:pt idx="16">
                  <c:v>REP 104</c:v>
                </c:pt>
                <c:pt idx="17">
                  <c:v>REP 40</c:v>
                </c:pt>
                <c:pt idx="18">
                  <c:v>REP 72</c:v>
                </c:pt>
                <c:pt idx="19">
                  <c:v>REP 31</c:v>
                </c:pt>
                <c:pt idx="20">
                  <c:v>REP 38</c:v>
                </c:pt>
                <c:pt idx="21">
                  <c:v>REP 36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8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12</c:v>
                </c:pt>
                <c:pt idx="33">
                  <c:v>REP 25</c:v>
                </c:pt>
                <c:pt idx="34">
                  <c:v>REP 16</c:v>
                </c:pt>
                <c:pt idx="35">
                  <c:v>REP 14</c:v>
                </c:pt>
                <c:pt idx="36">
                  <c:v>REP 7</c:v>
                </c:pt>
                <c:pt idx="37">
                  <c:v>REP 6</c:v>
                </c:pt>
                <c:pt idx="38">
                  <c:v>REP 2</c:v>
                </c:pt>
                <c:pt idx="39">
                  <c:v>REP 5</c:v>
                </c:pt>
                <c:pt idx="40">
                  <c:v>REP 4</c:v>
                </c:pt>
              </c:strCache>
            </c:strRef>
          </c:cat>
          <c:val>
            <c:numRef>
              <c:f>IAS_Chart!$E$2:$E$42</c:f>
              <c:numCache>
                <c:formatCode>0.00%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2.8653295128939801E-3</c:v>
                </c:pt>
                <c:pt idx="18">
                  <c:v>0</c:v>
                </c:pt>
                <c:pt idx="19">
                  <c:v>9.9206349206349201E-4</c:v>
                </c:pt>
                <c:pt idx="20">
                  <c:v>1.05973025048169E-2</c:v>
                </c:pt>
                <c:pt idx="21">
                  <c:v>1.0596026490066199E-2</c:v>
                </c:pt>
                <c:pt idx="22">
                  <c:v>4.3549265106151303E-3</c:v>
                </c:pt>
                <c:pt idx="23">
                  <c:v>2.1097046413502099E-3</c:v>
                </c:pt>
                <c:pt idx="24">
                  <c:v>2.8024287716020501E-3</c:v>
                </c:pt>
                <c:pt idx="25">
                  <c:v>4.8740861088545804E-3</c:v>
                </c:pt>
                <c:pt idx="26">
                  <c:v>3.32829046898638E-2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3.87143900657414E-2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ser>
          <c:idx val="4"/>
          <c:order val="4"/>
          <c:tx>
            <c:strRef>
              <c:f>IAS_Chart!$F$1</c:f>
              <c:strCache>
                <c:ptCount val="1"/>
                <c:pt idx="0">
                  <c:v>&gt; 2500 IAG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IAS_Chart!$A$2:$A$42</c:f>
              <c:strCache>
                <c:ptCount val="41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51</c:v>
                </c:pt>
                <c:pt idx="6">
                  <c:v>REP 44</c:v>
                </c:pt>
                <c:pt idx="7">
                  <c:v>REP 57</c:v>
                </c:pt>
                <c:pt idx="8">
                  <c:v>REP 65</c:v>
                </c:pt>
                <c:pt idx="9">
                  <c:v>REP 49</c:v>
                </c:pt>
                <c:pt idx="10">
                  <c:v>REP 110</c:v>
                </c:pt>
                <c:pt idx="11">
                  <c:v>REP 43</c:v>
                </c:pt>
                <c:pt idx="12">
                  <c:v>REP 93</c:v>
                </c:pt>
                <c:pt idx="13">
                  <c:v>REP 50</c:v>
                </c:pt>
                <c:pt idx="14">
                  <c:v>REP 63</c:v>
                </c:pt>
                <c:pt idx="15">
                  <c:v>REP 67</c:v>
                </c:pt>
                <c:pt idx="16">
                  <c:v>REP 104</c:v>
                </c:pt>
                <c:pt idx="17">
                  <c:v>REP 40</c:v>
                </c:pt>
                <c:pt idx="18">
                  <c:v>REP 72</c:v>
                </c:pt>
                <c:pt idx="19">
                  <c:v>REP 31</c:v>
                </c:pt>
                <c:pt idx="20">
                  <c:v>REP 38</c:v>
                </c:pt>
                <c:pt idx="21">
                  <c:v>REP 36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8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12</c:v>
                </c:pt>
                <c:pt idx="33">
                  <c:v>REP 25</c:v>
                </c:pt>
                <c:pt idx="34">
                  <c:v>REP 16</c:v>
                </c:pt>
                <c:pt idx="35">
                  <c:v>REP 14</c:v>
                </c:pt>
                <c:pt idx="36">
                  <c:v>REP 7</c:v>
                </c:pt>
                <c:pt idx="37">
                  <c:v>REP 6</c:v>
                </c:pt>
                <c:pt idx="38">
                  <c:v>REP 2</c:v>
                </c:pt>
                <c:pt idx="39">
                  <c:v>REP 5</c:v>
                </c:pt>
                <c:pt idx="40">
                  <c:v>REP 4</c:v>
                </c:pt>
              </c:strCache>
            </c:strRef>
          </c:cat>
          <c:val>
            <c:numRef>
              <c:f>IAS_Chart!$F$2:$F$42</c:f>
              <c:numCache>
                <c:formatCode>0.00%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1.7406440382941599E-3</c:v>
                </c:pt>
                <c:pt idx="28">
                  <c:v>2.0540540540540463E-2</c:v>
                </c:pt>
                <c:pt idx="29">
                  <c:v>1.072478809894481E-2</c:v>
                </c:pt>
                <c:pt idx="30">
                  <c:v>1.147260273972602E-2</c:v>
                </c:pt>
                <c:pt idx="31">
                  <c:v>0</c:v>
                </c:pt>
                <c:pt idx="32">
                  <c:v>2.1294964028776939E-2</c:v>
                </c:pt>
                <c:pt idx="33">
                  <c:v>6.8050950968417297E-3</c:v>
                </c:pt>
                <c:pt idx="34">
                  <c:v>9.3160645307884503E-3</c:v>
                </c:pt>
                <c:pt idx="35">
                  <c:v>3.0938123752494971E-2</c:v>
                </c:pt>
                <c:pt idx="36">
                  <c:v>2.4982155603140502E-2</c:v>
                </c:pt>
                <c:pt idx="37">
                  <c:v>1.1306765523632981E-2</c:v>
                </c:pt>
                <c:pt idx="38">
                  <c:v>1.866605964033682E-2</c:v>
                </c:pt>
                <c:pt idx="39">
                  <c:v>1.561360874848116E-2</c:v>
                </c:pt>
                <c:pt idx="40">
                  <c:v>7.7951551630568803E-3</c:v>
                </c:pt>
              </c:numCache>
            </c:numRef>
          </c:val>
        </c:ser>
        <c:ser>
          <c:idx val="5"/>
          <c:order val="5"/>
          <c:tx>
            <c:strRef>
              <c:f>IAS_Chart!$G$1</c:f>
              <c:strCache>
                <c:ptCount val="1"/>
                <c:pt idx="0">
                  <c:v>&gt; 2500 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IAS_Chart!$A$2:$A$42</c:f>
              <c:strCache>
                <c:ptCount val="41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51</c:v>
                </c:pt>
                <c:pt idx="6">
                  <c:v>REP 44</c:v>
                </c:pt>
                <c:pt idx="7">
                  <c:v>REP 57</c:v>
                </c:pt>
                <c:pt idx="8">
                  <c:v>REP 65</c:v>
                </c:pt>
                <c:pt idx="9">
                  <c:v>REP 49</c:v>
                </c:pt>
                <c:pt idx="10">
                  <c:v>REP 110</c:v>
                </c:pt>
                <c:pt idx="11">
                  <c:v>REP 43</c:v>
                </c:pt>
                <c:pt idx="12">
                  <c:v>REP 93</c:v>
                </c:pt>
                <c:pt idx="13">
                  <c:v>REP 50</c:v>
                </c:pt>
                <c:pt idx="14">
                  <c:v>REP 63</c:v>
                </c:pt>
                <c:pt idx="15">
                  <c:v>REP 67</c:v>
                </c:pt>
                <c:pt idx="16">
                  <c:v>REP 104</c:v>
                </c:pt>
                <c:pt idx="17">
                  <c:v>REP 40</c:v>
                </c:pt>
                <c:pt idx="18">
                  <c:v>REP 72</c:v>
                </c:pt>
                <c:pt idx="19">
                  <c:v>REP 31</c:v>
                </c:pt>
                <c:pt idx="20">
                  <c:v>REP 38</c:v>
                </c:pt>
                <c:pt idx="21">
                  <c:v>REP 36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8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12</c:v>
                </c:pt>
                <c:pt idx="33">
                  <c:v>REP 25</c:v>
                </c:pt>
                <c:pt idx="34">
                  <c:v>REP 16</c:v>
                </c:pt>
                <c:pt idx="35">
                  <c:v>REP 14</c:v>
                </c:pt>
                <c:pt idx="36">
                  <c:v>REP 7</c:v>
                </c:pt>
                <c:pt idx="37">
                  <c:v>REP 6</c:v>
                </c:pt>
                <c:pt idx="38">
                  <c:v>REP 2</c:v>
                </c:pt>
                <c:pt idx="39">
                  <c:v>REP 5</c:v>
                </c:pt>
                <c:pt idx="40">
                  <c:v>REP 4</c:v>
                </c:pt>
              </c:strCache>
            </c:strRef>
          </c:cat>
          <c:val>
            <c:numRef>
              <c:f>IAS_Chart!$G$2:$G$42</c:f>
              <c:numCache>
                <c:formatCode>0.00%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9.7911227154046897E-3</c:v>
                </c:pt>
                <c:pt idx="28">
                  <c:v>1.6576576576576501E-2</c:v>
                </c:pt>
                <c:pt idx="29">
                  <c:v>4.1515308770108898E-3</c:v>
                </c:pt>
                <c:pt idx="30">
                  <c:v>2.7397260273972599E-3</c:v>
                </c:pt>
                <c:pt idx="31">
                  <c:v>0</c:v>
                </c:pt>
                <c:pt idx="32">
                  <c:v>1.7841726618704999E-2</c:v>
                </c:pt>
                <c:pt idx="33">
                  <c:v>8.8989705112545794E-3</c:v>
                </c:pt>
                <c:pt idx="34">
                  <c:v>1.8177686889343299E-3</c:v>
                </c:pt>
                <c:pt idx="35">
                  <c:v>3.79241516966067E-3</c:v>
                </c:pt>
                <c:pt idx="36">
                  <c:v>1.1134903640256899E-2</c:v>
                </c:pt>
                <c:pt idx="37">
                  <c:v>2.8266913809082399E-3</c:v>
                </c:pt>
                <c:pt idx="38">
                  <c:v>1.29751877987707E-2</c:v>
                </c:pt>
                <c:pt idx="39">
                  <c:v>7.2296476306196802E-3</c:v>
                </c:pt>
                <c:pt idx="40">
                  <c:v>9.6699393161971403E-3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551880"/>
        <c:axId val="188552272"/>
      </c:barChart>
      <c:catAx>
        <c:axId val="188551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88552272"/>
        <c:crosses val="autoZero"/>
        <c:auto val="1"/>
        <c:lblAlgn val="ctr"/>
        <c:lblOffset val="100"/>
        <c:tickLblSkip val="1"/>
        <c:noMultiLvlLbl val="0"/>
      </c:catAx>
      <c:valAx>
        <c:axId val="18855227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85518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REC_Chart!$B$1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REC_Chart!$A$2:$A$15</c:f>
              <c:strCache>
                <c:ptCount val="14"/>
                <c:pt idx="0">
                  <c:v>REP 34</c:v>
                </c:pt>
                <c:pt idx="1">
                  <c:v>REP 47</c:v>
                </c:pt>
                <c:pt idx="2">
                  <c:v>REP 49</c:v>
                </c:pt>
                <c:pt idx="3">
                  <c:v>REP 22</c:v>
                </c:pt>
                <c:pt idx="4">
                  <c:v>REP 23</c:v>
                </c:pt>
                <c:pt idx="5">
                  <c:v>REP 59</c:v>
                </c:pt>
                <c:pt idx="6">
                  <c:v>REP 14</c:v>
                </c:pt>
                <c:pt idx="7">
                  <c:v>REP 8</c:v>
                </c:pt>
                <c:pt idx="8">
                  <c:v>REP 10</c:v>
                </c:pt>
                <c:pt idx="9">
                  <c:v>REP 11</c:v>
                </c:pt>
                <c:pt idx="10">
                  <c:v>REP 1</c:v>
                </c:pt>
                <c:pt idx="11">
                  <c:v>REP 5</c:v>
                </c:pt>
                <c:pt idx="12">
                  <c:v>REP 4</c:v>
                </c:pt>
                <c:pt idx="13">
                  <c:v>REP 2</c:v>
                </c:pt>
              </c:strCache>
            </c:strRef>
          </c:cat>
          <c:val>
            <c:numRef>
              <c:f>REC_Chart!$B$2:$B$15</c:f>
              <c:numCache>
                <c:formatCode>0.00%</c:formatCode>
                <c:ptCount val="14"/>
                <c:pt idx="0">
                  <c:v>1.1627906976744099E-2</c:v>
                </c:pt>
                <c:pt idx="1">
                  <c:v>1.3986013986013899E-2</c:v>
                </c:pt>
                <c:pt idx="2">
                  <c:v>1.7857142857142801E-2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REC_Chart!$C$1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REC_Chart!$A$2:$A$15</c:f>
              <c:strCache>
                <c:ptCount val="14"/>
                <c:pt idx="0">
                  <c:v>REP 34</c:v>
                </c:pt>
                <c:pt idx="1">
                  <c:v>REP 47</c:v>
                </c:pt>
                <c:pt idx="2">
                  <c:v>REP 49</c:v>
                </c:pt>
                <c:pt idx="3">
                  <c:v>REP 22</c:v>
                </c:pt>
                <c:pt idx="4">
                  <c:v>REP 23</c:v>
                </c:pt>
                <c:pt idx="5">
                  <c:v>REP 59</c:v>
                </c:pt>
                <c:pt idx="6">
                  <c:v>REP 14</c:v>
                </c:pt>
                <c:pt idx="7">
                  <c:v>REP 8</c:v>
                </c:pt>
                <c:pt idx="8">
                  <c:v>REP 10</c:v>
                </c:pt>
                <c:pt idx="9">
                  <c:v>REP 11</c:v>
                </c:pt>
                <c:pt idx="10">
                  <c:v>REP 1</c:v>
                </c:pt>
                <c:pt idx="11">
                  <c:v>REP 5</c:v>
                </c:pt>
                <c:pt idx="12">
                  <c:v>REP 4</c:v>
                </c:pt>
                <c:pt idx="13">
                  <c:v>REP 2</c:v>
                </c:pt>
              </c:strCache>
            </c:strRef>
          </c:cat>
          <c:val>
            <c:numRef>
              <c:f>REC_Chart!$C$2:$C$15</c:f>
              <c:numCache>
                <c:formatCode>0.00%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1.02669404517453E-2</c:v>
                </c:pt>
                <c:pt idx="4">
                  <c:v>1.8927444794952598E-2</c:v>
                </c:pt>
                <c:pt idx="5">
                  <c:v>1.88172043010752E-2</c:v>
                </c:pt>
                <c:pt idx="6">
                  <c:v>1.2974976830398499E-2</c:v>
                </c:pt>
                <c:pt idx="7">
                  <c:v>3.4941763727121398E-2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2"/>
          <c:order val="2"/>
          <c:tx>
            <c:strRef>
              <c:f>REC_Chart!$D$1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REC_Chart!$A$2:$A$15</c:f>
              <c:strCache>
                <c:ptCount val="14"/>
                <c:pt idx="0">
                  <c:v>REP 34</c:v>
                </c:pt>
                <c:pt idx="1">
                  <c:v>REP 47</c:v>
                </c:pt>
                <c:pt idx="2">
                  <c:v>REP 49</c:v>
                </c:pt>
                <c:pt idx="3">
                  <c:v>REP 22</c:v>
                </c:pt>
                <c:pt idx="4">
                  <c:v>REP 23</c:v>
                </c:pt>
                <c:pt idx="5">
                  <c:v>REP 59</c:v>
                </c:pt>
                <c:pt idx="6">
                  <c:v>REP 14</c:v>
                </c:pt>
                <c:pt idx="7">
                  <c:v>REP 8</c:v>
                </c:pt>
                <c:pt idx="8">
                  <c:v>REP 10</c:v>
                </c:pt>
                <c:pt idx="9">
                  <c:v>REP 11</c:v>
                </c:pt>
                <c:pt idx="10">
                  <c:v>REP 1</c:v>
                </c:pt>
                <c:pt idx="11">
                  <c:v>REP 5</c:v>
                </c:pt>
                <c:pt idx="12">
                  <c:v>REP 4</c:v>
                </c:pt>
                <c:pt idx="13">
                  <c:v>REP 2</c:v>
                </c:pt>
              </c:strCache>
            </c:strRef>
          </c:cat>
          <c:val>
            <c:numRef>
              <c:f>REC_Chart!$D$2:$D$15</c:f>
              <c:numCache>
                <c:formatCode>0.00%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1.3633980073413699E-2</c:v>
                </c:pt>
                <c:pt idx="9">
                  <c:v>2.80433397068196E-2</c:v>
                </c:pt>
                <c:pt idx="10">
                  <c:v>1.02245754975351E-2</c:v>
                </c:pt>
                <c:pt idx="11">
                  <c:v>2.7693739818477999E-2</c:v>
                </c:pt>
                <c:pt idx="12">
                  <c:v>2.78767553971913E-2</c:v>
                </c:pt>
                <c:pt idx="13">
                  <c:v>2.9942575881870302E-2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1043744"/>
        <c:axId val="271042568"/>
      </c:barChart>
      <c:catAx>
        <c:axId val="27104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271042568"/>
        <c:crosses val="autoZero"/>
        <c:auto val="1"/>
        <c:lblAlgn val="ctr"/>
        <c:lblOffset val="100"/>
        <c:tickLblSkip val="1"/>
        <c:noMultiLvlLbl val="0"/>
      </c:catAx>
      <c:valAx>
        <c:axId val="27104256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71043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0.90277</cdr:x>
      <cdr:y>0.25132</cdr:y>
    </cdr:from>
    <cdr:to>
      <cdr:x>0.99877</cdr:x>
      <cdr:y>0.40836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79765" y="801469"/>
          <a:ext cx="848563" cy="5008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# of Switches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9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2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9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1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5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0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3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3DA0-1BC7-4B8B-8B11-0EDE784AF834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3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27" y="304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2015 – IAG/IAL % Greater Than 1% of Enrollments</a:t>
            </a:r>
          </a:p>
          <a:p>
            <a:pPr algn="ctr"/>
            <a:r>
              <a:rPr lang="en-US" dirty="0" smtClean="0"/>
              <a:t>2,242 </a:t>
            </a:r>
            <a:r>
              <a:rPr lang="en-US" dirty="0" smtClean="0"/>
              <a:t>Total IAG+IAL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7127" y="4800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IAG/IAL % Less Than 1% of </a:t>
            </a:r>
            <a:r>
              <a:rPr lang="en-US" sz="1600" dirty="0" smtClean="0"/>
              <a:t>Enrollments</a:t>
            </a:r>
            <a:r>
              <a:rPr lang="en-US" dirty="0" smtClean="0"/>
              <a:t> - </a:t>
            </a:r>
            <a:r>
              <a:rPr lang="en-US" dirty="0" smtClean="0"/>
              <a:t>1,494 </a:t>
            </a:r>
            <a:r>
              <a:rPr lang="en-US" dirty="0" smtClean="0"/>
              <a:t>Total IAG+IAL</a:t>
            </a:r>
          </a:p>
          <a:p>
            <a:pPr algn="ctr"/>
            <a:r>
              <a:rPr lang="en-US" dirty="0" smtClean="0"/>
              <a:t>Retail Electric Provider Counts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533400" y="4188691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IAG+IAL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1001" y="16764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# of Enrollments</a:t>
            </a:r>
            <a:endParaRPr lang="en-US" sz="11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255972"/>
              </p:ext>
            </p:extLst>
          </p:nvPr>
        </p:nvGraphicFramePr>
        <p:xfrm>
          <a:off x="138112" y="951130"/>
          <a:ext cx="8867775" cy="3237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298759"/>
              </p:ext>
            </p:extLst>
          </p:nvPr>
        </p:nvGraphicFramePr>
        <p:xfrm>
          <a:off x="2172277" y="5446931"/>
          <a:ext cx="4787899" cy="1000125"/>
        </p:xfrm>
        <a:graphic>
          <a:graphicData uri="http://schemas.openxmlformats.org/drawingml/2006/table">
            <a:tbl>
              <a:tblPr/>
              <a:tblGrid>
                <a:gridCol w="1082371"/>
                <a:gridCol w="926382"/>
                <a:gridCol w="926382"/>
                <a:gridCol w="926382"/>
                <a:gridCol w="926382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26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27" y="304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2015 – Rescission % Greater Than 1% of Switches</a:t>
            </a:r>
          </a:p>
          <a:p>
            <a:pPr algn="ctr"/>
            <a:r>
              <a:rPr lang="en-US" dirty="0" smtClean="0"/>
              <a:t>638 Total Rescission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7127" y="4800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Rescission % Less Than 1% of </a:t>
            </a:r>
            <a:r>
              <a:rPr lang="en-US" sz="1600" dirty="0" smtClean="0"/>
              <a:t>Switches</a:t>
            </a:r>
            <a:r>
              <a:rPr lang="en-US" dirty="0" smtClean="0"/>
              <a:t> - 246 Total Rescission</a:t>
            </a:r>
          </a:p>
          <a:p>
            <a:pPr algn="ctr"/>
            <a:r>
              <a:rPr lang="en-US" dirty="0" smtClean="0"/>
              <a:t>Retail Electric Provider Counts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57200" y="4191000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Rescission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591784"/>
              </p:ext>
            </p:extLst>
          </p:nvPr>
        </p:nvGraphicFramePr>
        <p:xfrm>
          <a:off x="2223077" y="5446931"/>
          <a:ext cx="4686299" cy="1000125"/>
        </p:xfrm>
        <a:graphic>
          <a:graphicData uri="http://schemas.openxmlformats.org/drawingml/2006/table">
            <a:tbl>
              <a:tblPr/>
              <a:tblGrid>
                <a:gridCol w="1085383"/>
                <a:gridCol w="900229"/>
                <a:gridCol w="900229"/>
                <a:gridCol w="900229"/>
                <a:gridCol w="90022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of Switches Resulting in Rescission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 and &lt;= 1750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1750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9391826"/>
              </p:ext>
            </p:extLst>
          </p:nvPr>
        </p:nvGraphicFramePr>
        <p:xfrm>
          <a:off x="152400" y="951131"/>
          <a:ext cx="8839200" cy="3189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581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11832</TotalTime>
  <Words>200</Words>
  <Application>Microsoft Office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Connel, Seth</dc:creator>
  <cp:lastModifiedBy>Connel, Seth</cp:lastModifiedBy>
  <cp:revision>42</cp:revision>
  <cp:lastPrinted>2015-09-30T15:37:38Z</cp:lastPrinted>
  <dcterms:created xsi:type="dcterms:W3CDTF">2015-08-28T15:49:38Z</dcterms:created>
  <dcterms:modified xsi:type="dcterms:W3CDTF">2015-11-04T17:45:36Z</dcterms:modified>
</cp:coreProperties>
</file>