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8.xml" ContentType="application/vnd.openxmlformats-officedocument.presentationml.comments+xml"/>
  <Override PartName="/ppt/notesSlides/notesSlide5.xml" ContentType="application/vnd.openxmlformats-officedocument.presentationml.notesSlide+xml"/>
  <Override PartName="/ppt/comments/comment9.xml" ContentType="application/vnd.openxmlformats-officedocument.presentationml.comments+xml"/>
  <Override PartName="/ppt/notesSlides/notesSlide6.xml" ContentType="application/vnd.openxmlformats-officedocument.presentationml.notesSlide+xml"/>
  <Override PartName="/ppt/comments/comment10.xml" ContentType="application/vnd.openxmlformats-officedocument.presentationml.comments+xml"/>
  <Override PartName="/ppt/notesSlides/notesSlide7.xml" ContentType="application/vnd.openxmlformats-officedocument.presentationml.notesSlide+xml"/>
  <Override PartName="/ppt/comments/comment1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2.xml" ContentType="application/vnd.openxmlformats-officedocument.presentationml.comments+xml"/>
  <Override PartName="/ppt/notesSlides/notesSlide11.xml" ContentType="application/vnd.openxmlformats-officedocument.presentationml.notesSlide+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31"/>
  </p:notesMasterIdLst>
  <p:sldIdLst>
    <p:sldId id="258" r:id="rId3"/>
    <p:sldId id="276" r:id="rId4"/>
    <p:sldId id="316" r:id="rId5"/>
    <p:sldId id="277" r:id="rId6"/>
    <p:sldId id="278" r:id="rId7"/>
    <p:sldId id="279" r:id="rId8"/>
    <p:sldId id="280" r:id="rId9"/>
    <p:sldId id="281" r:id="rId10"/>
    <p:sldId id="321" r:id="rId11"/>
    <p:sldId id="322" r:id="rId12"/>
    <p:sldId id="323" r:id="rId13"/>
    <p:sldId id="326" r:id="rId14"/>
    <p:sldId id="324" r:id="rId15"/>
    <p:sldId id="325" r:id="rId16"/>
    <p:sldId id="314" r:id="rId17"/>
    <p:sldId id="286" r:id="rId18"/>
    <p:sldId id="284" r:id="rId19"/>
    <p:sldId id="318" r:id="rId20"/>
    <p:sldId id="289" r:id="rId21"/>
    <p:sldId id="319" r:id="rId22"/>
    <p:sldId id="288" r:id="rId23"/>
    <p:sldId id="320" r:id="rId24"/>
    <p:sldId id="287" r:id="rId25"/>
    <p:sldId id="294" r:id="rId26"/>
    <p:sldId id="290" r:id="rId27"/>
    <p:sldId id="292" r:id="rId28"/>
    <p:sldId id="293" r:id="rId29"/>
    <p:sldId id="317" r:id="rId30"/>
  </p:sldIdLst>
  <p:sldSz cx="9144000" cy="6858000" type="screen4x3"/>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47" clrIdx="0"/>
  <p:cmAuthor id="1" name="William Kettlewell" initials="WK" lastIdx="7" clrIdx="1">
    <p:extLst>
      <p:ext uri="{19B8F6BF-5375-455C-9EA6-DF929625EA0E}">
        <p15:presenceInfo xmlns:p15="http://schemas.microsoft.com/office/powerpoint/2012/main" userId="60604e284a6520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8156"/>
    <a:srgbClr val="81C77B"/>
    <a:srgbClr val="F4C324"/>
    <a:srgbClr val="FFF572"/>
    <a:srgbClr val="FFF56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76" autoAdjust="0"/>
    <p:restoredTop sz="93630" autoAdjust="0"/>
  </p:normalViewPr>
  <p:slideViewPr>
    <p:cSldViewPr>
      <p:cViewPr>
        <p:scale>
          <a:sx n="106" d="100"/>
          <a:sy n="106" d="100"/>
        </p:scale>
        <p:origin x="480" y="4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49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15T10:15:29.479" idx="19">
    <p:pos x="169" y="2682"/>
    <p:text>Add timeline bullet</p:text>
  </p:cm>
  <p:cm authorId="0" dt="2015-09-15T10:18:34.589" idx="21">
    <p:pos x="636" y="2204"/>
    <p:text>Change to Market Processes</p:text>
  </p:cm>
  <p:cm authorId="0" dt="2015-11-03T11:11:54.405" idx="39">
    <p:pos x="636" y="2300"/>
    <p:text>Done</p:text>
    <p:extLst>
      <p:ext uri="{C676402C-5697-4E1C-873F-D02D1690AC5C}">
        <p15:threadingInfo xmlns:p15="http://schemas.microsoft.com/office/powerpoint/2012/main" timeZoneBias="360">
          <p15:parentCm authorId="0" idx="21"/>
        </p15:threadingInfo>
      </p:ext>
    </p:extLst>
  </p:cm>
  <p:cm authorId="0" dt="2015-09-15T10:29:50.881" idx="20">
    <p:pos x="1946" y="1083"/>
    <p:text>Add reference to TX SET (spelled out)</p:text>
  </p:cm>
  <p:cm authorId="0" dt="2015-11-03T11:12:30.065" idx="40">
    <p:pos x="1946" y="1179"/>
    <p:text>Done</p:text>
    <p:extLst>
      <p:ext uri="{C676402C-5697-4E1C-873F-D02D1690AC5C}">
        <p15:threadingInfo xmlns:p15="http://schemas.microsoft.com/office/powerpoint/2012/main" timeZoneBias="360">
          <p15:parentCm authorId="0" idx="20"/>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0" dt="2015-09-15T10:06:07.501" idx="18">
    <p:pos x="10" y="10"/>
    <p:text>A few more details on transactions?  Don't turn it into detailed TX SET course.</p:text>
  </p:cm>
  <p:cm authorId="1" dt="2015-11-04T06:17:26.725" idx="5">
    <p:pos x="10" y="106"/>
    <p:text>See next slide</p:text>
    <p:extLst>
      <p:ext uri="{C676402C-5697-4E1C-873F-D02D1690AC5C}">
        <p15:threadingInfo xmlns:p15="http://schemas.microsoft.com/office/powerpoint/2012/main" timeZoneBias="360">
          <p15:parentCm authorId="0" idx="18"/>
        </p15:threadingInfo>
      </p:ext>
    </p:extLst>
  </p:cm>
  <p:cm authorId="0" dt="2015-09-15T11:53:28.404" idx="32">
    <p:pos x="106" y="106"/>
    <p:text>Add arrow that connects dots?</p:text>
  </p:cm>
  <p:cm authorId="1" dt="2015-11-04T05:01:20.406" idx="3">
    <p:pos x="106" y="202"/>
    <p:text>How about numbers for the 867 transactions?  Cleaner than arrows.</p:text>
    <p:extLst>
      <p:ext uri="{C676402C-5697-4E1C-873F-D02D1690AC5C}">
        <p15:threadingInfo xmlns:p15="http://schemas.microsoft.com/office/powerpoint/2012/main" timeZoneBias="360">
          <p15:parentCm authorId="0" idx="32"/>
        </p15:threadingInfo>
      </p:ext>
    </p:extLst>
  </p:cm>
  <p:cm authorId="0" dt="2015-09-15T12:03:33.951" idx="34">
    <p:pos x="202" y="202"/>
    <p:text>Can we allude to MIS posting for later?</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15-11-04T06:17:29.110" idx="6">
    <p:pos x="10" y="10"/>
    <p:text>This slide summarizes certain details that I would expect the instructor to mention while facilitating the Move-In Scenario on previous slide.  Is this sufficient?  My intent here was to provide the "Why do I care?" perspective.</p:text>
    <p:extLst>
      <p:ext uri="{C676402C-5697-4E1C-873F-D02D1690AC5C}">
        <p15:threadingInfo xmlns:p15="http://schemas.microsoft.com/office/powerpoint/2012/main" timeZoneBias="360"/>
      </p:ext>
    </p:extLst>
  </p:cm>
  <p:cm authorId="1" dt="2015-11-04T06:25:47.270" idx="7">
    <p:pos x="106" y="106"/>
    <p:text>If this works for RMTTF, I will create similar slides for other scenarios as well.</p:text>
    <p:extLst>
      <p:ext uri="{C676402C-5697-4E1C-873F-D02D1690AC5C}">
        <p15:threadingInfo xmlns:p15="http://schemas.microsoft.com/office/powerpoint/2012/main" timeZoneBias="3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0" dt="2015-09-15T11:57:45.223" idx="31">
    <p:pos x="10" y="10"/>
    <p:text>Move to after slide 25</p:text>
  </p:cm>
  <p:cm authorId="0" dt="2015-11-03T12:26:13.517" idx="43">
    <p:pos x="10" y="106"/>
    <p:text>Done</p:text>
    <p:extLst>
      <p:ext uri="{C676402C-5697-4E1C-873F-D02D1690AC5C}">
        <p15:threadingInfo xmlns:p15="http://schemas.microsoft.com/office/powerpoint/2012/main" timeZoneBias="360">
          <p15:parentCm authorId="0" idx="31"/>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0" dt="2015-09-15T12:08:59.344" idx="35">
    <p:pos x="-259" y="1439"/>
    <p:text>Add Move-Out.</p:text>
  </p:cm>
  <p:cm authorId="1" dt="2015-11-04T04:13:32.363" idx="1">
    <p:pos x="-259" y="1535"/>
    <p:text>Done</p:text>
    <p:extLst>
      <p:ext uri="{C676402C-5697-4E1C-873F-D02D1690AC5C}">
        <p15:threadingInfo xmlns:p15="http://schemas.microsoft.com/office/powerpoint/2012/main" timeZoneBias="360">
          <p15:parentCm authorId="0" idx="35"/>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0" dt="2015-09-15T12:18:22.686" idx="13">
    <p:pos x="10" y="10"/>
    <p:text>Show NAESB boxes and "market participant back-office systems."</p:text>
  </p:cm>
  <p:cm authorId="0" dt="2015-11-04T16:29:45.896" idx="47">
    <p:pos x="10" y="106"/>
    <p:text>Something like this?</p:text>
    <p:extLst>
      <p:ext uri="{C676402C-5697-4E1C-873F-D02D1690AC5C}">
        <p15:threadingInfo xmlns:p15="http://schemas.microsoft.com/office/powerpoint/2012/main" timeZoneBias="360">
          <p15:parentCm authorId="0" idx="13"/>
        </p15:threadingInfo>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0" dt="2015-09-08T06:12:48.991" idx="14">
    <p:pos x="15" y="17"/>
    <p:text>RNPs are not spelled out in a swimlane.  Is this sufficient coverage?</p:text>
  </p:cm>
  <p:cm authorId="0" dt="2015-09-15T12:22:16.640" idx="36">
    <p:pos x="5311" y="1427"/>
    <p:text>Nix the note about giving customer at least ten days notice</p:text>
  </p:cm>
  <p:cm authorId="1" dt="2015-11-04T04:25:02.789" idx="2">
    <p:pos x="5311" y="1523"/>
    <p:text>Done</p:text>
    <p:extLst>
      <p:ext uri="{C676402C-5697-4E1C-873F-D02D1690AC5C}">
        <p15:threadingInfo xmlns:p15="http://schemas.microsoft.com/office/powerpoint/2012/main" timeZoneBias="360">
          <p15:parentCm authorId="0" idx="36"/>
        </p15:threadingInfo>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0" dt="2015-09-15T12:30:06.703" idx="37">
    <p:pos x="81" y="51"/>
    <p:text>Remove notes.  Break into two slides.  Add details about what is on each.</p:text>
  </p:cm>
</p:cmLst>
</file>

<file path=ppt/comments/comment17.xml><?xml version="1.0" encoding="utf-8"?>
<p:cmLst xmlns:a="http://schemas.openxmlformats.org/drawingml/2006/main" xmlns:r="http://schemas.openxmlformats.org/officeDocument/2006/relationships" xmlns:p="http://schemas.openxmlformats.org/presentationml/2006/main">
  <p:cm authorId="0" dt="2015-09-15T12:30:06.703" idx="37">
    <p:pos x="63" y="60"/>
    <p:text>Remove notes.  Break into two slides.  Add details about what is on each.</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9-15T10:19:34.784" idx="22">
    <p:pos x="-268" y="874"/>
    <p:text>TX SET?</p:text>
  </p:cm>
  <p:cm authorId="1" dt="2015-11-04T05:26:13.705" idx="4">
    <p:pos x="-268" y="970"/>
    <p:text>Not conceptually appropriate at this point.</p:text>
    <p:extLst>
      <p:ext uri="{C676402C-5697-4E1C-873F-D02D1690AC5C}">
        <p15:threadingInfo xmlns:p15="http://schemas.microsoft.com/office/powerpoint/2012/main" timeZoneBias="360">
          <p15:parentCm authorId="0" idx="2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5-09-15T10:32:34.992" idx="23">
    <p:pos x="4211" y="1102"/>
    <p:text>Add TX SETWG</p:text>
  </p:cm>
  <p:cm authorId="0" dt="2015-11-02T17:21:09.945" idx="38">
    <p:pos x="4211" y="1198"/>
    <p:text>Done</p:text>
    <p:extLst>
      <p:ext uri="{C676402C-5697-4E1C-873F-D02D1690AC5C}">
        <p15:threadingInfo xmlns:p15="http://schemas.microsoft.com/office/powerpoint/2012/main" timeZoneBias="360">
          <p15:parentCm authorId="0" idx="2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5-09-15T11:19:12.152" idx="25">
    <p:pos x="90" y="1241"/>
    <p:text>NAESB EDM (Electronic Delivery Mechanism)
</p:text>
  </p:cm>
  <p:cm authorId="0" dt="2015-09-15T11:29:08.670" idx="26">
    <p:pos x="10" y="10"/>
    <p:text>Can we consolidate 9 and 10?</p:text>
  </p:cm>
  <p:cm authorId="0" dt="2015-11-04T13:14:48.445" idx="44">
    <p:pos x="10" y="106"/>
    <p:text>Done</p:text>
    <p:extLst>
      <p:ext uri="{C676402C-5697-4E1C-873F-D02D1690AC5C}">
        <p15:threadingInfo xmlns:p15="http://schemas.microsoft.com/office/powerpoint/2012/main" timeZoneBias="360">
          <p15:parentCm authorId="0" idx="26"/>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15-11-04T13:29:25.457" idx="45">
    <p:pos x="10" y="10"/>
    <p:text>Removed  EDI and EAI boxes per previous discussions</p:text>
    <p:extLst>
      <p:ext uri="{C676402C-5697-4E1C-873F-D02D1690AC5C}">
        <p15:threadingInfo xmlns:p15="http://schemas.microsoft.com/office/powerpoint/2012/main" timeZoneBias="360"/>
      </p:ext>
    </p:extLst>
  </p:cm>
  <p:cm authorId="0" dt="2015-11-04T13:32:04.595" idx="46">
    <p:pos x="106" y="106"/>
    <p:text>Also eliminated return path slides.  However, I left the last slide to acknowledge that there are outbound transactions from ERCOT.</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15-09-03T23:53:53.762" idx="8">
    <p:pos x="3762" y="3110"/>
    <p:text>Does this really happen and if so, what's the point?
This would be stuff like TDSP setting up ESI ID, right?</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5-09-03T23:53:53.762" idx="8">
    <p:pos x="3762" y="3110"/>
    <p:text>Does this really happen and if so, what's the point?
This would be stuff like TDSP setting up ESI ID, right?</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5-09-15T11:37:30.270" idx="29">
    <p:pos x="-155" y="878"/>
    <p:text>Change to Market Processes</p:text>
  </p:cm>
  <p:cm authorId="0" dt="2015-11-03T11:27:31.799" idx="41">
    <p:pos x="-155" y="974"/>
    <p:text>Done</p:text>
    <p:extLst>
      <p:ext uri="{C676402C-5697-4E1C-873F-D02D1690AC5C}">
        <p15:threadingInfo xmlns:p15="http://schemas.microsoft.com/office/powerpoint/2012/main" timeZoneBias="360">
          <p15:parentCm authorId="0" idx="29"/>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15-09-15T12:00:29.775" idx="33">
    <p:pos x="329" y="3932"/>
    <p:text>Move footnote to slide 24 and put slide 24 after slide 25</p:text>
  </p:cm>
  <p:cm authorId="0" dt="2015-11-03T12:16:31.935" idx="42">
    <p:pos x="329" y="4028"/>
    <p:text>Done</p:text>
    <p:extLst>
      <p:ext uri="{C676402C-5697-4E1C-873F-D02D1690AC5C}">
        <p15:threadingInfo xmlns:p15="http://schemas.microsoft.com/office/powerpoint/2012/main" timeZoneBias="360">
          <p15:parentCm authorId="0" idx="33"/>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990AF-BCA0-41F3-AFD7-1F1D90B5CDBF}" type="doc">
      <dgm:prSet loTypeId="urn:microsoft.com/office/officeart/2005/8/layout/hProcess4" loCatId="process" qsTypeId="urn:microsoft.com/office/officeart/2005/8/quickstyle/simple5" qsCatId="simple" csTypeId="urn:microsoft.com/office/officeart/2005/8/colors/accent1_2" csCatId="accent1" phldr="1"/>
      <dgm:spPr/>
      <dgm:t>
        <a:bodyPr/>
        <a:lstStyle/>
        <a:p>
          <a:endParaRPr lang="en-US"/>
        </a:p>
      </dgm:t>
    </dgm:pt>
    <dgm:pt modelId="{4D5FCDB6-3FDF-4E3C-A4F8-ABDF356D81AA}">
      <dgm:prSet phldrT="[Text]"/>
      <dgm:spPr/>
      <dgm:t>
        <a:bodyPr/>
        <a:lstStyle/>
        <a:p>
          <a:r>
            <a:rPr lang="en-US" dirty="0" smtClean="0"/>
            <a:t>REP</a:t>
          </a:r>
          <a:endParaRPr lang="en-US" dirty="0"/>
        </a:p>
      </dgm:t>
    </dgm:pt>
    <dgm:pt modelId="{03B8B8F6-5250-40C6-9E9E-3AFB3AAB59A7}" type="parTrans" cxnId="{790B857C-C5A6-45B7-9189-E57C208C731B}">
      <dgm:prSet/>
      <dgm:spPr/>
      <dgm:t>
        <a:bodyPr/>
        <a:lstStyle/>
        <a:p>
          <a:endParaRPr lang="en-US"/>
        </a:p>
      </dgm:t>
    </dgm:pt>
    <dgm:pt modelId="{A25E83DD-7376-4C00-AA1D-22A663FCDFA7}" type="sibTrans" cxnId="{790B857C-C5A6-45B7-9189-E57C208C731B}">
      <dgm:prSet/>
      <dgm:spPr/>
      <dgm:t>
        <a:bodyPr/>
        <a:lstStyle/>
        <a:p>
          <a:endParaRPr lang="en-US"/>
        </a:p>
      </dgm:t>
    </dgm:pt>
    <dgm:pt modelId="{8C7DA326-9CD6-4855-B051-8BA13EF0E485}">
      <dgm:prSet phldrT="[Text]"/>
      <dgm:spPr/>
      <dgm:t>
        <a:bodyPr/>
        <a:lstStyle/>
        <a:p>
          <a:r>
            <a:rPr lang="en-US" dirty="0" smtClean="0"/>
            <a:t>814_16</a:t>
          </a:r>
          <a:endParaRPr lang="en-US" dirty="0"/>
        </a:p>
      </dgm:t>
    </dgm:pt>
    <dgm:pt modelId="{F28E1871-2137-44F0-BD93-115D17201E29}" type="parTrans" cxnId="{413CE3DA-09A5-40D4-BAA9-0B09E401F53B}">
      <dgm:prSet/>
      <dgm:spPr/>
      <dgm:t>
        <a:bodyPr/>
        <a:lstStyle/>
        <a:p>
          <a:endParaRPr lang="en-US"/>
        </a:p>
      </dgm:t>
    </dgm:pt>
    <dgm:pt modelId="{6150014D-9ABB-4574-B8D2-AF4A687C3775}" type="sibTrans" cxnId="{413CE3DA-09A5-40D4-BAA9-0B09E401F53B}">
      <dgm:prSet/>
      <dgm:spPr/>
      <dgm:t>
        <a:bodyPr/>
        <a:lstStyle/>
        <a:p>
          <a:endParaRPr lang="en-US"/>
        </a:p>
      </dgm:t>
    </dgm:pt>
    <dgm:pt modelId="{D5B39E87-C960-4952-AB0A-B461480C7612}">
      <dgm:prSet phldrT="[Text]"/>
      <dgm:spPr/>
      <dgm:t>
        <a:bodyPr/>
        <a:lstStyle/>
        <a:p>
          <a:r>
            <a:rPr lang="en-US" dirty="0" smtClean="0"/>
            <a:t>ERCOT</a:t>
          </a:r>
          <a:endParaRPr lang="en-US" dirty="0"/>
        </a:p>
      </dgm:t>
    </dgm:pt>
    <dgm:pt modelId="{5D6FB73B-ACF5-4CE6-8E1F-5F75E7EF31CC}" type="parTrans" cxnId="{DB1818F9-CB0C-4464-9EF3-B21E45271A35}">
      <dgm:prSet/>
      <dgm:spPr/>
      <dgm:t>
        <a:bodyPr/>
        <a:lstStyle/>
        <a:p>
          <a:endParaRPr lang="en-US"/>
        </a:p>
      </dgm:t>
    </dgm:pt>
    <dgm:pt modelId="{38B3C68B-5E44-4A77-BA0D-C092EF171486}" type="sibTrans" cxnId="{DB1818F9-CB0C-4464-9EF3-B21E45271A35}">
      <dgm:prSet/>
      <dgm:spPr/>
      <dgm:t>
        <a:bodyPr/>
        <a:lstStyle/>
        <a:p>
          <a:endParaRPr lang="en-US"/>
        </a:p>
      </dgm:t>
    </dgm:pt>
    <dgm:pt modelId="{9A02A23A-11A7-4915-8CE6-E30EDA8537D6}">
      <dgm:prSet phldrT="[Text]"/>
      <dgm:spPr/>
      <dgm:t>
        <a:bodyPr/>
        <a:lstStyle/>
        <a:p>
          <a:r>
            <a:rPr lang="en-US" dirty="0" smtClean="0"/>
            <a:t>814_03</a:t>
          </a:r>
          <a:endParaRPr lang="en-US" dirty="0"/>
        </a:p>
      </dgm:t>
    </dgm:pt>
    <dgm:pt modelId="{F62B13AC-00FE-4F81-87E4-010888A04CE7}" type="parTrans" cxnId="{B182B232-B49E-498D-BC4E-8460DCF594E2}">
      <dgm:prSet/>
      <dgm:spPr/>
      <dgm:t>
        <a:bodyPr/>
        <a:lstStyle/>
        <a:p>
          <a:endParaRPr lang="en-US"/>
        </a:p>
      </dgm:t>
    </dgm:pt>
    <dgm:pt modelId="{44DD6154-7138-425F-B37D-C317A5916AED}" type="sibTrans" cxnId="{B182B232-B49E-498D-BC4E-8460DCF594E2}">
      <dgm:prSet/>
      <dgm:spPr/>
      <dgm:t>
        <a:bodyPr/>
        <a:lstStyle/>
        <a:p>
          <a:endParaRPr lang="en-US"/>
        </a:p>
      </dgm:t>
    </dgm:pt>
    <dgm:pt modelId="{53DB257A-DF16-4B32-AC4A-239E2964E47D}">
      <dgm:prSet phldrT="[Text]"/>
      <dgm:spPr/>
      <dgm:t>
        <a:bodyPr/>
        <a:lstStyle/>
        <a:p>
          <a:r>
            <a:rPr lang="en-US" dirty="0" smtClean="0"/>
            <a:t>TDSP</a:t>
          </a:r>
          <a:endParaRPr lang="en-US" dirty="0"/>
        </a:p>
      </dgm:t>
    </dgm:pt>
    <dgm:pt modelId="{B57184A5-186B-4118-8D78-09C3D256D446}" type="parTrans" cxnId="{D81970EE-327A-4AAF-9C62-F2C159D6B6EA}">
      <dgm:prSet/>
      <dgm:spPr/>
      <dgm:t>
        <a:bodyPr/>
        <a:lstStyle/>
        <a:p>
          <a:endParaRPr lang="en-US"/>
        </a:p>
      </dgm:t>
    </dgm:pt>
    <dgm:pt modelId="{9D3574C6-C9E0-4DD8-A877-D6B49162E523}" type="sibTrans" cxnId="{D81970EE-327A-4AAF-9C62-F2C159D6B6EA}">
      <dgm:prSet/>
      <dgm:spPr/>
      <dgm:t>
        <a:bodyPr/>
        <a:lstStyle/>
        <a:p>
          <a:endParaRPr lang="en-US"/>
        </a:p>
      </dgm:t>
    </dgm:pt>
    <dgm:pt modelId="{AE02FBEF-1864-4012-BF92-15233338A891}">
      <dgm:prSet phldrT="[Text]"/>
      <dgm:spPr/>
      <dgm:t>
        <a:bodyPr/>
        <a:lstStyle/>
        <a:p>
          <a:r>
            <a:rPr lang="en-US" dirty="0" smtClean="0"/>
            <a:t>814_04</a:t>
          </a:r>
          <a:endParaRPr lang="en-US" dirty="0"/>
        </a:p>
      </dgm:t>
    </dgm:pt>
    <dgm:pt modelId="{D1EF11F7-4524-4428-A171-DAFD332BD504}" type="parTrans" cxnId="{F494299A-E68C-4D63-9484-1D4F2E9FBE33}">
      <dgm:prSet/>
      <dgm:spPr/>
      <dgm:t>
        <a:bodyPr/>
        <a:lstStyle/>
        <a:p>
          <a:endParaRPr lang="en-US"/>
        </a:p>
      </dgm:t>
    </dgm:pt>
    <dgm:pt modelId="{305C7292-0A7F-42F2-A159-3DE1D3F93272}" type="sibTrans" cxnId="{F494299A-E68C-4D63-9484-1D4F2E9FBE33}">
      <dgm:prSet/>
      <dgm:spPr/>
      <dgm:t>
        <a:bodyPr/>
        <a:lstStyle/>
        <a:p>
          <a:endParaRPr lang="en-US"/>
        </a:p>
      </dgm:t>
    </dgm:pt>
    <dgm:pt modelId="{669A5E70-3AF9-4E4C-B015-7A3C613EBB3D}">
      <dgm:prSet phldrT="[Text]"/>
      <dgm:spPr/>
      <dgm:t>
        <a:bodyPr/>
        <a:lstStyle/>
        <a:p>
          <a:endParaRPr lang="en-US" dirty="0"/>
        </a:p>
      </dgm:t>
    </dgm:pt>
    <dgm:pt modelId="{03AF3892-2D4B-4A1A-8503-D185B786A412}" type="parTrans" cxnId="{86C0A18F-61B1-4B96-851B-EECCE7B962C3}">
      <dgm:prSet/>
      <dgm:spPr/>
      <dgm:t>
        <a:bodyPr/>
        <a:lstStyle/>
        <a:p>
          <a:endParaRPr lang="en-US"/>
        </a:p>
      </dgm:t>
    </dgm:pt>
    <dgm:pt modelId="{8FB6C2DE-4E54-434E-9A0D-F3D537AA847B}" type="sibTrans" cxnId="{86C0A18F-61B1-4B96-851B-EECCE7B962C3}">
      <dgm:prSet/>
      <dgm:spPr/>
      <dgm:t>
        <a:bodyPr/>
        <a:lstStyle/>
        <a:p>
          <a:endParaRPr lang="en-US"/>
        </a:p>
      </dgm:t>
    </dgm:pt>
    <dgm:pt modelId="{5816DCD0-2339-42CD-B23E-47B8E0A25C60}" type="pres">
      <dgm:prSet presAssocID="{52B990AF-BCA0-41F3-AFD7-1F1D90B5CDBF}" presName="Name0" presStyleCnt="0">
        <dgm:presLayoutVars>
          <dgm:dir/>
          <dgm:animLvl val="lvl"/>
          <dgm:resizeHandles val="exact"/>
        </dgm:presLayoutVars>
      </dgm:prSet>
      <dgm:spPr/>
      <dgm:t>
        <a:bodyPr/>
        <a:lstStyle/>
        <a:p>
          <a:endParaRPr lang="en-US"/>
        </a:p>
      </dgm:t>
    </dgm:pt>
    <dgm:pt modelId="{6723365D-9EED-412E-87A7-7334459BFAC9}" type="pres">
      <dgm:prSet presAssocID="{52B990AF-BCA0-41F3-AFD7-1F1D90B5CDBF}" presName="tSp" presStyleCnt="0"/>
      <dgm:spPr/>
    </dgm:pt>
    <dgm:pt modelId="{5E1BDE8C-886F-42CA-A2D8-FD50064F66C8}" type="pres">
      <dgm:prSet presAssocID="{52B990AF-BCA0-41F3-AFD7-1F1D90B5CDBF}" presName="bSp" presStyleCnt="0"/>
      <dgm:spPr/>
    </dgm:pt>
    <dgm:pt modelId="{84B23B58-4DC1-43DD-965E-20BC9CBF58DE}" type="pres">
      <dgm:prSet presAssocID="{52B990AF-BCA0-41F3-AFD7-1F1D90B5CDBF}" presName="process" presStyleCnt="0"/>
      <dgm:spPr/>
    </dgm:pt>
    <dgm:pt modelId="{83FBB2DF-64AE-4A80-B173-ADE7418B0620}" type="pres">
      <dgm:prSet presAssocID="{4D5FCDB6-3FDF-4E3C-A4F8-ABDF356D81AA}" presName="composite1" presStyleCnt="0"/>
      <dgm:spPr/>
    </dgm:pt>
    <dgm:pt modelId="{54451A12-7F70-4399-8C78-1B440A3CEAE7}" type="pres">
      <dgm:prSet presAssocID="{4D5FCDB6-3FDF-4E3C-A4F8-ABDF356D81AA}" presName="dummyNode1" presStyleLbl="node1" presStyleIdx="0" presStyleCnt="3"/>
      <dgm:spPr/>
    </dgm:pt>
    <dgm:pt modelId="{624D4B67-3113-4957-8DE7-D32F8F46F912}" type="pres">
      <dgm:prSet presAssocID="{4D5FCDB6-3FDF-4E3C-A4F8-ABDF356D81AA}" presName="childNode1" presStyleLbl="bgAcc1" presStyleIdx="0" presStyleCnt="3">
        <dgm:presLayoutVars>
          <dgm:bulletEnabled val="1"/>
        </dgm:presLayoutVars>
      </dgm:prSet>
      <dgm:spPr/>
      <dgm:t>
        <a:bodyPr/>
        <a:lstStyle/>
        <a:p>
          <a:endParaRPr lang="en-US"/>
        </a:p>
      </dgm:t>
    </dgm:pt>
    <dgm:pt modelId="{FF38E5D7-1DF0-4A81-9889-23633C0BA497}" type="pres">
      <dgm:prSet presAssocID="{4D5FCDB6-3FDF-4E3C-A4F8-ABDF356D81AA}" presName="childNode1tx" presStyleLbl="bgAcc1" presStyleIdx="0" presStyleCnt="3">
        <dgm:presLayoutVars>
          <dgm:bulletEnabled val="1"/>
        </dgm:presLayoutVars>
      </dgm:prSet>
      <dgm:spPr/>
      <dgm:t>
        <a:bodyPr/>
        <a:lstStyle/>
        <a:p>
          <a:endParaRPr lang="en-US"/>
        </a:p>
      </dgm:t>
    </dgm:pt>
    <dgm:pt modelId="{E333E613-7385-45E4-B93D-0F98799FA267}" type="pres">
      <dgm:prSet presAssocID="{4D5FCDB6-3FDF-4E3C-A4F8-ABDF356D81AA}" presName="parentNode1" presStyleLbl="node1" presStyleIdx="0" presStyleCnt="3">
        <dgm:presLayoutVars>
          <dgm:chMax val="1"/>
          <dgm:bulletEnabled val="1"/>
        </dgm:presLayoutVars>
      </dgm:prSet>
      <dgm:spPr/>
      <dgm:t>
        <a:bodyPr/>
        <a:lstStyle/>
        <a:p>
          <a:endParaRPr lang="en-US"/>
        </a:p>
      </dgm:t>
    </dgm:pt>
    <dgm:pt modelId="{914EA46B-A52B-4E12-B6BA-D71528E8595D}" type="pres">
      <dgm:prSet presAssocID="{4D5FCDB6-3FDF-4E3C-A4F8-ABDF356D81AA}" presName="connSite1" presStyleCnt="0"/>
      <dgm:spPr/>
    </dgm:pt>
    <dgm:pt modelId="{EBB1B3BC-2E1B-466A-A726-46C6CA86AE81}" type="pres">
      <dgm:prSet presAssocID="{A25E83DD-7376-4C00-AA1D-22A663FCDFA7}" presName="Name9" presStyleLbl="sibTrans2D1" presStyleIdx="0" presStyleCnt="2"/>
      <dgm:spPr/>
      <dgm:t>
        <a:bodyPr/>
        <a:lstStyle/>
        <a:p>
          <a:endParaRPr lang="en-US"/>
        </a:p>
      </dgm:t>
    </dgm:pt>
    <dgm:pt modelId="{8BEF25BC-4D2D-44E1-9B62-A4B56E460A77}" type="pres">
      <dgm:prSet presAssocID="{D5B39E87-C960-4952-AB0A-B461480C7612}" presName="composite2" presStyleCnt="0"/>
      <dgm:spPr/>
    </dgm:pt>
    <dgm:pt modelId="{2200B73C-DC70-430A-BC9E-0E65BECE7E63}" type="pres">
      <dgm:prSet presAssocID="{D5B39E87-C960-4952-AB0A-B461480C7612}" presName="dummyNode2" presStyleLbl="node1" presStyleIdx="0" presStyleCnt="3"/>
      <dgm:spPr/>
    </dgm:pt>
    <dgm:pt modelId="{74D01A9A-B0FD-4039-BA08-4B4D4BDD5D29}" type="pres">
      <dgm:prSet presAssocID="{D5B39E87-C960-4952-AB0A-B461480C7612}" presName="childNode2" presStyleLbl="bgAcc1" presStyleIdx="1" presStyleCnt="3">
        <dgm:presLayoutVars>
          <dgm:bulletEnabled val="1"/>
        </dgm:presLayoutVars>
      </dgm:prSet>
      <dgm:spPr/>
      <dgm:t>
        <a:bodyPr/>
        <a:lstStyle/>
        <a:p>
          <a:endParaRPr lang="en-US"/>
        </a:p>
      </dgm:t>
    </dgm:pt>
    <dgm:pt modelId="{F0923BF1-102D-44D7-8FEC-66DC6D3D7E21}" type="pres">
      <dgm:prSet presAssocID="{D5B39E87-C960-4952-AB0A-B461480C7612}" presName="childNode2tx" presStyleLbl="bgAcc1" presStyleIdx="1" presStyleCnt="3">
        <dgm:presLayoutVars>
          <dgm:bulletEnabled val="1"/>
        </dgm:presLayoutVars>
      </dgm:prSet>
      <dgm:spPr/>
      <dgm:t>
        <a:bodyPr/>
        <a:lstStyle/>
        <a:p>
          <a:endParaRPr lang="en-US"/>
        </a:p>
      </dgm:t>
    </dgm:pt>
    <dgm:pt modelId="{D94FBAE7-FC1B-41AA-A63B-A53BEBF62DAD}" type="pres">
      <dgm:prSet presAssocID="{D5B39E87-C960-4952-AB0A-B461480C7612}" presName="parentNode2" presStyleLbl="node1" presStyleIdx="1" presStyleCnt="3">
        <dgm:presLayoutVars>
          <dgm:chMax val="0"/>
          <dgm:bulletEnabled val="1"/>
        </dgm:presLayoutVars>
      </dgm:prSet>
      <dgm:spPr/>
      <dgm:t>
        <a:bodyPr/>
        <a:lstStyle/>
        <a:p>
          <a:endParaRPr lang="en-US"/>
        </a:p>
      </dgm:t>
    </dgm:pt>
    <dgm:pt modelId="{5B8D3418-A62F-4ED8-AAE0-7C7177F01969}" type="pres">
      <dgm:prSet presAssocID="{D5B39E87-C960-4952-AB0A-B461480C7612}" presName="connSite2" presStyleCnt="0"/>
      <dgm:spPr/>
    </dgm:pt>
    <dgm:pt modelId="{FE0892A4-8708-457C-9A62-DB5C140C4DBC}" type="pres">
      <dgm:prSet presAssocID="{38B3C68B-5E44-4A77-BA0D-C092EF171486}" presName="Name18" presStyleLbl="sibTrans2D1" presStyleIdx="1" presStyleCnt="2"/>
      <dgm:spPr/>
      <dgm:t>
        <a:bodyPr/>
        <a:lstStyle/>
        <a:p>
          <a:endParaRPr lang="en-US"/>
        </a:p>
      </dgm:t>
    </dgm:pt>
    <dgm:pt modelId="{5F3C26B0-637E-46D3-8865-5710C61B2AB8}" type="pres">
      <dgm:prSet presAssocID="{53DB257A-DF16-4B32-AC4A-239E2964E47D}" presName="composite1" presStyleCnt="0"/>
      <dgm:spPr/>
    </dgm:pt>
    <dgm:pt modelId="{FC63D9A1-53EF-4662-B2DD-397003B0D09B}" type="pres">
      <dgm:prSet presAssocID="{53DB257A-DF16-4B32-AC4A-239E2964E47D}" presName="dummyNode1" presStyleLbl="node1" presStyleIdx="1" presStyleCnt="3"/>
      <dgm:spPr/>
    </dgm:pt>
    <dgm:pt modelId="{A1865FC7-7F66-4351-84C7-DE2AF2B04866}" type="pres">
      <dgm:prSet presAssocID="{53DB257A-DF16-4B32-AC4A-239E2964E47D}" presName="childNode1" presStyleLbl="bgAcc1" presStyleIdx="2" presStyleCnt="3">
        <dgm:presLayoutVars>
          <dgm:bulletEnabled val="1"/>
        </dgm:presLayoutVars>
      </dgm:prSet>
      <dgm:spPr/>
      <dgm:t>
        <a:bodyPr/>
        <a:lstStyle/>
        <a:p>
          <a:endParaRPr lang="en-US"/>
        </a:p>
      </dgm:t>
    </dgm:pt>
    <dgm:pt modelId="{C7A6F033-6447-413D-8219-61CC9E32D3A2}" type="pres">
      <dgm:prSet presAssocID="{53DB257A-DF16-4B32-AC4A-239E2964E47D}" presName="childNode1tx" presStyleLbl="bgAcc1" presStyleIdx="2" presStyleCnt="3">
        <dgm:presLayoutVars>
          <dgm:bulletEnabled val="1"/>
        </dgm:presLayoutVars>
      </dgm:prSet>
      <dgm:spPr/>
      <dgm:t>
        <a:bodyPr/>
        <a:lstStyle/>
        <a:p>
          <a:endParaRPr lang="en-US"/>
        </a:p>
      </dgm:t>
    </dgm:pt>
    <dgm:pt modelId="{20CF37BD-ED77-4052-A463-1AC454D6D0BD}" type="pres">
      <dgm:prSet presAssocID="{53DB257A-DF16-4B32-AC4A-239E2964E47D}" presName="parentNode1" presStyleLbl="node1" presStyleIdx="2" presStyleCnt="3">
        <dgm:presLayoutVars>
          <dgm:chMax val="1"/>
          <dgm:bulletEnabled val="1"/>
        </dgm:presLayoutVars>
      </dgm:prSet>
      <dgm:spPr/>
      <dgm:t>
        <a:bodyPr/>
        <a:lstStyle/>
        <a:p>
          <a:endParaRPr lang="en-US"/>
        </a:p>
      </dgm:t>
    </dgm:pt>
    <dgm:pt modelId="{E49E3D1D-B9BB-44EF-BABB-2741276E20CA}" type="pres">
      <dgm:prSet presAssocID="{53DB257A-DF16-4B32-AC4A-239E2964E47D}" presName="connSite1" presStyleCnt="0"/>
      <dgm:spPr/>
    </dgm:pt>
  </dgm:ptLst>
  <dgm:cxnLst>
    <dgm:cxn modelId="{95D97178-1674-438B-88AF-4E9B7BBBB172}" type="presOf" srcId="{53DB257A-DF16-4B32-AC4A-239E2964E47D}" destId="{20CF37BD-ED77-4052-A463-1AC454D6D0BD}" srcOrd="0" destOrd="0" presId="urn:microsoft.com/office/officeart/2005/8/layout/hProcess4"/>
    <dgm:cxn modelId="{616D6E70-DC99-475E-955B-B63D11107862}" type="presOf" srcId="{A25E83DD-7376-4C00-AA1D-22A663FCDFA7}" destId="{EBB1B3BC-2E1B-466A-A726-46C6CA86AE81}" srcOrd="0" destOrd="0" presId="urn:microsoft.com/office/officeart/2005/8/layout/hProcess4"/>
    <dgm:cxn modelId="{E98F1EB4-2370-45BB-8F71-1DB9BB7BE77D}" type="presOf" srcId="{669A5E70-3AF9-4E4C-B015-7A3C613EBB3D}" destId="{F0923BF1-102D-44D7-8FEC-66DC6D3D7E21}" srcOrd="1" destOrd="0" presId="urn:microsoft.com/office/officeart/2005/8/layout/hProcess4"/>
    <dgm:cxn modelId="{0896F848-BF46-4048-84BF-A6596FB959EC}" type="presOf" srcId="{AE02FBEF-1864-4012-BF92-15233338A891}" destId="{C7A6F033-6447-413D-8219-61CC9E32D3A2}" srcOrd="1" destOrd="0" presId="urn:microsoft.com/office/officeart/2005/8/layout/hProcess4"/>
    <dgm:cxn modelId="{86C0A18F-61B1-4B96-851B-EECCE7B962C3}" srcId="{D5B39E87-C960-4952-AB0A-B461480C7612}" destId="{669A5E70-3AF9-4E4C-B015-7A3C613EBB3D}" srcOrd="0" destOrd="0" parTransId="{03AF3892-2D4B-4A1A-8503-D185B786A412}" sibTransId="{8FB6C2DE-4E54-434E-9A0D-F3D537AA847B}"/>
    <dgm:cxn modelId="{413CE3DA-09A5-40D4-BAA9-0B09E401F53B}" srcId="{4D5FCDB6-3FDF-4E3C-A4F8-ABDF356D81AA}" destId="{8C7DA326-9CD6-4855-B051-8BA13EF0E485}" srcOrd="0" destOrd="0" parTransId="{F28E1871-2137-44F0-BD93-115D17201E29}" sibTransId="{6150014D-9ABB-4574-B8D2-AF4A687C3775}"/>
    <dgm:cxn modelId="{F14960A4-9405-49AB-BC3B-154F81A69E7B}" type="presOf" srcId="{52B990AF-BCA0-41F3-AFD7-1F1D90B5CDBF}" destId="{5816DCD0-2339-42CD-B23E-47B8E0A25C60}" srcOrd="0" destOrd="0" presId="urn:microsoft.com/office/officeart/2005/8/layout/hProcess4"/>
    <dgm:cxn modelId="{44DBBD57-1A94-42D0-951C-A82ADC5A3A37}" type="presOf" srcId="{8C7DA326-9CD6-4855-B051-8BA13EF0E485}" destId="{624D4B67-3113-4957-8DE7-D32F8F46F912}" srcOrd="0" destOrd="0" presId="urn:microsoft.com/office/officeart/2005/8/layout/hProcess4"/>
    <dgm:cxn modelId="{76CD3D6B-7AE7-457B-860B-F3E4810D5167}" type="presOf" srcId="{669A5E70-3AF9-4E4C-B015-7A3C613EBB3D}" destId="{74D01A9A-B0FD-4039-BA08-4B4D4BDD5D29}" srcOrd="0" destOrd="0" presId="urn:microsoft.com/office/officeart/2005/8/layout/hProcess4"/>
    <dgm:cxn modelId="{F494299A-E68C-4D63-9484-1D4F2E9FBE33}" srcId="{53DB257A-DF16-4B32-AC4A-239E2964E47D}" destId="{AE02FBEF-1864-4012-BF92-15233338A891}" srcOrd="0" destOrd="0" parTransId="{D1EF11F7-4524-4428-A171-DAFD332BD504}" sibTransId="{305C7292-0A7F-42F2-A159-3DE1D3F93272}"/>
    <dgm:cxn modelId="{B182B232-B49E-498D-BC4E-8460DCF594E2}" srcId="{D5B39E87-C960-4952-AB0A-B461480C7612}" destId="{9A02A23A-11A7-4915-8CE6-E30EDA8537D6}" srcOrd="1" destOrd="0" parTransId="{F62B13AC-00FE-4F81-87E4-010888A04CE7}" sibTransId="{44DD6154-7138-425F-B37D-C317A5916AED}"/>
    <dgm:cxn modelId="{790B857C-C5A6-45B7-9189-E57C208C731B}" srcId="{52B990AF-BCA0-41F3-AFD7-1F1D90B5CDBF}" destId="{4D5FCDB6-3FDF-4E3C-A4F8-ABDF356D81AA}" srcOrd="0" destOrd="0" parTransId="{03B8B8F6-5250-40C6-9E9E-3AFB3AAB59A7}" sibTransId="{A25E83DD-7376-4C00-AA1D-22A663FCDFA7}"/>
    <dgm:cxn modelId="{3A93198A-FD5F-4259-BB36-4B49ABD177DC}" type="presOf" srcId="{8C7DA326-9CD6-4855-B051-8BA13EF0E485}" destId="{FF38E5D7-1DF0-4A81-9889-23633C0BA497}" srcOrd="1" destOrd="0" presId="urn:microsoft.com/office/officeart/2005/8/layout/hProcess4"/>
    <dgm:cxn modelId="{E868FBC4-E82B-4F24-A53E-C325A7637A8F}" type="presOf" srcId="{4D5FCDB6-3FDF-4E3C-A4F8-ABDF356D81AA}" destId="{E333E613-7385-45E4-B93D-0F98799FA267}" srcOrd="0" destOrd="0" presId="urn:microsoft.com/office/officeart/2005/8/layout/hProcess4"/>
    <dgm:cxn modelId="{D81970EE-327A-4AAF-9C62-F2C159D6B6EA}" srcId="{52B990AF-BCA0-41F3-AFD7-1F1D90B5CDBF}" destId="{53DB257A-DF16-4B32-AC4A-239E2964E47D}" srcOrd="2" destOrd="0" parTransId="{B57184A5-186B-4118-8D78-09C3D256D446}" sibTransId="{9D3574C6-C9E0-4DD8-A877-D6B49162E523}"/>
    <dgm:cxn modelId="{E6528086-8062-49E1-A05D-6D6804A216A7}" type="presOf" srcId="{AE02FBEF-1864-4012-BF92-15233338A891}" destId="{A1865FC7-7F66-4351-84C7-DE2AF2B04866}" srcOrd="0" destOrd="0" presId="urn:microsoft.com/office/officeart/2005/8/layout/hProcess4"/>
    <dgm:cxn modelId="{632B5F27-169E-4E00-A853-87F6CA002319}" type="presOf" srcId="{38B3C68B-5E44-4A77-BA0D-C092EF171486}" destId="{FE0892A4-8708-457C-9A62-DB5C140C4DBC}" srcOrd="0" destOrd="0" presId="urn:microsoft.com/office/officeart/2005/8/layout/hProcess4"/>
    <dgm:cxn modelId="{42F249AC-CFFD-460E-ACFC-C1BC93584328}" type="presOf" srcId="{9A02A23A-11A7-4915-8CE6-E30EDA8537D6}" destId="{74D01A9A-B0FD-4039-BA08-4B4D4BDD5D29}" srcOrd="0" destOrd="1" presId="urn:microsoft.com/office/officeart/2005/8/layout/hProcess4"/>
    <dgm:cxn modelId="{EB393FF0-AA64-47AC-B478-7075E7641215}" type="presOf" srcId="{D5B39E87-C960-4952-AB0A-B461480C7612}" destId="{D94FBAE7-FC1B-41AA-A63B-A53BEBF62DAD}" srcOrd="0" destOrd="0" presId="urn:microsoft.com/office/officeart/2005/8/layout/hProcess4"/>
    <dgm:cxn modelId="{DB1818F9-CB0C-4464-9EF3-B21E45271A35}" srcId="{52B990AF-BCA0-41F3-AFD7-1F1D90B5CDBF}" destId="{D5B39E87-C960-4952-AB0A-B461480C7612}" srcOrd="1" destOrd="0" parTransId="{5D6FB73B-ACF5-4CE6-8E1F-5F75E7EF31CC}" sibTransId="{38B3C68B-5E44-4A77-BA0D-C092EF171486}"/>
    <dgm:cxn modelId="{18D4DFA8-B228-460F-B862-EFB3B2136FD6}" type="presOf" srcId="{9A02A23A-11A7-4915-8CE6-E30EDA8537D6}" destId="{F0923BF1-102D-44D7-8FEC-66DC6D3D7E21}" srcOrd="1" destOrd="1" presId="urn:microsoft.com/office/officeart/2005/8/layout/hProcess4"/>
    <dgm:cxn modelId="{D816E6CB-9D41-49B5-BA49-210DE1D0ED2A}" type="presParOf" srcId="{5816DCD0-2339-42CD-B23E-47B8E0A25C60}" destId="{6723365D-9EED-412E-87A7-7334459BFAC9}" srcOrd="0" destOrd="0" presId="urn:microsoft.com/office/officeart/2005/8/layout/hProcess4"/>
    <dgm:cxn modelId="{21B6295D-3CEB-4DD4-9C5A-48414B017B6A}" type="presParOf" srcId="{5816DCD0-2339-42CD-B23E-47B8E0A25C60}" destId="{5E1BDE8C-886F-42CA-A2D8-FD50064F66C8}" srcOrd="1" destOrd="0" presId="urn:microsoft.com/office/officeart/2005/8/layout/hProcess4"/>
    <dgm:cxn modelId="{BD169AAB-BAE1-4E38-8E14-C602673460A2}" type="presParOf" srcId="{5816DCD0-2339-42CD-B23E-47B8E0A25C60}" destId="{84B23B58-4DC1-43DD-965E-20BC9CBF58DE}" srcOrd="2" destOrd="0" presId="urn:microsoft.com/office/officeart/2005/8/layout/hProcess4"/>
    <dgm:cxn modelId="{5D177F50-EAFD-4A0A-806E-0654C4C0F9DB}" type="presParOf" srcId="{84B23B58-4DC1-43DD-965E-20BC9CBF58DE}" destId="{83FBB2DF-64AE-4A80-B173-ADE7418B0620}" srcOrd="0" destOrd="0" presId="urn:microsoft.com/office/officeart/2005/8/layout/hProcess4"/>
    <dgm:cxn modelId="{F864A170-399A-44FB-8213-5ED4AA78EBEB}" type="presParOf" srcId="{83FBB2DF-64AE-4A80-B173-ADE7418B0620}" destId="{54451A12-7F70-4399-8C78-1B440A3CEAE7}" srcOrd="0" destOrd="0" presId="urn:microsoft.com/office/officeart/2005/8/layout/hProcess4"/>
    <dgm:cxn modelId="{ED4BC3C9-B5D5-4B70-8EEC-738281FEB822}" type="presParOf" srcId="{83FBB2DF-64AE-4A80-B173-ADE7418B0620}" destId="{624D4B67-3113-4957-8DE7-D32F8F46F912}" srcOrd="1" destOrd="0" presId="urn:microsoft.com/office/officeart/2005/8/layout/hProcess4"/>
    <dgm:cxn modelId="{CE1B3D21-F98C-4B9C-9E62-D092DDECBADC}" type="presParOf" srcId="{83FBB2DF-64AE-4A80-B173-ADE7418B0620}" destId="{FF38E5D7-1DF0-4A81-9889-23633C0BA497}" srcOrd="2" destOrd="0" presId="urn:microsoft.com/office/officeart/2005/8/layout/hProcess4"/>
    <dgm:cxn modelId="{0F8D8593-54E6-4DC7-9C51-846AD4DDEC9F}" type="presParOf" srcId="{83FBB2DF-64AE-4A80-B173-ADE7418B0620}" destId="{E333E613-7385-45E4-B93D-0F98799FA267}" srcOrd="3" destOrd="0" presId="urn:microsoft.com/office/officeart/2005/8/layout/hProcess4"/>
    <dgm:cxn modelId="{6952B788-EE61-48E9-B750-C8263FFDF529}" type="presParOf" srcId="{83FBB2DF-64AE-4A80-B173-ADE7418B0620}" destId="{914EA46B-A52B-4E12-B6BA-D71528E8595D}" srcOrd="4" destOrd="0" presId="urn:microsoft.com/office/officeart/2005/8/layout/hProcess4"/>
    <dgm:cxn modelId="{3033D9FB-2988-4444-894F-BFE734500DED}" type="presParOf" srcId="{84B23B58-4DC1-43DD-965E-20BC9CBF58DE}" destId="{EBB1B3BC-2E1B-466A-A726-46C6CA86AE81}" srcOrd="1" destOrd="0" presId="urn:microsoft.com/office/officeart/2005/8/layout/hProcess4"/>
    <dgm:cxn modelId="{CAE903EA-ACB8-41E5-817E-C46364681B32}" type="presParOf" srcId="{84B23B58-4DC1-43DD-965E-20BC9CBF58DE}" destId="{8BEF25BC-4D2D-44E1-9B62-A4B56E460A77}" srcOrd="2" destOrd="0" presId="urn:microsoft.com/office/officeart/2005/8/layout/hProcess4"/>
    <dgm:cxn modelId="{0FA911B3-9415-423F-807A-C9F55EBC7085}" type="presParOf" srcId="{8BEF25BC-4D2D-44E1-9B62-A4B56E460A77}" destId="{2200B73C-DC70-430A-BC9E-0E65BECE7E63}" srcOrd="0" destOrd="0" presId="urn:microsoft.com/office/officeart/2005/8/layout/hProcess4"/>
    <dgm:cxn modelId="{16C5C595-0155-4C16-8195-3E31AC254324}" type="presParOf" srcId="{8BEF25BC-4D2D-44E1-9B62-A4B56E460A77}" destId="{74D01A9A-B0FD-4039-BA08-4B4D4BDD5D29}" srcOrd="1" destOrd="0" presId="urn:microsoft.com/office/officeart/2005/8/layout/hProcess4"/>
    <dgm:cxn modelId="{C5E4573F-8BA6-487B-A8EE-9E4093620667}" type="presParOf" srcId="{8BEF25BC-4D2D-44E1-9B62-A4B56E460A77}" destId="{F0923BF1-102D-44D7-8FEC-66DC6D3D7E21}" srcOrd="2" destOrd="0" presId="urn:microsoft.com/office/officeart/2005/8/layout/hProcess4"/>
    <dgm:cxn modelId="{C245597B-04E9-4522-9A93-4621E998433A}" type="presParOf" srcId="{8BEF25BC-4D2D-44E1-9B62-A4B56E460A77}" destId="{D94FBAE7-FC1B-41AA-A63B-A53BEBF62DAD}" srcOrd="3" destOrd="0" presId="urn:microsoft.com/office/officeart/2005/8/layout/hProcess4"/>
    <dgm:cxn modelId="{AACC98EA-EB56-43EB-BB88-D0A160B40185}" type="presParOf" srcId="{8BEF25BC-4D2D-44E1-9B62-A4B56E460A77}" destId="{5B8D3418-A62F-4ED8-AAE0-7C7177F01969}" srcOrd="4" destOrd="0" presId="urn:microsoft.com/office/officeart/2005/8/layout/hProcess4"/>
    <dgm:cxn modelId="{50DCFCF2-0AFB-4332-8C56-215E28340EBE}" type="presParOf" srcId="{84B23B58-4DC1-43DD-965E-20BC9CBF58DE}" destId="{FE0892A4-8708-457C-9A62-DB5C140C4DBC}" srcOrd="3" destOrd="0" presId="urn:microsoft.com/office/officeart/2005/8/layout/hProcess4"/>
    <dgm:cxn modelId="{DA2314F2-85F7-4E17-848B-830268E9F47D}" type="presParOf" srcId="{84B23B58-4DC1-43DD-965E-20BC9CBF58DE}" destId="{5F3C26B0-637E-46D3-8865-5710C61B2AB8}" srcOrd="4" destOrd="0" presId="urn:microsoft.com/office/officeart/2005/8/layout/hProcess4"/>
    <dgm:cxn modelId="{A88A7769-9003-49C3-B706-1ED7D890031D}" type="presParOf" srcId="{5F3C26B0-637E-46D3-8865-5710C61B2AB8}" destId="{FC63D9A1-53EF-4662-B2DD-397003B0D09B}" srcOrd="0" destOrd="0" presId="urn:microsoft.com/office/officeart/2005/8/layout/hProcess4"/>
    <dgm:cxn modelId="{0B7A13BC-D62E-4BAC-B697-BF9A119BE68A}" type="presParOf" srcId="{5F3C26B0-637E-46D3-8865-5710C61B2AB8}" destId="{A1865FC7-7F66-4351-84C7-DE2AF2B04866}" srcOrd="1" destOrd="0" presId="urn:microsoft.com/office/officeart/2005/8/layout/hProcess4"/>
    <dgm:cxn modelId="{36D76E7C-112F-4B68-B901-3AF34AA6CE3B}" type="presParOf" srcId="{5F3C26B0-637E-46D3-8865-5710C61B2AB8}" destId="{C7A6F033-6447-413D-8219-61CC9E32D3A2}" srcOrd="2" destOrd="0" presId="urn:microsoft.com/office/officeart/2005/8/layout/hProcess4"/>
    <dgm:cxn modelId="{DA09B4ED-A824-4A2B-84D5-45EA61F4E11E}" type="presParOf" srcId="{5F3C26B0-637E-46D3-8865-5710C61B2AB8}" destId="{20CF37BD-ED77-4052-A463-1AC454D6D0BD}" srcOrd="3" destOrd="0" presId="urn:microsoft.com/office/officeart/2005/8/layout/hProcess4"/>
    <dgm:cxn modelId="{8F7A0B06-8688-4DB5-BA93-16BE34766E69}" type="presParOf" srcId="{5F3C26B0-637E-46D3-8865-5710C61B2AB8}" destId="{E49E3D1D-B9BB-44EF-BABB-2741276E20C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4B67-3113-4957-8DE7-D32F8F46F912}">
      <dsp:nvSpPr>
        <dsp:cNvPr id="0" name=""/>
        <dsp:cNvSpPr/>
      </dsp:nvSpPr>
      <dsp:spPr>
        <a:xfrm>
          <a:off x="3645" y="1170987"/>
          <a:ext cx="1687488" cy="1391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814_16</a:t>
          </a:r>
          <a:endParaRPr lang="en-US" sz="3000" kern="1200" dirty="0"/>
        </a:p>
      </dsp:txBody>
      <dsp:txXfrm>
        <a:off x="35675" y="1203017"/>
        <a:ext cx="1623428" cy="1029516"/>
      </dsp:txXfrm>
    </dsp:sp>
    <dsp:sp modelId="{EBB1B3BC-2E1B-466A-A726-46C6CA86AE81}">
      <dsp:nvSpPr>
        <dsp:cNvPr id="0" name=""/>
        <dsp:cNvSpPr/>
      </dsp:nvSpPr>
      <dsp:spPr>
        <a:xfrm>
          <a:off x="966386" y="1554256"/>
          <a:ext cx="1784492" cy="1784492"/>
        </a:xfrm>
        <a:prstGeom prst="leftCircularArrow">
          <a:avLst>
            <a:gd name="adj1" fmla="val 2729"/>
            <a:gd name="adj2" fmla="val 332465"/>
            <a:gd name="adj3" fmla="val 2107976"/>
            <a:gd name="adj4" fmla="val 9024489"/>
            <a:gd name="adj5" fmla="val 3183"/>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333E613-7385-45E4-B93D-0F98799FA267}">
      <dsp:nvSpPr>
        <dsp:cNvPr id="0" name=""/>
        <dsp:cNvSpPr/>
      </dsp:nvSpPr>
      <dsp:spPr>
        <a:xfrm>
          <a:off x="378642" y="2264564"/>
          <a:ext cx="1499989" cy="5964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kern="1200" dirty="0" smtClean="0"/>
            <a:t>REP</a:t>
          </a:r>
          <a:endParaRPr lang="en-US" sz="3400" kern="1200" dirty="0"/>
        </a:p>
      </dsp:txBody>
      <dsp:txXfrm>
        <a:off x="396113" y="2282035"/>
        <a:ext cx="1465047" cy="561554"/>
      </dsp:txXfrm>
    </dsp:sp>
    <dsp:sp modelId="{74D01A9A-B0FD-4039-BA08-4B4D4BDD5D29}">
      <dsp:nvSpPr>
        <dsp:cNvPr id="0" name=""/>
        <dsp:cNvSpPr/>
      </dsp:nvSpPr>
      <dsp:spPr>
        <a:xfrm>
          <a:off x="2110506" y="1170987"/>
          <a:ext cx="1687488" cy="1391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a:p>
          <a:pPr marL="285750" lvl="1" indent="-285750" algn="l" defTabSz="1333500">
            <a:lnSpc>
              <a:spcPct val="90000"/>
            </a:lnSpc>
            <a:spcBef>
              <a:spcPct val="0"/>
            </a:spcBef>
            <a:spcAft>
              <a:spcPct val="15000"/>
            </a:spcAft>
            <a:buChar char="••"/>
          </a:pPr>
          <a:r>
            <a:rPr lang="en-US" sz="3000" kern="1200" dirty="0" smtClean="0"/>
            <a:t>814_03</a:t>
          </a:r>
          <a:endParaRPr lang="en-US" sz="3000" kern="1200" dirty="0"/>
        </a:p>
      </dsp:txBody>
      <dsp:txXfrm>
        <a:off x="2142536" y="1501265"/>
        <a:ext cx="1623428" cy="1029516"/>
      </dsp:txXfrm>
    </dsp:sp>
    <dsp:sp modelId="{FE0892A4-8708-457C-9A62-DB5C140C4DBC}">
      <dsp:nvSpPr>
        <dsp:cNvPr id="0" name=""/>
        <dsp:cNvSpPr/>
      </dsp:nvSpPr>
      <dsp:spPr>
        <a:xfrm>
          <a:off x="3059185" y="340478"/>
          <a:ext cx="2000115" cy="2000115"/>
        </a:xfrm>
        <a:prstGeom prst="circularArrow">
          <a:avLst>
            <a:gd name="adj1" fmla="val 2435"/>
            <a:gd name="adj2" fmla="val 294603"/>
            <a:gd name="adj3" fmla="val 19529887"/>
            <a:gd name="adj4" fmla="val 12575511"/>
            <a:gd name="adj5" fmla="val 284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4FBAE7-FC1B-41AA-A63B-A53BEBF62DAD}">
      <dsp:nvSpPr>
        <dsp:cNvPr id="0" name=""/>
        <dsp:cNvSpPr/>
      </dsp:nvSpPr>
      <dsp:spPr>
        <a:xfrm>
          <a:off x="2485503" y="872739"/>
          <a:ext cx="1499989" cy="5964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kern="1200" dirty="0" smtClean="0"/>
            <a:t>ERCOT</a:t>
          </a:r>
          <a:endParaRPr lang="en-US" sz="3400" kern="1200" dirty="0"/>
        </a:p>
      </dsp:txBody>
      <dsp:txXfrm>
        <a:off x="2502974" y="890210"/>
        <a:ext cx="1465047" cy="561554"/>
      </dsp:txXfrm>
    </dsp:sp>
    <dsp:sp modelId="{A1865FC7-7F66-4351-84C7-DE2AF2B04866}">
      <dsp:nvSpPr>
        <dsp:cNvPr id="0" name=""/>
        <dsp:cNvSpPr/>
      </dsp:nvSpPr>
      <dsp:spPr>
        <a:xfrm>
          <a:off x="4217367" y="1170987"/>
          <a:ext cx="1687488" cy="1391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814_04</a:t>
          </a:r>
          <a:endParaRPr lang="en-US" sz="3000" kern="1200" dirty="0"/>
        </a:p>
      </dsp:txBody>
      <dsp:txXfrm>
        <a:off x="4249397" y="1203017"/>
        <a:ext cx="1623428" cy="1029516"/>
      </dsp:txXfrm>
    </dsp:sp>
    <dsp:sp modelId="{20CF37BD-ED77-4052-A463-1AC454D6D0BD}">
      <dsp:nvSpPr>
        <dsp:cNvPr id="0" name=""/>
        <dsp:cNvSpPr/>
      </dsp:nvSpPr>
      <dsp:spPr>
        <a:xfrm>
          <a:off x="4592365" y="2264564"/>
          <a:ext cx="1499989" cy="5964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kern="1200" dirty="0" smtClean="0"/>
            <a:t>TDSP</a:t>
          </a:r>
          <a:endParaRPr lang="en-US" sz="3400" kern="1200" dirty="0"/>
        </a:p>
      </dsp:txBody>
      <dsp:txXfrm>
        <a:off x="4609836" y="2282035"/>
        <a:ext cx="1465047" cy="5615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93BF244-7AC3-4ED3-A5EB-FEF1F51A09C2}" type="datetimeFigureOut">
              <a:rPr lang="en-US" smtClean="0"/>
              <a:t>11/4/2015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9593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&lt;Instructor should ask</a:t>
            </a:r>
            <a:r>
              <a:rPr lang="en-US" dirty="0" smtClean="0"/>
              <a:t>,&gt;</a:t>
            </a:r>
            <a:r>
              <a:rPr lang="en-US" baseline="0" dirty="0" smtClean="0"/>
              <a:t> Has anyone heard of the Texas SET </a:t>
            </a:r>
            <a:r>
              <a:rPr lang="en-US" baseline="0" dirty="0" err="1" smtClean="0"/>
              <a:t>Swimlanes</a:t>
            </a:r>
            <a:r>
              <a:rPr lang="en-US" baseline="0" dirty="0" smtClean="0"/>
              <a:t>?”  </a:t>
            </a:r>
          </a:p>
          <a:p>
            <a:endParaRPr lang="en-US" baseline="0" dirty="0" smtClean="0"/>
          </a:p>
          <a:p>
            <a:r>
              <a:rPr lang="en-US" baseline="0" dirty="0" smtClean="0"/>
              <a:t>If you have heard that they are scary, don’t worry, they are simply the detailed illustrations of retail market processes like the three we just covered .  We’re not going to dive down to that level of detail right now;  however, it is important that you know where to find the </a:t>
            </a:r>
            <a:r>
              <a:rPr lang="en-US" baseline="0" dirty="0" err="1" smtClean="0"/>
              <a:t>Swimlanes</a:t>
            </a:r>
            <a:r>
              <a:rPr lang="en-US" baseline="0" dirty="0" smtClean="0"/>
              <a:t> for future reference and further exploration.</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23</a:t>
            </a:fld>
            <a:endParaRPr lang="en-US"/>
          </a:p>
        </p:txBody>
      </p:sp>
    </p:spTree>
    <p:extLst>
      <p:ext uri="{BB962C8B-B14F-4D97-AF65-F5344CB8AC3E}">
        <p14:creationId xmlns:p14="http://schemas.microsoft.com/office/powerpoint/2010/main" val="32344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note the different turnaround times for AMS and Non-AMS meters.  Also AMS meters with remote connect/disconnect capabilities also have different turnaround times for Move-ins (and Disconnects for non-payment, as we shall see later)</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24</a:t>
            </a:fld>
            <a:endParaRPr lang="en-US"/>
          </a:p>
        </p:txBody>
      </p:sp>
    </p:spTree>
    <p:extLst>
      <p:ext uri="{BB962C8B-B14F-4D97-AF65-F5344CB8AC3E}">
        <p14:creationId xmlns:p14="http://schemas.microsoft.com/office/powerpoint/2010/main" val="103686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for quick reference,</a:t>
            </a:r>
            <a:r>
              <a:rPr lang="en-US" baseline="0" dirty="0" smtClean="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6</a:t>
            </a:fld>
            <a:endParaRPr lang="en-US"/>
          </a:p>
        </p:txBody>
      </p:sp>
    </p:spTree>
    <p:extLst>
      <p:ext uri="{BB962C8B-B14F-4D97-AF65-F5344CB8AC3E}">
        <p14:creationId xmlns:p14="http://schemas.microsoft.com/office/powerpoint/2010/main" val="175468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should point students to the pocket card for this discussion.  Point out how many different 814’s there are.</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7</a:t>
            </a:fld>
            <a:endParaRPr lang="en-US"/>
          </a:p>
        </p:txBody>
      </p:sp>
    </p:spTree>
    <p:extLst>
      <p:ext uri="{BB962C8B-B14F-4D97-AF65-F5344CB8AC3E}">
        <p14:creationId xmlns:p14="http://schemas.microsoft.com/office/powerpoint/2010/main" val="357408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spend some time looking at the</a:t>
            </a:r>
            <a:r>
              <a:rPr lang="en-US" baseline="0" dirty="0" smtClean="0"/>
              <a:t> transactions involving ERCOT.  We want to start by looking at the systems that are involved in these transactions.</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9</a:t>
            </a:fld>
            <a:endParaRPr lang="en-US"/>
          </a:p>
        </p:txBody>
      </p:sp>
    </p:spTree>
    <p:extLst>
      <p:ext uri="{BB962C8B-B14F-4D97-AF65-F5344CB8AC3E}">
        <p14:creationId xmlns:p14="http://schemas.microsoft.com/office/powerpoint/2010/main" val="177661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16</a:t>
            </a:fld>
            <a:endParaRPr lang="en-US"/>
          </a:p>
        </p:txBody>
      </p:sp>
    </p:spTree>
    <p:extLst>
      <p:ext uri="{BB962C8B-B14F-4D97-AF65-F5344CB8AC3E}">
        <p14:creationId xmlns:p14="http://schemas.microsoft.com/office/powerpoint/2010/main" val="113725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 following set of scenarios illustrate three major market processes that utilize ERCOT-Involved transactions.  </a:t>
            </a:r>
            <a:r>
              <a:rPr lang="en-US" b="1" baseline="0" dirty="0" smtClean="0"/>
              <a:t>Important:</a:t>
            </a:r>
            <a:r>
              <a:rPr lang="en-US" baseline="0" dirty="0" smtClean="0"/>
              <a:t>  Learners must have their pocket cards (handed out earlier) to participate in this activity.  These scenarios allow the instructor to walk the class through these processes step by step and encourage students to use the pocket card to begin speaking the transaction lingo.</a:t>
            </a:r>
            <a:endParaRPr lang="en-US" dirty="0" smtClean="0"/>
          </a:p>
          <a:p>
            <a:endParaRPr lang="en-US" dirty="0" smtClean="0"/>
          </a:p>
          <a:p>
            <a:endParaRPr lang="en-US" dirty="0" smtClean="0"/>
          </a:p>
          <a:p>
            <a:r>
              <a:rPr lang="en-US" dirty="0" smtClean="0"/>
              <a:t>As</a:t>
            </a:r>
            <a:r>
              <a:rPr lang="en-US" baseline="0" dirty="0" smtClean="0"/>
              <a:t> we can see here, the move-in process involves multiple transactions.  In fact, the Move-In market process is a pre-defined package of transactions that must occur in a particular sequence.  Notice that the sequence is initiated with the Move-In Request transaction.  What follows is an ERCOT-facilitated exchange of information between ERCOT, a Competitive Retailer (REP), and the TDSP that physically connects the retail premise to the grid.  Each transaction has a code number as specified in Texas SET.  A transaction will always flow between at least two parties.</a:t>
            </a:r>
          </a:p>
          <a:p>
            <a:endParaRPr lang="en-US" baseline="0" dirty="0" smtClean="0"/>
          </a:p>
          <a:p>
            <a:r>
              <a:rPr lang="en-US" b="1" baseline="0" dirty="0" smtClean="0"/>
              <a:t>[Instructor should facilitate this classroom exercise as follows:]</a:t>
            </a:r>
          </a:p>
          <a:p>
            <a:endParaRPr lang="en-US" dirty="0" smtClean="0"/>
          </a:p>
          <a:p>
            <a:r>
              <a:rPr lang="en-US" baseline="0" dirty="0" smtClean="0"/>
              <a:t>As we have said, a Move-In Request is used to begin the Customer enrollment process for a Move-in.  Using the reference cards that we handed out earlier, can someone tell me the transaction number?</a:t>
            </a:r>
          </a:p>
          <a:p>
            <a:r>
              <a:rPr lang="en-US" baseline="0" dirty="0" smtClean="0"/>
              <a:t>Great! </a:t>
            </a:r>
            <a:r>
              <a:rPr lang="en-US" b="1" baseline="0" dirty="0" smtClean="0"/>
              <a:t>&lt;Click to display number&gt;  </a:t>
            </a:r>
            <a:r>
              <a:rPr lang="en-US" baseline="0" dirty="0" smtClean="0"/>
              <a:t>And what parties does the transaction flow from and to?</a:t>
            </a:r>
          </a:p>
          <a:p>
            <a:r>
              <a:rPr lang="en-US" baseline="0" dirty="0" smtClean="0"/>
              <a:t>Great! </a:t>
            </a:r>
            <a:r>
              <a:rPr lang="en-US" b="1" baseline="0" dirty="0" smtClean="0"/>
              <a:t>&lt;Click to display dots&gt;  </a:t>
            </a:r>
            <a:r>
              <a:rPr lang="en-US" b="0" baseline="0" dirty="0" smtClean="0"/>
              <a:t>The Move-In Request is sent from the REP to ERCOT</a:t>
            </a:r>
          </a:p>
          <a:p>
            <a:endParaRPr lang="en-US" b="0" baseline="0" dirty="0" smtClean="0"/>
          </a:p>
          <a:p>
            <a:r>
              <a:rPr lang="en-US" b="0" baseline="0" dirty="0" smtClean="0"/>
              <a:t>The next transaction is the Enrollment Notification Request.  What’s the number for that one? </a:t>
            </a:r>
            <a:r>
              <a:rPr lang="en-US" b="1" baseline="0" dirty="0" smtClean="0"/>
              <a:t>&lt;Click to display&gt;</a:t>
            </a:r>
            <a:r>
              <a:rPr lang="en-US" b="0" baseline="0" dirty="0" smtClean="0"/>
              <a:t>  Who sends and receives it? </a:t>
            </a:r>
            <a:r>
              <a:rPr lang="en-US" b="1" baseline="0" dirty="0" smtClean="0"/>
              <a:t>&lt;Click to display&gt;</a:t>
            </a:r>
            <a:endParaRPr lang="en-US" dirty="0" smtClean="0"/>
          </a:p>
          <a:p>
            <a:r>
              <a:rPr lang="en-US" dirty="0" smtClean="0"/>
              <a:t>Great!  This transaction notifies</a:t>
            </a:r>
            <a:r>
              <a:rPr lang="en-US" baseline="0" dirty="0" smtClean="0"/>
              <a:t> the TDSP of a Move-In, so that they can schedule meter reads.</a:t>
            </a:r>
          </a:p>
          <a:p>
            <a:endParaRPr lang="en-US" baseline="0" dirty="0" smtClean="0"/>
          </a:p>
          <a:p>
            <a:r>
              <a:rPr lang="en-US" b="0" baseline="0" dirty="0" smtClean="0"/>
              <a:t>The next transaction is the Enrollment Notification Response.  What’s the number for that one? </a:t>
            </a:r>
            <a:r>
              <a:rPr lang="en-US" b="1" baseline="0" dirty="0" smtClean="0"/>
              <a:t>&lt;Click to display&gt;</a:t>
            </a:r>
            <a:r>
              <a:rPr lang="en-US" b="0" baseline="0" dirty="0" smtClean="0"/>
              <a:t>  Who sends and receives it? </a:t>
            </a:r>
            <a:r>
              <a:rPr lang="en-US" b="1" baseline="0" dirty="0" smtClean="0"/>
              <a:t>&lt;Click to display&gt;</a:t>
            </a:r>
            <a:endParaRPr lang="en-US" dirty="0" smtClean="0"/>
          </a:p>
          <a:p>
            <a:r>
              <a:rPr lang="en-US" dirty="0" smtClean="0"/>
              <a:t>Great!  With this transaction, the TDSP acknowledges</a:t>
            </a:r>
            <a:r>
              <a:rPr lang="en-US" baseline="0" dirty="0" smtClean="0"/>
              <a:t> the enrollment request and provides the Scheduled Meter Read Date.</a:t>
            </a:r>
          </a:p>
          <a:p>
            <a:endParaRPr lang="en-US" baseline="0" dirty="0" smtClean="0"/>
          </a:p>
          <a:p>
            <a:r>
              <a:rPr lang="en-US" b="0" baseline="0" dirty="0" smtClean="0"/>
              <a:t>The next transaction is the CR Enrollment Notification Response.  What’s the number for that one? </a:t>
            </a:r>
            <a:r>
              <a:rPr lang="en-US" b="1" baseline="0" dirty="0" smtClean="0"/>
              <a:t>&lt;Click to display&gt;</a:t>
            </a:r>
            <a:r>
              <a:rPr lang="en-US" b="0" baseline="0" dirty="0" smtClean="0"/>
              <a:t>  Who sends and receives it? </a:t>
            </a:r>
            <a:r>
              <a:rPr lang="en-US" b="1" baseline="0" dirty="0" smtClean="0"/>
              <a:t>&lt;Click to display&gt;</a:t>
            </a:r>
            <a:endParaRPr lang="en-US" dirty="0" smtClean="0"/>
          </a:p>
          <a:p>
            <a:r>
              <a:rPr lang="en-US" dirty="0" smtClean="0"/>
              <a:t>Perfect!  This transaction passes the TDSP acknowledgement</a:t>
            </a:r>
            <a:r>
              <a:rPr lang="en-US" baseline="0" dirty="0" smtClean="0"/>
              <a:t> back to the REP, so that they will also know the Scheduled Meter Read Date.  This is important because it effectively marks the beginning of the REP’s service history with this customer.</a:t>
            </a:r>
          </a:p>
          <a:p>
            <a:endParaRPr lang="en-US" baseline="0" dirty="0" smtClean="0"/>
          </a:p>
          <a:p>
            <a:r>
              <a:rPr lang="en-US" b="0" baseline="0" dirty="0" smtClean="0"/>
              <a:t>The Historical Usage, if requested through the Move-in Request, provides the REP with up to 12 months of historical metered consumption at the premise.  This data provides the REP with a starting point for estimating energy consumption for this customer, so that they can adequately prepare for it at the wholesale level.  What’s the number for this transaction? </a:t>
            </a:r>
            <a:r>
              <a:rPr lang="en-US" b="1" baseline="0" dirty="0" smtClean="0"/>
              <a:t>&lt;Click to display&gt;</a:t>
            </a:r>
            <a:r>
              <a:rPr lang="en-US" b="0" baseline="0" dirty="0" smtClean="0"/>
              <a:t>  Who sends and receives it? </a:t>
            </a:r>
            <a:r>
              <a:rPr lang="en-US" b="1" baseline="0" dirty="0" smtClean="0"/>
              <a:t>&lt;Click to display&gt; [Two clicks this time.  Instructor may need to facilitate the two steps here]</a:t>
            </a:r>
            <a:endParaRPr lang="en-US" dirty="0" smtClean="0"/>
          </a:p>
          <a:p>
            <a:r>
              <a:rPr lang="en-US" dirty="0" smtClean="0"/>
              <a:t>Perfect!  This transaction actually</a:t>
            </a:r>
            <a:r>
              <a:rPr lang="en-US" baseline="0" dirty="0" smtClean="0"/>
              <a:t> requires two steps.  First the </a:t>
            </a:r>
            <a:r>
              <a:rPr lang="en-US" dirty="0" smtClean="0"/>
              <a:t>TDSP provides the Historical Usage to ERCOT, and then</a:t>
            </a:r>
            <a:r>
              <a:rPr lang="en-US" baseline="0" dirty="0" smtClean="0"/>
              <a:t> ERCOT passes the data on to the REP.</a:t>
            </a:r>
          </a:p>
          <a:p>
            <a:endParaRPr lang="en-US" baseline="0" dirty="0" smtClean="0"/>
          </a:p>
          <a:p>
            <a:r>
              <a:rPr lang="en-US" dirty="0" smtClean="0"/>
              <a:t>Lastly,</a:t>
            </a:r>
            <a:r>
              <a:rPr lang="en-US" baseline="0" dirty="0" smtClean="0"/>
              <a:t> the Initial Meter Read also occurs in two steps. </a:t>
            </a:r>
            <a:r>
              <a:rPr lang="en-US" b="0" baseline="0" dirty="0" smtClean="0"/>
              <a:t>What’s the number for this transaction? </a:t>
            </a:r>
            <a:r>
              <a:rPr lang="en-US" b="1" baseline="0" dirty="0" smtClean="0"/>
              <a:t>&lt;Click to display&gt;</a:t>
            </a:r>
            <a:r>
              <a:rPr lang="en-US" b="0" baseline="0" dirty="0" smtClean="0"/>
              <a:t>  Who sends and receives it? </a:t>
            </a:r>
            <a:r>
              <a:rPr lang="en-US" b="1" baseline="0" dirty="0" smtClean="0"/>
              <a:t>&lt;Click to display&gt; [Two clicks again].  </a:t>
            </a:r>
            <a:r>
              <a:rPr lang="en-US" b="0" baseline="0" dirty="0" smtClean="0"/>
              <a:t>Great!  The TDSP provides the Initial Meter Read to ERCOT, </a:t>
            </a:r>
            <a:r>
              <a:rPr lang="en-US" dirty="0" smtClean="0"/>
              <a:t>and then</a:t>
            </a:r>
            <a:r>
              <a:rPr lang="en-US" baseline="0" dirty="0" smtClean="0"/>
              <a:t> ERCOT passes the data on to the REP.  This meter read forms the starting point for the REP’s service history with the customer.  ERCOT will also use this information as the starting point for calculating wholesale energy consumption at the QSE level.</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17</a:t>
            </a:fld>
            <a:endParaRPr lang="en-US"/>
          </a:p>
        </p:txBody>
      </p:sp>
    </p:spTree>
    <p:extLst>
      <p:ext uri="{BB962C8B-B14F-4D97-AF65-F5344CB8AC3E}">
        <p14:creationId xmlns:p14="http://schemas.microsoft.com/office/powerpoint/2010/main" val="211496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18</a:t>
            </a:fld>
            <a:endParaRPr lang="en-US"/>
          </a:p>
        </p:txBody>
      </p:sp>
    </p:spTree>
    <p:extLst>
      <p:ext uri="{BB962C8B-B14F-4D97-AF65-F5344CB8AC3E}">
        <p14:creationId xmlns:p14="http://schemas.microsoft.com/office/powerpoint/2010/main" val="37433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scenario, </a:t>
            </a:r>
            <a:r>
              <a:rPr lang="en-US" baseline="0" dirty="0" smtClean="0"/>
              <a:t>a Switch Request, becomes more complicated.  Notice that there are simply more transactions.  Plus, this type Service Order Request involves two REPs!</a:t>
            </a:r>
          </a:p>
          <a:p>
            <a:endParaRPr lang="en-US" baseline="0" dirty="0" smtClean="0"/>
          </a:p>
          <a:p>
            <a:r>
              <a:rPr lang="en-US" b="1" baseline="0" dirty="0" smtClean="0"/>
              <a:t>[Instructor should facilitate as in previous scenarios]</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19</a:t>
            </a:fld>
            <a:endParaRPr lang="en-US"/>
          </a:p>
        </p:txBody>
      </p:sp>
    </p:spTree>
    <p:extLst>
      <p:ext uri="{BB962C8B-B14F-4D97-AF65-F5344CB8AC3E}">
        <p14:creationId xmlns:p14="http://schemas.microsoft.com/office/powerpoint/2010/main" val="2040365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next scenario,</a:t>
            </a:r>
            <a:r>
              <a:rPr lang="en-US" baseline="0" dirty="0" smtClean="0"/>
              <a:t> the Move-Out Business, is a little bit simpler.  </a:t>
            </a:r>
          </a:p>
          <a:p>
            <a:endParaRPr lang="en-US" b="1" baseline="0" dirty="0" smtClean="0"/>
          </a:p>
          <a:p>
            <a:r>
              <a:rPr lang="en-US" b="1" baseline="0" dirty="0" smtClean="0"/>
              <a:t>[Instructor should facilitate as in previous scenario]</a:t>
            </a:r>
            <a:endParaRPr lang="en-US" b="1" dirty="0"/>
          </a:p>
        </p:txBody>
      </p:sp>
      <p:sp>
        <p:nvSpPr>
          <p:cNvPr id="4" name="Slide Number Placeholder 3"/>
          <p:cNvSpPr>
            <a:spLocks noGrp="1"/>
          </p:cNvSpPr>
          <p:nvPr>
            <p:ph type="sldNum" sz="quarter" idx="10"/>
          </p:nvPr>
        </p:nvSpPr>
        <p:spPr/>
        <p:txBody>
          <a:bodyPr/>
          <a:lstStyle/>
          <a:p>
            <a:fld id="{EAE74302-E6B5-4119-BA33-B359B7505500}" type="slidenum">
              <a:rPr lang="en-US" smtClean="0"/>
              <a:t>21</a:t>
            </a:fld>
            <a:endParaRPr lang="en-US"/>
          </a:p>
        </p:txBody>
      </p:sp>
    </p:spTree>
    <p:extLst>
      <p:ext uri="{BB962C8B-B14F-4D97-AF65-F5344CB8AC3E}">
        <p14:creationId xmlns:p14="http://schemas.microsoft.com/office/powerpoint/2010/main" val="3158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6477000" y="76200"/>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
        <p:nvSpPr>
          <p:cNvPr id="7"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943128"/>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44107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cenario 1">
    <p:spTree>
      <p:nvGrpSpPr>
        <p:cNvPr id="1" name=""/>
        <p:cNvGrpSpPr/>
        <p:nvPr/>
      </p:nvGrpSpPr>
      <p:grpSpPr>
        <a:xfrm>
          <a:off x="0" y="0"/>
          <a:ext cx="0" cy="0"/>
          <a:chOff x="0" y="0"/>
          <a:chExt cx="0" cy="0"/>
        </a:xfrm>
      </p:grpSpPr>
      <p:pic>
        <p:nvPicPr>
          <p:cNvPr id="7"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01309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cenario 1">
    <p:spTree>
      <p:nvGrpSpPr>
        <p:cNvPr id="1" name=""/>
        <p:cNvGrpSpPr/>
        <p:nvPr/>
      </p:nvGrpSpPr>
      <p:grpSpPr>
        <a:xfrm>
          <a:off x="0" y="0"/>
          <a:ext cx="0" cy="0"/>
          <a:chOff x="0" y="0"/>
          <a:chExt cx="0" cy="0"/>
        </a:xfrm>
      </p:grpSpPr>
      <p:pic>
        <p:nvPicPr>
          <p:cNvPr id="10"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98963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Slide</a:t>
            </a:r>
            <a:endParaRPr lang="en-US"/>
          </a:p>
        </p:txBody>
      </p:sp>
      <p:sp>
        <p:nvSpPr>
          <p:cNvPr id="6" name="Slide Number Placeholder 5"/>
          <p:cNvSpPr>
            <a:spLocks noGrp="1"/>
          </p:cNvSpPr>
          <p:nvPr>
            <p:ph type="sldNum" sz="quarter" idx="12"/>
          </p:nvPr>
        </p:nvSpPr>
        <p:spPr>
          <a:xfrm>
            <a:off x="7500938" y="6573838"/>
            <a:ext cx="1511300" cy="284162"/>
          </a:xfrm>
          <a:prstGeom prst="rect">
            <a:avLst/>
          </a:prstGeom>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dirty="0"/>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endParaRPr lang="en-US" dirty="0"/>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5"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3" descr="F:\ercotlogo\ERCOT Logo\ERCOT logo_white.png"/>
          <p:cNvPicPr>
            <a:picLocks noChangeAspect="1" noChangeArrowheads="1"/>
          </p:cNvPicPr>
          <p:nvPr/>
        </p:nvPicPr>
        <p:blipFill>
          <a:blip r:embed="rId26" cstate="print"/>
          <a:srcRect/>
          <a:stretch>
            <a:fillRect/>
          </a:stretch>
        </p:blipFill>
        <p:spPr bwMode="auto">
          <a:xfrm>
            <a:off x="101600" y="6611938"/>
            <a:ext cx="601663" cy="228600"/>
          </a:xfrm>
          <a:prstGeom prst="rect">
            <a:avLst/>
          </a:prstGeom>
          <a:noFill/>
          <a:ln w="9525">
            <a:noFill/>
            <a:miter lim="800000"/>
            <a:headEnd/>
            <a:tailEnd/>
          </a:ln>
        </p:spPr>
      </p:pic>
      <p:sp>
        <p:nvSpPr>
          <p:cNvPr id="3" name="TextBox 2"/>
          <p:cNvSpPr txBox="1"/>
          <p:nvPr/>
        </p:nvSpPr>
        <p:spPr>
          <a:xfrm>
            <a:off x="7501666" y="6571059"/>
            <a:ext cx="1508760" cy="283464"/>
          </a:xfrm>
          <a:prstGeom prst="rect">
            <a:avLst/>
          </a:prstGeom>
        </p:spPr>
        <p:txBody>
          <a:bodyPr/>
          <a:lstStyle>
            <a:defPPr>
              <a:defRPr lang="en-US"/>
            </a:defPPr>
            <a:lvl1pPr algn="r">
              <a:spcAft>
                <a:spcPct val="75000"/>
              </a:spcAft>
              <a:buFont typeface="Wingdings" pitchFamily="2" charset="2"/>
              <a:buNone/>
              <a:defRPr sz="1600" b="0">
                <a:solidFill>
                  <a:schemeClr val="bg1"/>
                </a:solidFill>
                <a:latin typeface="Arial" charset="0"/>
              </a:defRPr>
            </a:lvl1pPr>
          </a:lstStyle>
          <a:p>
            <a:pPr lvl="0"/>
            <a:r>
              <a:rPr lang="en-US" dirty="0" smtClean="0"/>
              <a:t>Slide </a:t>
            </a:r>
            <a:fld id="{C087A95A-A934-4FF6-8519-D58ACCC89185}" type="slidenum">
              <a:rPr lang="en-US" smtClean="0"/>
              <a:pPr lvl="0"/>
              <a:t>‹#›</a:t>
            </a:fld>
            <a:endParaRPr lang="en-US" dirty="0"/>
          </a:p>
        </p:txBody>
      </p:sp>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3" r:id="rId13"/>
    <p:sldLayoutId id="2147483700" r:id="rId14"/>
    <p:sldLayoutId id="2147483701" r:id="rId15"/>
    <p:sldLayoutId id="2147483702" r:id="rId16"/>
    <p:sldLayoutId id="2147483673" r:id="rId17"/>
    <p:sldLayoutId id="2147483674" r:id="rId18"/>
    <p:sldLayoutId id="2147483675" r:id="rId19"/>
    <p:sldLayoutId id="2147483676" r:id="rId20"/>
    <p:sldLayoutId id="2147483695" r:id="rId21"/>
    <p:sldLayoutId id="2147483696" r:id="rId22"/>
    <p:sldLayoutId id="2147483677" r:id="rId23"/>
  </p:sldLayoutIdLst>
  <p:transition/>
  <p:timing>
    <p:tnLst>
      <p:par>
        <p:cTn id="1" dur="indefinite" restart="never" nodeType="tmRoot"/>
      </p:par>
    </p:tnLst>
  </p:timing>
  <p:hf hdr="0" dt="0"/>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ts val="60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ts val="120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ts val="120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Lst>
  <p:transition/>
  <p:hf hdr="0" dt="0"/>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comments" Target="../comments/comment5.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comments" Target="../comments/comment6.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comments" Target="../comments/commen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8.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omments" Target="../comments/comment9.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www.ercot.com/mktrules/guides/txset/sw/index"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omments" Target="../comments/comment1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comments" Target="../comments/comment14.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omments" Target="../comments/commen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dirty="0" smtClean="0"/>
              <a:t>ERCOT MARKET EDUCATION</a:t>
            </a:r>
          </a:p>
        </p:txBody>
      </p:sp>
      <p:sp>
        <p:nvSpPr>
          <p:cNvPr id="4" name="Subtitle 3"/>
          <p:cNvSpPr>
            <a:spLocks noGrp="1"/>
          </p:cNvSpPr>
          <p:nvPr>
            <p:ph type="subTitle" idx="1"/>
          </p:nvPr>
        </p:nvSpPr>
        <p:spPr>
          <a:xfrm>
            <a:off x="1358900" y="1943100"/>
            <a:ext cx="6400800" cy="660400"/>
          </a:xfrm>
        </p:spPr>
        <p:txBody>
          <a:bodyPr/>
          <a:lstStyle/>
          <a:p>
            <a:pPr>
              <a:defRPr/>
            </a:pPr>
            <a:r>
              <a:rPr lang="en-US" dirty="0"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for ERCOT </a:t>
            </a:r>
            <a:r>
              <a:rPr lang="en-US" dirty="0"/>
              <a:t>Involved Transactions</a:t>
            </a:r>
          </a:p>
        </p:txBody>
      </p:sp>
      <p:sp>
        <p:nvSpPr>
          <p:cNvPr id="8"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Transaction is initiated by Market Participant</a:t>
            </a:r>
            <a:endParaRPr lang="en-US" sz="2000" dirty="0" smtClean="0"/>
          </a:p>
          <a:p>
            <a:pPr marL="342900" indent="-342900">
              <a:spcAft>
                <a:spcPts val="1200"/>
              </a:spcAft>
              <a:buFont typeface="Arial" panose="020B0604020202020204" pitchFamily="34" charset="0"/>
              <a:buChar char="•"/>
            </a:pPr>
            <a:r>
              <a:rPr lang="en-US" sz="2000" b="0" dirty="0" smtClean="0"/>
              <a:t>Market Participant </a:t>
            </a:r>
            <a:r>
              <a:rPr lang="en-US" sz="2000" b="0" dirty="0" smtClean="0"/>
              <a:t>NAESB Server initiates </a:t>
            </a:r>
            <a:r>
              <a:rPr lang="en-US" sz="2000" b="0" dirty="0" smtClean="0"/>
              <a:t>secure communication over Secured Socket Layer (SSL)</a:t>
            </a:r>
          </a:p>
          <a:p>
            <a:pPr marL="342900" indent="-342900">
              <a:spcAft>
                <a:spcPts val="1200"/>
              </a:spcAft>
              <a:buFont typeface="Arial" panose="020B0604020202020204" pitchFamily="34" charset="0"/>
              <a:buChar char="•"/>
            </a:pPr>
            <a:r>
              <a:rPr lang="en-US" sz="2000" b="0" dirty="0" smtClean="0"/>
              <a:t>Market Participant sends encrypted EDI package</a:t>
            </a:r>
          </a:p>
          <a:p>
            <a:pPr marL="342900" indent="-342900">
              <a:spcAft>
                <a:spcPts val="1200"/>
              </a:spcAft>
              <a:buFont typeface="Arial" panose="020B0604020202020204" pitchFamily="34" charset="0"/>
              <a:buChar char="•"/>
            </a:pPr>
            <a:r>
              <a:rPr lang="en-US" sz="2000" b="0" dirty="0" smtClean="0"/>
              <a:t>ERCOT NAESB </a:t>
            </a:r>
            <a:r>
              <a:rPr lang="en-US" sz="2000" b="0" dirty="0" smtClean="0"/>
              <a:t>Server </a:t>
            </a:r>
            <a:r>
              <a:rPr lang="en-US" sz="2000" b="0" dirty="0" smtClean="0"/>
              <a:t>identifies and decrypts EDI files</a:t>
            </a:r>
            <a:endParaRPr lang="en-US" sz="2000" b="0" dirty="0"/>
          </a:p>
        </p:txBody>
      </p:sp>
      <p:sp>
        <p:nvSpPr>
          <p:cNvPr id="9" name="Slide Number Placeholder 8"/>
          <p:cNvSpPr>
            <a:spLocks noGrp="1"/>
          </p:cNvSpPr>
          <p:nvPr>
            <p:ph type="sldNum" sz="quarter" idx="10"/>
          </p:nvPr>
        </p:nvSpPr>
        <p:spPr/>
        <p:txBody>
          <a:bodyPr/>
          <a:lstStyle/>
          <a:p>
            <a:fld id="{FF7F3899-B190-482E-AE55-E6984E7DA36B}" type="slidenum">
              <a:rPr lang="en-US" smtClean="0"/>
              <a:t>10</a:t>
            </a:fld>
            <a:endParaRPr lang="en-US"/>
          </a:p>
        </p:txBody>
      </p:sp>
      <p:grpSp>
        <p:nvGrpSpPr>
          <p:cNvPr id="22" name="Group 21"/>
          <p:cNvGrpSpPr/>
          <p:nvPr/>
        </p:nvGrpSpPr>
        <p:grpSpPr>
          <a:xfrm>
            <a:off x="392953" y="1862546"/>
            <a:ext cx="6312646" cy="4332196"/>
            <a:chOff x="392953" y="1862546"/>
            <a:chExt cx="6312646" cy="433219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16" y="4486338"/>
              <a:ext cx="6073583" cy="17084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53" y="1862546"/>
              <a:ext cx="1932813" cy="4162425"/>
            </a:xfrm>
            <a:prstGeom prst="rect">
              <a:avLst/>
            </a:prstGeom>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465763"/>
              <a:ext cx="12985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351" y="4995862"/>
              <a:ext cx="1165225"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753293" y="4572320"/>
              <a:ext cx="1828800"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ERCOT Systems</a:t>
              </a:r>
              <a:endParaRPr lang="en-US" sz="16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769181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sp>
        <p:nvSpPr>
          <p:cNvPr id="6"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Data is </a:t>
            </a:r>
            <a:r>
              <a:rPr lang="en-US" sz="2000" dirty="0" smtClean="0"/>
              <a:t>validated and forwarded </a:t>
            </a:r>
            <a:endParaRPr lang="en-US" sz="2000" dirty="0" smtClean="0"/>
          </a:p>
          <a:p>
            <a:pPr marL="342900" indent="-342900">
              <a:spcAft>
                <a:spcPts val="1200"/>
              </a:spcAft>
              <a:buFont typeface="Arial" panose="020B0604020202020204" pitchFamily="34" charset="0"/>
              <a:buChar char="•"/>
            </a:pPr>
            <a:r>
              <a:rPr lang="en-US" sz="2000" b="0" dirty="0" smtClean="0"/>
              <a:t>Validated against TX SET and ANSI X12</a:t>
            </a:r>
          </a:p>
          <a:p>
            <a:pPr marL="342900" indent="-342900">
              <a:spcAft>
                <a:spcPts val="1200"/>
              </a:spcAft>
              <a:buFont typeface="Arial" panose="020B0604020202020204" pitchFamily="34" charset="0"/>
              <a:buChar char="•"/>
            </a:pPr>
            <a:r>
              <a:rPr lang="en-US" sz="2000" b="0" dirty="0" smtClean="0"/>
              <a:t>Reformatted for other ERCOT systems</a:t>
            </a:r>
            <a:endParaRPr lang="en-US" sz="2000" b="0" dirty="0" smtClean="0"/>
          </a:p>
        </p:txBody>
      </p:sp>
      <p:sp>
        <p:nvSpPr>
          <p:cNvPr id="7" name="Slide Number Placeholder 6"/>
          <p:cNvSpPr>
            <a:spLocks noGrp="1"/>
          </p:cNvSpPr>
          <p:nvPr>
            <p:ph type="sldNum" sz="quarter" idx="10"/>
          </p:nvPr>
        </p:nvSpPr>
        <p:spPr/>
        <p:txBody>
          <a:bodyPr/>
          <a:lstStyle/>
          <a:p>
            <a:fld id="{FF7F3899-B190-482E-AE55-E6984E7DA36B}" type="slidenum">
              <a:rPr lang="en-US" smtClean="0"/>
              <a:t>11</a:t>
            </a:fld>
            <a:endParaRPr lang="en-US"/>
          </a:p>
        </p:txBody>
      </p:sp>
      <p:grpSp>
        <p:nvGrpSpPr>
          <p:cNvPr id="31" name="Group 30"/>
          <p:cNvGrpSpPr/>
          <p:nvPr/>
        </p:nvGrpSpPr>
        <p:grpSpPr>
          <a:xfrm>
            <a:off x="392953" y="1862546"/>
            <a:ext cx="6312646" cy="4332196"/>
            <a:chOff x="392953" y="1862546"/>
            <a:chExt cx="6312646" cy="4332196"/>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16" y="4486338"/>
              <a:ext cx="6073583" cy="1708404"/>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53" y="1862546"/>
              <a:ext cx="1932813" cy="4162425"/>
            </a:xfrm>
            <a:prstGeom prst="rect">
              <a:avLst/>
            </a:prstGeom>
          </p:spPr>
        </p:pic>
        <p:pic>
          <p:nvPicPr>
            <p:cNvPr id="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465763"/>
              <a:ext cx="12985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351" y="4995862"/>
              <a:ext cx="1165225"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Connector 26"/>
            <p:cNvCxnSpPr/>
            <p:nvPr/>
          </p:nvCxnSpPr>
          <p:spPr>
            <a:xfrm>
              <a:off x="1964872" y="5181600"/>
              <a:ext cx="3407479" cy="0"/>
            </a:xfrm>
            <a:prstGeom prst="line">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64872" y="5715000"/>
              <a:ext cx="1159328" cy="0"/>
            </a:xfrm>
            <a:prstGeom prst="line">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753293" y="4572320"/>
              <a:ext cx="1828800"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ERCOT Systems</a:t>
              </a:r>
              <a:endParaRPr lang="en-US" sz="16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371185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sp>
        <p:nvSpPr>
          <p:cNvPr id="7" name="Slide Number Placeholder 6"/>
          <p:cNvSpPr>
            <a:spLocks noGrp="1"/>
          </p:cNvSpPr>
          <p:nvPr>
            <p:ph type="sldNum" sz="quarter" idx="10"/>
          </p:nvPr>
        </p:nvSpPr>
        <p:spPr/>
        <p:txBody>
          <a:bodyPr/>
          <a:lstStyle/>
          <a:p>
            <a:fld id="{FF7F3899-B190-482E-AE55-E6984E7DA36B}" type="slidenum">
              <a:rPr lang="en-US" smtClean="0"/>
              <a:t>12</a:t>
            </a:fld>
            <a:endParaRPr lang="en-US"/>
          </a:p>
        </p:txBody>
      </p:sp>
      <p:sp>
        <p:nvSpPr>
          <p:cNvPr id="14"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Registration Database (Siebel)</a:t>
            </a:r>
          </a:p>
          <a:p>
            <a:pPr marL="342900" indent="-342900">
              <a:spcAft>
                <a:spcPts val="1200"/>
              </a:spcAft>
              <a:buFont typeface="Arial" panose="020B0604020202020204" pitchFamily="34" charset="0"/>
              <a:buChar char="•"/>
            </a:pPr>
            <a:r>
              <a:rPr lang="en-US" sz="2000" b="0" dirty="0" smtClean="0"/>
              <a:t>Stores REP registration information </a:t>
            </a:r>
          </a:p>
          <a:p>
            <a:pPr marL="342900" indent="-342900">
              <a:spcAft>
                <a:spcPts val="1200"/>
              </a:spcAft>
              <a:buFont typeface="Arial" panose="020B0604020202020204" pitchFamily="34" charset="0"/>
              <a:buChar char="•"/>
            </a:pPr>
            <a:r>
              <a:rPr lang="en-US" sz="2000" b="0" dirty="0" smtClean="0"/>
              <a:t>Manages ESI ID to REP relationships</a:t>
            </a:r>
          </a:p>
        </p:txBody>
      </p:sp>
      <p:grpSp>
        <p:nvGrpSpPr>
          <p:cNvPr id="3" name="Group 2"/>
          <p:cNvGrpSpPr/>
          <p:nvPr/>
        </p:nvGrpSpPr>
        <p:grpSpPr>
          <a:xfrm>
            <a:off x="392953" y="1862546"/>
            <a:ext cx="6312646" cy="4332196"/>
            <a:chOff x="392953" y="1862546"/>
            <a:chExt cx="6312646" cy="4332196"/>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16" y="4486338"/>
              <a:ext cx="6073583" cy="1708404"/>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53" y="1862546"/>
              <a:ext cx="1932813" cy="4162425"/>
            </a:xfrm>
            <a:prstGeom prst="rect">
              <a:avLst/>
            </a:prstGeom>
          </p:spPr>
        </p:pic>
        <p:pic>
          <p:nvPicPr>
            <p:cNvPr id="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465763"/>
              <a:ext cx="1298575" cy="554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351" y="4995862"/>
              <a:ext cx="1165225"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Connector 26"/>
            <p:cNvCxnSpPr/>
            <p:nvPr/>
          </p:nvCxnSpPr>
          <p:spPr>
            <a:xfrm>
              <a:off x="1964872" y="5181600"/>
              <a:ext cx="3407479" cy="0"/>
            </a:xfrm>
            <a:prstGeom prst="line">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64872" y="5715000"/>
              <a:ext cx="1159328" cy="0"/>
            </a:xfrm>
            <a:prstGeom prst="line">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53293" y="4572320"/>
              <a:ext cx="1828800"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ERCOT Systems</a:t>
              </a:r>
              <a:endParaRPr lang="en-US" sz="16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716122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sp>
        <p:nvSpPr>
          <p:cNvPr id="6"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Settlements and Billing Database</a:t>
            </a:r>
          </a:p>
          <a:p>
            <a:pPr marL="342900" indent="-342900">
              <a:spcAft>
                <a:spcPts val="1200"/>
              </a:spcAft>
              <a:buFont typeface="Arial" panose="020B0604020202020204" pitchFamily="34" charset="0"/>
              <a:buChar char="•"/>
            </a:pPr>
            <a:r>
              <a:rPr lang="en-US" sz="2000" b="0" dirty="0" smtClean="0"/>
              <a:t>Stores all ESI ID characteristics</a:t>
            </a:r>
          </a:p>
          <a:p>
            <a:pPr marL="342900" indent="-342900">
              <a:spcAft>
                <a:spcPts val="1200"/>
              </a:spcAft>
              <a:buFont typeface="Arial" panose="020B0604020202020204" pitchFamily="34" charset="0"/>
              <a:buChar char="•"/>
            </a:pPr>
            <a:r>
              <a:rPr lang="en-US" sz="2000" b="0" dirty="0" smtClean="0"/>
              <a:t>Receives ESI ID to REP relationships through daily batch process</a:t>
            </a:r>
          </a:p>
          <a:p>
            <a:pPr marL="342900" indent="-342900">
              <a:spcAft>
                <a:spcPts val="1200"/>
              </a:spcAft>
              <a:buFont typeface="Arial" panose="020B0604020202020204" pitchFamily="34" charset="0"/>
              <a:buChar char="•"/>
            </a:pPr>
            <a:r>
              <a:rPr lang="en-US" sz="2000" b="0" dirty="0" smtClean="0"/>
              <a:t>Incorporates relationship data into Service History for use in the </a:t>
            </a:r>
            <a:r>
              <a:rPr lang="en-US" sz="2000" b="0" dirty="0"/>
              <a:t>s</a:t>
            </a:r>
            <a:r>
              <a:rPr lang="en-US" sz="2000" b="0" dirty="0" smtClean="0"/>
              <a:t>ettlement process</a:t>
            </a:r>
          </a:p>
        </p:txBody>
      </p:sp>
      <p:sp>
        <p:nvSpPr>
          <p:cNvPr id="7" name="Slide Number Placeholder 6"/>
          <p:cNvSpPr>
            <a:spLocks noGrp="1"/>
          </p:cNvSpPr>
          <p:nvPr>
            <p:ph type="sldNum" sz="quarter" idx="10"/>
          </p:nvPr>
        </p:nvSpPr>
        <p:spPr/>
        <p:txBody>
          <a:bodyPr/>
          <a:lstStyle/>
          <a:p>
            <a:fld id="{FF7F3899-B190-482E-AE55-E6984E7DA36B}" type="slidenum">
              <a:rPr lang="en-US" smtClean="0"/>
              <a:t>13</a:t>
            </a:fld>
            <a:endParaRPr lang="en-US"/>
          </a:p>
        </p:txBody>
      </p:sp>
      <p:grpSp>
        <p:nvGrpSpPr>
          <p:cNvPr id="5" name="Group 4"/>
          <p:cNvGrpSpPr/>
          <p:nvPr/>
        </p:nvGrpSpPr>
        <p:grpSpPr>
          <a:xfrm>
            <a:off x="392953" y="1862546"/>
            <a:ext cx="6312646" cy="4332196"/>
            <a:chOff x="392953" y="1862546"/>
            <a:chExt cx="6312646" cy="4332196"/>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16" y="4486338"/>
              <a:ext cx="6073583" cy="1708404"/>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53" y="1862546"/>
              <a:ext cx="1932813" cy="4162425"/>
            </a:xfrm>
            <a:prstGeom prst="rect">
              <a:avLst/>
            </a:prstGeom>
          </p:spPr>
        </p:pic>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465763"/>
              <a:ext cx="12985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351" y="4995862"/>
              <a:ext cx="1165225" cy="1023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1964872" y="5181600"/>
              <a:ext cx="3407479" cy="0"/>
            </a:xfrm>
            <a:prstGeom prst="line">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64872" y="5715000"/>
              <a:ext cx="1159328" cy="0"/>
            </a:xfrm>
            <a:prstGeom prst="line">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22775" y="5715000"/>
              <a:ext cx="949576" cy="0"/>
            </a:xfrm>
            <a:prstGeom prst="line">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53293" y="4572320"/>
              <a:ext cx="1828800"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ERCOT Systems</a:t>
              </a:r>
              <a:endParaRPr lang="en-US" sz="16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588024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sp>
        <p:nvSpPr>
          <p:cNvPr id="6"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Some transactions are initiated by ERCOT</a:t>
            </a:r>
            <a:endParaRPr lang="en-US" sz="2000" dirty="0"/>
          </a:p>
          <a:p>
            <a:pPr marL="342900" indent="-342900">
              <a:spcAft>
                <a:spcPts val="1200"/>
              </a:spcAft>
              <a:buFont typeface="Arial" panose="020B0604020202020204" pitchFamily="34" charset="0"/>
              <a:buChar char="•"/>
            </a:pPr>
            <a:r>
              <a:rPr lang="en-US" sz="2000" b="0" dirty="0" smtClean="0"/>
              <a:t>ERCOT </a:t>
            </a:r>
            <a:r>
              <a:rPr lang="en-US" sz="2000" b="0" dirty="0" smtClean="0"/>
              <a:t>NAESB Server initiates </a:t>
            </a:r>
            <a:r>
              <a:rPr lang="en-US" sz="2000" b="0" dirty="0"/>
              <a:t>secure communication over Secured Socket Layer (SSL)</a:t>
            </a:r>
          </a:p>
          <a:p>
            <a:pPr marL="342900" indent="-342900">
              <a:spcAft>
                <a:spcPts val="1200"/>
              </a:spcAft>
              <a:buFont typeface="Arial" panose="020B0604020202020204" pitchFamily="34" charset="0"/>
              <a:buChar char="•"/>
            </a:pPr>
            <a:r>
              <a:rPr lang="en-US" sz="2000" b="0" dirty="0" smtClean="0"/>
              <a:t>ERCOT sends </a:t>
            </a:r>
            <a:r>
              <a:rPr lang="en-US" sz="2000" b="0" dirty="0"/>
              <a:t>encrypted EDI </a:t>
            </a:r>
            <a:r>
              <a:rPr lang="en-US" sz="2000" b="0" dirty="0" smtClean="0"/>
              <a:t>package </a:t>
            </a:r>
            <a:endParaRPr lang="en-US" sz="2000" b="0" dirty="0" smtClean="0"/>
          </a:p>
          <a:p>
            <a:pPr marL="342900" indent="-342900">
              <a:spcAft>
                <a:spcPts val="1200"/>
              </a:spcAft>
              <a:buFont typeface="Arial" panose="020B0604020202020204" pitchFamily="34" charset="0"/>
              <a:buChar char="•"/>
            </a:pPr>
            <a:r>
              <a:rPr lang="en-US" sz="2000" b="0" dirty="0" smtClean="0"/>
              <a:t>Market Participant </a:t>
            </a:r>
            <a:r>
              <a:rPr lang="en-US" sz="2000" b="0" dirty="0"/>
              <a:t>NAESB Server identifies and decrypts EDI files</a:t>
            </a:r>
          </a:p>
          <a:p>
            <a:pPr marL="342900" indent="-342900">
              <a:spcAft>
                <a:spcPts val="1200"/>
              </a:spcAft>
              <a:buFont typeface="Arial" panose="020B0604020202020204" pitchFamily="34" charset="0"/>
              <a:buChar char="•"/>
            </a:pPr>
            <a:endParaRPr lang="en-US" sz="2000" b="0" dirty="0"/>
          </a:p>
        </p:txBody>
      </p:sp>
      <p:sp>
        <p:nvSpPr>
          <p:cNvPr id="7" name="Slide Number Placeholder 6"/>
          <p:cNvSpPr>
            <a:spLocks noGrp="1"/>
          </p:cNvSpPr>
          <p:nvPr>
            <p:ph type="sldNum" sz="quarter" idx="10"/>
          </p:nvPr>
        </p:nvSpPr>
        <p:spPr/>
        <p:txBody>
          <a:bodyPr/>
          <a:lstStyle/>
          <a:p>
            <a:fld id="{FF7F3899-B190-482E-AE55-E6984E7DA36B}" type="slidenum">
              <a:rPr lang="en-US" smtClean="0"/>
              <a:t>14</a:t>
            </a:fld>
            <a:endParaRPr lang="en-US"/>
          </a:p>
        </p:txBody>
      </p:sp>
      <p:grpSp>
        <p:nvGrpSpPr>
          <p:cNvPr id="20" name="Group 19"/>
          <p:cNvGrpSpPr/>
          <p:nvPr/>
        </p:nvGrpSpPr>
        <p:grpSpPr>
          <a:xfrm>
            <a:off x="392953" y="1862545"/>
            <a:ext cx="6312646" cy="4332197"/>
            <a:chOff x="392953" y="1862545"/>
            <a:chExt cx="6312646" cy="433219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16" y="4486338"/>
              <a:ext cx="6073583" cy="1708404"/>
            </a:xfrm>
            <a:prstGeom prst="rect">
              <a:avLst/>
            </a:prstGeom>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465763"/>
              <a:ext cx="12985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351" y="4995862"/>
              <a:ext cx="1165225"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953" y="1862545"/>
              <a:ext cx="1932813" cy="4162425"/>
            </a:xfrm>
            <a:prstGeom prst="rect">
              <a:avLst/>
            </a:prstGeom>
          </p:spPr>
        </p:pic>
        <p:sp>
          <p:nvSpPr>
            <p:cNvPr id="19" name="TextBox 18"/>
            <p:cNvSpPr txBox="1"/>
            <p:nvPr/>
          </p:nvSpPr>
          <p:spPr>
            <a:xfrm>
              <a:off x="2753293" y="4572320"/>
              <a:ext cx="1828800"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ERCOT Systems</a:t>
              </a:r>
              <a:endParaRPr lang="en-US" sz="16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455425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Another Definition</a:t>
            </a:r>
            <a:endParaRPr lang="en-US" dirty="0"/>
          </a:p>
        </p:txBody>
      </p:sp>
      <p:sp>
        <p:nvSpPr>
          <p:cNvPr id="5" name="Content Placeholder 4"/>
          <p:cNvSpPr>
            <a:spLocks noGrp="1"/>
          </p:cNvSpPr>
          <p:nvPr>
            <p:ph idx="1"/>
          </p:nvPr>
        </p:nvSpPr>
        <p:spPr/>
        <p:txBody>
          <a:bodyPr/>
          <a:lstStyle/>
          <a:p>
            <a:r>
              <a:rPr lang="en-US" dirty="0" smtClean="0"/>
              <a:t>Market Process:</a:t>
            </a:r>
          </a:p>
          <a:p>
            <a:pPr marL="342900" indent="-342900">
              <a:buFont typeface="Arial" panose="020B0604020202020204" pitchFamily="34" charset="0"/>
              <a:buChar char="•"/>
            </a:pPr>
            <a:r>
              <a:rPr lang="en-US" b="0" dirty="0" smtClean="0"/>
              <a:t>A </a:t>
            </a:r>
            <a:r>
              <a:rPr lang="en-US" b="0" dirty="0"/>
              <a:t>pre-defined package of </a:t>
            </a:r>
            <a:r>
              <a:rPr lang="en-US" b="0" dirty="0" smtClean="0"/>
              <a:t>retail transactions </a:t>
            </a:r>
            <a:r>
              <a:rPr lang="en-US" b="0" dirty="0"/>
              <a:t>that must occur in a particular </a:t>
            </a:r>
            <a:r>
              <a:rPr lang="en-US" b="0" dirty="0" smtClean="0"/>
              <a:t>sequence</a:t>
            </a:r>
          </a:p>
          <a:p>
            <a:pPr marL="342900" indent="-342900">
              <a:buFont typeface="Arial" panose="020B0604020202020204" pitchFamily="34" charset="0"/>
              <a:buChar char="•"/>
            </a:pPr>
            <a:r>
              <a:rPr lang="en-US" b="0" dirty="0" smtClean="0"/>
              <a:t>Developed and maintained by ERCOT and the TX SET Working Group</a:t>
            </a:r>
          </a:p>
        </p:txBody>
      </p:sp>
      <p:graphicFrame>
        <p:nvGraphicFramePr>
          <p:cNvPr id="3" name="Diagram 2"/>
          <p:cNvGraphicFramePr/>
          <p:nvPr>
            <p:extLst>
              <p:ext uri="{D42A27DB-BD31-4B8C-83A1-F6EECF244321}">
                <p14:modId xmlns:p14="http://schemas.microsoft.com/office/powerpoint/2010/main" val="1033877831"/>
              </p:ext>
            </p:extLst>
          </p:nvPr>
        </p:nvGraphicFramePr>
        <p:xfrm>
          <a:off x="1447800" y="2971800"/>
          <a:ext cx="6096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4991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ERCOT Involved Transactions</a:t>
            </a:r>
            <a:endParaRPr lang="en-US" dirty="0"/>
          </a:p>
        </p:txBody>
      </p:sp>
      <p:sp>
        <p:nvSpPr>
          <p:cNvPr id="2" name="Content Placeholder 1"/>
          <p:cNvSpPr>
            <a:spLocks noGrp="1"/>
          </p:cNvSpPr>
          <p:nvPr>
            <p:ph idx="1"/>
          </p:nvPr>
        </p:nvSpPr>
        <p:spPr/>
        <p:txBody>
          <a:bodyPr/>
          <a:lstStyle/>
          <a:p>
            <a:r>
              <a:rPr lang="en-US" dirty="0" smtClean="0"/>
              <a:t>Typical Retail Market Processes</a:t>
            </a:r>
          </a:p>
          <a:p>
            <a:pPr marL="342900" indent="-342900">
              <a:buFont typeface="Arial" panose="020B0604020202020204" pitchFamily="34" charset="0"/>
              <a:buChar char="•"/>
            </a:pPr>
            <a:r>
              <a:rPr lang="en-US" b="0" dirty="0" smtClean="0"/>
              <a:t>Move-In</a:t>
            </a:r>
          </a:p>
          <a:p>
            <a:pPr marL="342900" indent="-342900">
              <a:buFont typeface="Arial" panose="020B0604020202020204" pitchFamily="34" charset="0"/>
              <a:buChar char="•"/>
            </a:pPr>
            <a:r>
              <a:rPr lang="en-US" b="0" dirty="0" smtClean="0"/>
              <a:t>Move-Out</a:t>
            </a:r>
          </a:p>
          <a:p>
            <a:pPr marL="342900" indent="-342900">
              <a:buFont typeface="Arial" panose="020B0604020202020204" pitchFamily="34" charset="0"/>
              <a:buChar char="•"/>
            </a:pPr>
            <a:r>
              <a:rPr lang="en-US" b="0" dirty="0" smtClean="0"/>
              <a:t>Switch Request</a:t>
            </a:r>
          </a:p>
          <a:p>
            <a:pPr marL="342900" indent="-342900">
              <a:buFont typeface="Arial" panose="020B0604020202020204" pitchFamily="34" charset="0"/>
              <a:buChar char="•"/>
            </a:pPr>
            <a:endParaRPr lang="en-US" b="0" dirty="0"/>
          </a:p>
          <a:p>
            <a:endParaRPr lang="en-US" b="0" dirty="0"/>
          </a:p>
        </p:txBody>
      </p:sp>
      <p:sp>
        <p:nvSpPr>
          <p:cNvPr id="5" name="Rectangle 4"/>
          <p:cNvSpPr/>
          <p:nvPr/>
        </p:nvSpPr>
        <p:spPr>
          <a:xfrm>
            <a:off x="4478184" y="2272192"/>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pic>
        <p:nvPicPr>
          <p:cNvPr id="6" name="Picture 45" descr="house.png"/>
          <p:cNvPicPr>
            <a:picLocks noChangeAspect="1"/>
          </p:cNvPicPr>
          <p:nvPr/>
        </p:nvPicPr>
        <p:blipFill>
          <a:blip r:embed="rId3" cstate="print"/>
          <a:srcRect/>
          <a:stretch>
            <a:fillRect/>
          </a:stretch>
        </p:blipFill>
        <p:spPr bwMode="auto">
          <a:xfrm>
            <a:off x="4478184" y="4376751"/>
            <a:ext cx="904875" cy="750888"/>
          </a:xfrm>
          <a:prstGeom prst="rect">
            <a:avLst/>
          </a:prstGeom>
          <a:noFill/>
          <a:ln w="9525">
            <a:noFill/>
            <a:miter lim="800000"/>
            <a:headEnd/>
            <a:tailEnd/>
          </a:ln>
        </p:spPr>
      </p:pic>
      <p:pic>
        <p:nvPicPr>
          <p:cNvPr id="8" name="Picture 45" descr="house.png"/>
          <p:cNvPicPr>
            <a:picLocks noChangeAspect="1"/>
          </p:cNvPicPr>
          <p:nvPr/>
        </p:nvPicPr>
        <p:blipFill>
          <a:blip r:embed="rId3" cstate="print"/>
          <a:srcRect/>
          <a:stretch>
            <a:fillRect/>
          </a:stretch>
        </p:blipFill>
        <p:spPr bwMode="auto">
          <a:xfrm>
            <a:off x="6053099" y="4376751"/>
            <a:ext cx="904875" cy="750888"/>
          </a:xfrm>
          <a:prstGeom prst="rect">
            <a:avLst/>
          </a:prstGeom>
          <a:noFill/>
          <a:ln w="9525">
            <a:noFill/>
            <a:miter lim="800000"/>
            <a:headEnd/>
            <a:tailEnd/>
          </a:ln>
        </p:spPr>
      </p:pic>
      <p:pic>
        <p:nvPicPr>
          <p:cNvPr id="9" name="Picture 45" descr="house.png"/>
          <p:cNvPicPr>
            <a:picLocks noChangeAspect="1"/>
          </p:cNvPicPr>
          <p:nvPr/>
        </p:nvPicPr>
        <p:blipFill>
          <a:blip r:embed="rId3" cstate="print"/>
          <a:srcRect/>
          <a:stretch>
            <a:fillRect/>
          </a:stretch>
        </p:blipFill>
        <p:spPr bwMode="auto">
          <a:xfrm>
            <a:off x="7574197" y="4376751"/>
            <a:ext cx="904875" cy="750888"/>
          </a:xfrm>
          <a:prstGeom prst="rect">
            <a:avLst/>
          </a:prstGeom>
          <a:noFill/>
          <a:ln w="9525">
            <a:noFill/>
            <a:miter lim="800000"/>
            <a:headEnd/>
            <a:tailEnd/>
          </a:ln>
        </p:spPr>
      </p:pic>
      <p:cxnSp>
        <p:nvCxnSpPr>
          <p:cNvPr id="11" name="Elbow Connector 10"/>
          <p:cNvCxnSpPr/>
          <p:nvPr/>
        </p:nvCxnSpPr>
        <p:spPr>
          <a:xfrm rot="16200000" flipV="1">
            <a:off x="4206871" y="3656863"/>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745923" y="2272192"/>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7" name="Elbow Connector 16"/>
          <p:cNvCxnSpPr/>
          <p:nvPr/>
        </p:nvCxnSpPr>
        <p:spPr>
          <a:xfrm rot="16200000" flipV="1">
            <a:off x="5309434" y="3285385"/>
            <a:ext cx="1443636" cy="73909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V="1">
            <a:off x="7295745" y="3656863"/>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6195954" y="3362701"/>
            <a:ext cx="1447496" cy="580605"/>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AutoShape 44"/>
          <p:cNvSpPr>
            <a:spLocks noChangeArrowheads="1"/>
          </p:cNvSpPr>
          <p:nvPr/>
        </p:nvSpPr>
        <p:spPr bwMode="auto">
          <a:xfrm>
            <a:off x="457200" y="4565783"/>
            <a:ext cx="2819399" cy="1123712"/>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solidFill>
                  <a:prstClr val="black"/>
                </a:solidFill>
                <a:latin typeface="Calibri"/>
              </a:rPr>
              <a:t>These processes are typically initiated by customer request</a:t>
            </a:r>
            <a:endParaRPr lang="en-US" sz="2000" b="0" dirty="0">
              <a:solidFill>
                <a:prstClr val="black"/>
              </a:solidFill>
              <a:latin typeface="Calibri"/>
            </a:endParaRPr>
          </a:p>
        </p:txBody>
      </p:sp>
    </p:spTree>
    <p:extLst>
      <p:ext uri="{BB962C8B-B14F-4D97-AF65-F5344CB8AC3E}">
        <p14:creationId xmlns:p14="http://schemas.microsoft.com/office/powerpoint/2010/main" val="18489226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Customer Move-In</a:t>
            </a:r>
            <a:endParaRPr lang="en-US" dirty="0"/>
          </a:p>
        </p:txBody>
      </p:sp>
      <p:sp>
        <p:nvSpPr>
          <p:cNvPr id="135" name="Rectangle 134"/>
          <p:cNvSpPr/>
          <p:nvPr/>
        </p:nvSpPr>
        <p:spPr>
          <a:xfrm>
            <a:off x="6431280" y="1520439"/>
            <a:ext cx="256032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6" name="Rectangle 135"/>
          <p:cNvSpPr/>
          <p:nvPr/>
        </p:nvSpPr>
        <p:spPr>
          <a:xfrm>
            <a:off x="3733800" y="1520439"/>
            <a:ext cx="2595067"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50000"/>
                </a:schemeClr>
              </a:solidFill>
              <a:latin typeface="Arial" panose="020B0604020202020204" pitchFamily="34" charset="0"/>
              <a:cs typeface="Arial" panose="020B0604020202020204" pitchFamily="34" charset="0"/>
            </a:endParaRPr>
          </a:p>
        </p:txBody>
      </p:sp>
      <p:cxnSp>
        <p:nvCxnSpPr>
          <p:cNvPr id="137" name="Straight Connector 136"/>
          <p:cNvCxnSpPr/>
          <p:nvPr/>
        </p:nvCxnSpPr>
        <p:spPr>
          <a:xfrm>
            <a:off x="6383708" y="1520439"/>
            <a:ext cx="0" cy="487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657600" y="1520439"/>
            <a:ext cx="0" cy="487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152400" y="1832360"/>
            <a:ext cx="8839200"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2514600" y="2213360"/>
            <a:ext cx="0" cy="4183879"/>
          </a:xfrm>
          <a:prstGeom prst="line">
            <a:avLst/>
          </a:prstGeom>
          <a:ln w="12700"/>
        </p:spPr>
        <p:style>
          <a:lnRef idx="1">
            <a:schemeClr val="dk1"/>
          </a:lnRef>
          <a:fillRef idx="0">
            <a:schemeClr val="dk1"/>
          </a:fillRef>
          <a:effectRef idx="0">
            <a:schemeClr val="dk1"/>
          </a:effectRef>
          <a:fontRef idx="minor">
            <a:schemeClr val="tx1"/>
          </a:fontRef>
        </p:style>
      </p:cxnSp>
      <p:cxnSp>
        <p:nvCxnSpPr>
          <p:cNvPr id="141" name="Straight Connector 140"/>
          <p:cNvCxnSpPr/>
          <p:nvPr/>
        </p:nvCxnSpPr>
        <p:spPr>
          <a:xfrm>
            <a:off x="4572000" y="182879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p:cNvCxnSpPr/>
          <p:nvPr/>
        </p:nvCxnSpPr>
        <p:spPr>
          <a:xfrm>
            <a:off x="5486400"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a:off x="7248258"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a:xfrm>
            <a:off x="8153400"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45" name="Straight Connector 144"/>
          <p:cNvCxnSpPr/>
          <p:nvPr/>
        </p:nvCxnSpPr>
        <p:spPr>
          <a:xfrm>
            <a:off x="152400" y="2799460"/>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p:cNvCxnSpPr/>
          <p:nvPr/>
        </p:nvCxnSpPr>
        <p:spPr>
          <a:xfrm>
            <a:off x="152400" y="35016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p:cNvCxnSpPr/>
          <p:nvPr/>
        </p:nvCxnSpPr>
        <p:spPr>
          <a:xfrm>
            <a:off x="152400" y="4218061"/>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8" name="Straight Connector 147"/>
          <p:cNvCxnSpPr/>
          <p:nvPr/>
        </p:nvCxnSpPr>
        <p:spPr>
          <a:xfrm>
            <a:off x="152400" y="49494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9" name="Straight Connector 148"/>
          <p:cNvCxnSpPr/>
          <p:nvPr/>
        </p:nvCxnSpPr>
        <p:spPr>
          <a:xfrm>
            <a:off x="152400" y="5635239"/>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151" name="Rectangle 150"/>
          <p:cNvSpPr/>
          <p:nvPr/>
        </p:nvSpPr>
        <p:spPr>
          <a:xfrm>
            <a:off x="4648200" y="1486685"/>
            <a:ext cx="697627"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152" name="Rectangle 151"/>
          <p:cNvSpPr/>
          <p:nvPr/>
        </p:nvSpPr>
        <p:spPr>
          <a:xfrm>
            <a:off x="7467600" y="1486685"/>
            <a:ext cx="419475"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153" name="Rectangle 152"/>
          <p:cNvSpPr/>
          <p:nvPr/>
        </p:nvSpPr>
        <p:spPr>
          <a:xfrm>
            <a:off x="152400" y="2358639"/>
            <a:ext cx="1650762"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Move In Request</a:t>
            </a:r>
            <a:endParaRPr lang="en-US" sz="1400" dirty="0">
              <a:latin typeface="Arial" panose="020B0604020202020204" pitchFamily="34" charset="0"/>
              <a:cs typeface="Arial" panose="020B0604020202020204" pitchFamily="34" charset="0"/>
            </a:endParaRPr>
          </a:p>
        </p:txBody>
      </p:sp>
      <p:sp>
        <p:nvSpPr>
          <p:cNvPr id="154" name="Rectangle 153"/>
          <p:cNvSpPr/>
          <p:nvPr/>
        </p:nvSpPr>
        <p:spPr>
          <a:xfrm>
            <a:off x="152400" y="289203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Enrollment</a:t>
            </a:r>
          </a:p>
          <a:p>
            <a:r>
              <a:rPr lang="en-US" sz="1400" dirty="0" smtClean="0">
                <a:latin typeface="Arial" panose="020B0604020202020204" pitchFamily="34" charset="0"/>
                <a:cs typeface="Arial" panose="020B0604020202020204" pitchFamily="34" charset="0"/>
              </a:rPr>
              <a:t>Notification Request</a:t>
            </a:r>
            <a:endParaRPr lang="en-US" sz="1400" dirty="0">
              <a:latin typeface="Arial" panose="020B0604020202020204" pitchFamily="34" charset="0"/>
              <a:cs typeface="Arial" panose="020B0604020202020204" pitchFamily="34" charset="0"/>
            </a:endParaRPr>
          </a:p>
        </p:txBody>
      </p:sp>
      <p:sp>
        <p:nvSpPr>
          <p:cNvPr id="155" name="Rectangle 154"/>
          <p:cNvSpPr/>
          <p:nvPr/>
        </p:nvSpPr>
        <p:spPr>
          <a:xfrm>
            <a:off x="165576" y="358801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Enrollment</a:t>
            </a:r>
          </a:p>
          <a:p>
            <a:r>
              <a:rPr lang="en-US" sz="1400" dirty="0" smtClean="0">
                <a:latin typeface="Arial" panose="020B0604020202020204" pitchFamily="34" charset="0"/>
                <a:cs typeface="Arial" panose="020B0604020202020204" pitchFamily="34" charset="0"/>
              </a:rPr>
              <a:t>Notification Response</a:t>
            </a:r>
            <a:endParaRPr lang="en-US" sz="1400" dirty="0">
              <a:latin typeface="Arial" panose="020B0604020202020204" pitchFamily="34" charset="0"/>
              <a:cs typeface="Arial" panose="020B0604020202020204" pitchFamily="34" charset="0"/>
            </a:endParaRPr>
          </a:p>
        </p:txBody>
      </p:sp>
      <p:sp>
        <p:nvSpPr>
          <p:cNvPr id="156" name="Rectangle 155"/>
          <p:cNvSpPr/>
          <p:nvPr/>
        </p:nvSpPr>
        <p:spPr>
          <a:xfrm>
            <a:off x="152400" y="4333283"/>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CR Enrollment</a:t>
            </a:r>
          </a:p>
          <a:p>
            <a:r>
              <a:rPr lang="en-US" sz="1400" dirty="0" smtClean="0">
                <a:latin typeface="Arial" panose="020B0604020202020204" pitchFamily="34" charset="0"/>
                <a:cs typeface="Arial" panose="020B0604020202020204" pitchFamily="34" charset="0"/>
              </a:rPr>
              <a:t>Notification Response</a:t>
            </a:r>
            <a:endParaRPr lang="en-US" sz="1400" dirty="0">
              <a:latin typeface="Arial" panose="020B0604020202020204" pitchFamily="34" charset="0"/>
              <a:cs typeface="Arial" panose="020B0604020202020204" pitchFamily="34" charset="0"/>
            </a:endParaRPr>
          </a:p>
        </p:txBody>
      </p:sp>
      <p:sp>
        <p:nvSpPr>
          <p:cNvPr id="157" name="Rectangle 156"/>
          <p:cNvSpPr/>
          <p:nvPr/>
        </p:nvSpPr>
        <p:spPr>
          <a:xfrm>
            <a:off x="152400" y="5031336"/>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Historical Usage</a:t>
            </a:r>
          </a:p>
          <a:p>
            <a:r>
              <a:rPr lang="en-US" sz="1400" dirty="0" smtClean="0">
                <a:latin typeface="Arial" panose="020B0604020202020204" pitchFamily="34" charset="0"/>
                <a:cs typeface="Arial" panose="020B0604020202020204" pitchFamily="34" charset="0"/>
              </a:rPr>
              <a:t>(If requested by REP)</a:t>
            </a:r>
            <a:endParaRPr lang="en-US" sz="1400" dirty="0">
              <a:latin typeface="Arial" panose="020B0604020202020204" pitchFamily="34" charset="0"/>
              <a:cs typeface="Arial" panose="020B0604020202020204" pitchFamily="34" charset="0"/>
            </a:endParaRPr>
          </a:p>
        </p:txBody>
      </p:sp>
      <p:sp>
        <p:nvSpPr>
          <p:cNvPr id="158" name="Rectangle 157"/>
          <p:cNvSpPr/>
          <p:nvPr/>
        </p:nvSpPr>
        <p:spPr>
          <a:xfrm>
            <a:off x="165576" y="579781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Initial </a:t>
            </a:r>
            <a:r>
              <a:rPr lang="en-US" sz="1400" dirty="0">
                <a:latin typeface="Arial" panose="020B0604020202020204" pitchFamily="34" charset="0"/>
                <a:cs typeface="Arial" panose="020B0604020202020204" pitchFamily="34" charset="0"/>
              </a:rPr>
              <a:t>M</a:t>
            </a:r>
            <a:r>
              <a:rPr lang="en-US" sz="1400" dirty="0" smtClean="0">
                <a:latin typeface="Arial" panose="020B0604020202020204" pitchFamily="34" charset="0"/>
                <a:cs typeface="Arial" panose="020B0604020202020204" pitchFamily="34" charset="0"/>
              </a:rPr>
              <a:t>eter</a:t>
            </a:r>
          </a:p>
          <a:p>
            <a:r>
              <a:rPr lang="en-US" sz="1400" dirty="0" smtClean="0">
                <a:latin typeface="Arial" panose="020B0604020202020204" pitchFamily="34" charset="0"/>
                <a:cs typeface="Arial" panose="020B0604020202020204" pitchFamily="34" charset="0"/>
              </a:rPr>
              <a:t>Read</a:t>
            </a:r>
            <a:endParaRPr lang="en-US" sz="1400" dirty="0">
              <a:latin typeface="Arial" panose="020B0604020202020204" pitchFamily="34" charset="0"/>
              <a:cs typeface="Arial" panose="020B0604020202020204" pitchFamily="34" charset="0"/>
            </a:endParaRPr>
          </a:p>
        </p:txBody>
      </p:sp>
      <p:sp>
        <p:nvSpPr>
          <p:cNvPr id="159" name="Rectangle 158"/>
          <p:cNvSpPr/>
          <p:nvPr/>
        </p:nvSpPr>
        <p:spPr>
          <a:xfrm>
            <a:off x="152400" y="1825239"/>
            <a:ext cx="1650762"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Transaction Type</a:t>
            </a:r>
            <a:endParaRPr lang="en-US" sz="1400" dirty="0">
              <a:latin typeface="Arial" panose="020B0604020202020204" pitchFamily="34" charset="0"/>
              <a:cs typeface="Arial" panose="020B0604020202020204" pitchFamily="34" charset="0"/>
            </a:endParaRPr>
          </a:p>
        </p:txBody>
      </p:sp>
      <p:sp>
        <p:nvSpPr>
          <p:cNvPr id="160" name="Rectangle 159"/>
          <p:cNvSpPr/>
          <p:nvPr/>
        </p:nvSpPr>
        <p:spPr>
          <a:xfrm>
            <a:off x="3657600" y="1825239"/>
            <a:ext cx="914400"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161" name="Rectangle 160"/>
          <p:cNvSpPr/>
          <p:nvPr/>
        </p:nvSpPr>
        <p:spPr>
          <a:xfrm>
            <a:off x="4572000" y="1825239"/>
            <a:ext cx="914400"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162" name="Rectangle 161"/>
          <p:cNvSpPr/>
          <p:nvPr/>
        </p:nvSpPr>
        <p:spPr>
          <a:xfrm>
            <a:off x="5486400" y="1825239"/>
            <a:ext cx="914400"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REP</a:t>
            </a:r>
            <a:endParaRPr lang="en-US" sz="1400" b="1" dirty="0">
              <a:latin typeface="Arial" panose="020B0604020202020204" pitchFamily="34" charset="0"/>
              <a:cs typeface="Arial" panose="020B0604020202020204" pitchFamily="34" charset="0"/>
            </a:endParaRPr>
          </a:p>
        </p:txBody>
      </p:sp>
      <p:sp>
        <p:nvSpPr>
          <p:cNvPr id="163" name="Rectangle 162"/>
          <p:cNvSpPr/>
          <p:nvPr/>
        </p:nvSpPr>
        <p:spPr>
          <a:xfrm>
            <a:off x="6400800" y="1832360"/>
            <a:ext cx="847458"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164" name="Rectangle 163"/>
          <p:cNvSpPr/>
          <p:nvPr/>
        </p:nvSpPr>
        <p:spPr>
          <a:xfrm>
            <a:off x="7248258" y="1832360"/>
            <a:ext cx="905142"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165" name="Rectangle 164"/>
          <p:cNvSpPr/>
          <p:nvPr/>
        </p:nvSpPr>
        <p:spPr>
          <a:xfrm>
            <a:off x="8153400" y="1832361"/>
            <a:ext cx="838200"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REP</a:t>
            </a:r>
            <a:endParaRPr lang="en-US" sz="1400" b="1" dirty="0">
              <a:latin typeface="Arial" panose="020B0604020202020204" pitchFamily="34" charset="0"/>
              <a:cs typeface="Arial" panose="020B0604020202020204" pitchFamily="34" charset="0"/>
            </a:endParaRPr>
          </a:p>
        </p:txBody>
      </p:sp>
      <p:sp>
        <p:nvSpPr>
          <p:cNvPr id="166" name="Rectangle 165"/>
          <p:cNvSpPr/>
          <p:nvPr/>
        </p:nvSpPr>
        <p:spPr>
          <a:xfrm>
            <a:off x="152400" y="1832359"/>
            <a:ext cx="3505200" cy="307778"/>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667000" y="2358639"/>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814_16</a:t>
            </a:r>
            <a:endParaRPr lang="en-US" sz="1400" dirty="0">
              <a:latin typeface="Arial" panose="020B0604020202020204" pitchFamily="34" charset="0"/>
              <a:cs typeface="Arial" panose="020B0604020202020204" pitchFamily="34" charset="0"/>
            </a:endParaRPr>
          </a:p>
        </p:txBody>
      </p:sp>
      <p:sp>
        <p:nvSpPr>
          <p:cNvPr id="168" name="Oval 167"/>
          <p:cNvSpPr/>
          <p:nvPr/>
        </p:nvSpPr>
        <p:spPr>
          <a:xfrm>
            <a:off x="5715000" y="2282439"/>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616581" y="2282439"/>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667000" y="3044439"/>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814_03</a:t>
            </a:r>
            <a:endParaRPr lang="en-US" sz="1400" dirty="0">
              <a:latin typeface="Arial" panose="020B0604020202020204" pitchFamily="34" charset="0"/>
              <a:cs typeface="Arial" panose="020B0604020202020204" pitchFamily="34" charset="0"/>
            </a:endParaRPr>
          </a:p>
        </p:txBody>
      </p:sp>
      <p:sp>
        <p:nvSpPr>
          <p:cNvPr id="171" name="Oval 170"/>
          <p:cNvSpPr/>
          <p:nvPr/>
        </p:nvSpPr>
        <p:spPr>
          <a:xfrm>
            <a:off x="3922168" y="2960050"/>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519385" y="2982812"/>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2667000" y="3695740"/>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814_04</a:t>
            </a:r>
            <a:endParaRPr lang="en-US" sz="1400" dirty="0">
              <a:latin typeface="Arial" panose="020B0604020202020204" pitchFamily="34" charset="0"/>
              <a:cs typeface="Arial" panose="020B0604020202020204" pitchFamily="34" charset="0"/>
            </a:endParaRPr>
          </a:p>
        </p:txBody>
      </p:sp>
      <p:sp>
        <p:nvSpPr>
          <p:cNvPr id="174" name="Oval 173"/>
          <p:cNvSpPr/>
          <p:nvPr/>
        </p:nvSpPr>
        <p:spPr>
          <a:xfrm>
            <a:off x="4840833" y="3659129"/>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6616581" y="3659129"/>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2667000" y="4441004"/>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814_05</a:t>
            </a:r>
            <a:endParaRPr lang="en-US" sz="1400" dirty="0">
              <a:latin typeface="Arial" panose="020B0604020202020204" pitchFamily="34" charset="0"/>
              <a:cs typeface="Arial" panose="020B0604020202020204" pitchFamily="34" charset="0"/>
            </a:endParaRPr>
          </a:p>
        </p:txBody>
      </p:sp>
      <p:sp>
        <p:nvSpPr>
          <p:cNvPr id="177" name="Oval 176"/>
          <p:cNvSpPr/>
          <p:nvPr/>
        </p:nvSpPr>
        <p:spPr>
          <a:xfrm>
            <a:off x="3886200" y="4404393"/>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382866" y="4397767"/>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2667000" y="5139057"/>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867_02</a:t>
            </a:r>
            <a:endParaRPr lang="en-US" sz="1400" dirty="0">
              <a:latin typeface="Arial" panose="020B0604020202020204" pitchFamily="34" charset="0"/>
              <a:cs typeface="Arial" panose="020B0604020202020204" pitchFamily="34" charset="0"/>
            </a:endParaRPr>
          </a:p>
        </p:txBody>
      </p:sp>
      <p:sp>
        <p:nvSpPr>
          <p:cNvPr id="180" name="Oval 179"/>
          <p:cNvSpPr/>
          <p:nvPr/>
        </p:nvSpPr>
        <p:spPr>
          <a:xfrm>
            <a:off x="4840833" y="5102446"/>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1" name="Oval 180"/>
          <p:cNvSpPr/>
          <p:nvPr/>
        </p:nvSpPr>
        <p:spPr>
          <a:xfrm>
            <a:off x="6616581" y="5106129"/>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2" name="Oval 181"/>
          <p:cNvSpPr/>
          <p:nvPr/>
        </p:nvSpPr>
        <p:spPr>
          <a:xfrm>
            <a:off x="3886200" y="5102884"/>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83" name="Oval 182"/>
          <p:cNvSpPr/>
          <p:nvPr/>
        </p:nvSpPr>
        <p:spPr>
          <a:xfrm>
            <a:off x="8372136" y="5102446"/>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84" name="Rectangle 183"/>
          <p:cNvSpPr/>
          <p:nvPr/>
        </p:nvSpPr>
        <p:spPr>
          <a:xfrm>
            <a:off x="2667000" y="5905540"/>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867_04</a:t>
            </a:r>
            <a:endParaRPr lang="en-US" sz="1400" dirty="0">
              <a:latin typeface="Arial" panose="020B0604020202020204" pitchFamily="34" charset="0"/>
              <a:cs typeface="Arial" panose="020B0604020202020204" pitchFamily="34" charset="0"/>
            </a:endParaRPr>
          </a:p>
        </p:txBody>
      </p:sp>
      <p:sp>
        <p:nvSpPr>
          <p:cNvPr id="185" name="Oval 184"/>
          <p:cNvSpPr/>
          <p:nvPr/>
        </p:nvSpPr>
        <p:spPr>
          <a:xfrm>
            <a:off x="4844623" y="5832755"/>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6" name="Oval 185"/>
          <p:cNvSpPr/>
          <p:nvPr/>
        </p:nvSpPr>
        <p:spPr>
          <a:xfrm>
            <a:off x="6616581" y="5832317"/>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7" name="Oval 186"/>
          <p:cNvSpPr/>
          <p:nvPr/>
        </p:nvSpPr>
        <p:spPr>
          <a:xfrm>
            <a:off x="3886200" y="5845959"/>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88" name="Oval 187"/>
          <p:cNvSpPr/>
          <p:nvPr/>
        </p:nvSpPr>
        <p:spPr>
          <a:xfrm>
            <a:off x="8382866" y="5834363"/>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 name="Slide Number Placeholder 1"/>
          <p:cNvSpPr>
            <a:spLocks noGrp="1"/>
          </p:cNvSpPr>
          <p:nvPr>
            <p:ph type="sldNum" sz="quarter" idx="4"/>
          </p:nvPr>
        </p:nvSpPr>
        <p:spPr/>
        <p:txBody>
          <a:bodyPr/>
          <a:lstStyle/>
          <a:p>
            <a:fld id="{FF7F3899-B190-482E-AE55-E6984E7DA36B}" type="slidenum">
              <a:rPr lang="en-US" smtClean="0"/>
              <a:t>17</a:t>
            </a:fld>
            <a:endParaRPr lang="en-US"/>
          </a:p>
        </p:txBody>
      </p:sp>
    </p:spTree>
    <p:extLst>
      <p:ext uri="{BB962C8B-B14F-4D97-AF65-F5344CB8AC3E}">
        <p14:creationId xmlns:p14="http://schemas.microsoft.com/office/powerpoint/2010/main" val="528055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5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250"/>
                                        <p:tgtEl>
                                          <p:spTgt spid="1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9"/>
                                        </p:tgtEl>
                                        <p:attrNameLst>
                                          <p:attrName>style.visibility</p:attrName>
                                        </p:attrNameLst>
                                      </p:cBhvr>
                                      <p:to>
                                        <p:strVal val="visible"/>
                                      </p:to>
                                    </p:set>
                                    <p:animEffect transition="in" filter="fade">
                                      <p:cBhvr>
                                        <p:cTn id="15" dur="250"/>
                                        <p:tgtEl>
                                          <p:spTgt spid="1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250"/>
                                        <p:tgtEl>
                                          <p:spTgt spid="170"/>
                                        </p:tgtEl>
                                      </p:cBhvr>
                                    </p:animEffect>
                                  </p:childTnLst>
                                </p:cTn>
                              </p:par>
                              <p:par>
                                <p:cTn id="21" presetID="30" presetClass="emph" presetSubtype="0" fill="hold" grpId="1" nodeType="withEffect">
                                  <p:stCondLst>
                                    <p:cond delay="0"/>
                                  </p:stCondLst>
                                  <p:childTnLst>
                                    <p:animClr clrSpc="hsl" dir="cw">
                                      <p:cBhvr override="childStyle">
                                        <p:cTn id="22" dur="500" fill="hold"/>
                                        <p:tgtEl>
                                          <p:spTgt spid="168"/>
                                        </p:tgtEl>
                                        <p:attrNameLst>
                                          <p:attrName>style.color</p:attrName>
                                        </p:attrNameLst>
                                      </p:cBhvr>
                                      <p:by>
                                        <p:hsl h="0" s="12549" l="25098"/>
                                      </p:by>
                                    </p:animClr>
                                    <p:animClr clrSpc="hsl" dir="cw">
                                      <p:cBhvr>
                                        <p:cTn id="23" dur="500" fill="hold"/>
                                        <p:tgtEl>
                                          <p:spTgt spid="168"/>
                                        </p:tgtEl>
                                        <p:attrNameLst>
                                          <p:attrName>fillcolor</p:attrName>
                                        </p:attrNameLst>
                                      </p:cBhvr>
                                      <p:by>
                                        <p:hsl h="0" s="12549" l="25098"/>
                                      </p:by>
                                    </p:animClr>
                                    <p:animClr clrSpc="hsl" dir="cw">
                                      <p:cBhvr>
                                        <p:cTn id="24" dur="500" fill="hold"/>
                                        <p:tgtEl>
                                          <p:spTgt spid="168"/>
                                        </p:tgtEl>
                                        <p:attrNameLst>
                                          <p:attrName>stroke.color</p:attrName>
                                        </p:attrNameLst>
                                      </p:cBhvr>
                                      <p:by>
                                        <p:hsl h="0" s="12549" l="25098"/>
                                      </p:by>
                                    </p:animClr>
                                    <p:set>
                                      <p:cBhvr>
                                        <p:cTn id="25" dur="500" fill="hold"/>
                                        <p:tgtEl>
                                          <p:spTgt spid="168"/>
                                        </p:tgtEl>
                                        <p:attrNameLst>
                                          <p:attrName>fill.type</p:attrName>
                                        </p:attrNameLst>
                                      </p:cBhvr>
                                      <p:to>
                                        <p:strVal val="solid"/>
                                      </p:to>
                                    </p:set>
                                  </p:childTnLst>
                                </p:cTn>
                              </p:par>
                              <p:par>
                                <p:cTn id="26" presetID="30" presetClass="emph" presetSubtype="0" fill="hold" grpId="1" nodeType="withEffect">
                                  <p:stCondLst>
                                    <p:cond delay="0"/>
                                  </p:stCondLst>
                                  <p:childTnLst>
                                    <p:animClr clrSpc="hsl" dir="cw">
                                      <p:cBhvr override="childStyle">
                                        <p:cTn id="27" dur="500" fill="hold"/>
                                        <p:tgtEl>
                                          <p:spTgt spid="169"/>
                                        </p:tgtEl>
                                        <p:attrNameLst>
                                          <p:attrName>style.color</p:attrName>
                                        </p:attrNameLst>
                                      </p:cBhvr>
                                      <p:by>
                                        <p:hsl h="0" s="12549" l="25098"/>
                                      </p:by>
                                    </p:animClr>
                                    <p:animClr clrSpc="hsl" dir="cw">
                                      <p:cBhvr>
                                        <p:cTn id="28" dur="500" fill="hold"/>
                                        <p:tgtEl>
                                          <p:spTgt spid="169"/>
                                        </p:tgtEl>
                                        <p:attrNameLst>
                                          <p:attrName>fillcolor</p:attrName>
                                        </p:attrNameLst>
                                      </p:cBhvr>
                                      <p:by>
                                        <p:hsl h="0" s="12549" l="25098"/>
                                      </p:by>
                                    </p:animClr>
                                    <p:animClr clrSpc="hsl" dir="cw">
                                      <p:cBhvr>
                                        <p:cTn id="29" dur="500" fill="hold"/>
                                        <p:tgtEl>
                                          <p:spTgt spid="169"/>
                                        </p:tgtEl>
                                        <p:attrNameLst>
                                          <p:attrName>stroke.color</p:attrName>
                                        </p:attrNameLst>
                                      </p:cBhvr>
                                      <p:by>
                                        <p:hsl h="0" s="12549" l="25098"/>
                                      </p:by>
                                    </p:animClr>
                                    <p:set>
                                      <p:cBhvr>
                                        <p:cTn id="30" dur="500" fill="hold"/>
                                        <p:tgtEl>
                                          <p:spTgt spid="16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1"/>
                                        </p:tgtEl>
                                        <p:attrNameLst>
                                          <p:attrName>style.visibility</p:attrName>
                                        </p:attrNameLst>
                                      </p:cBhvr>
                                      <p:to>
                                        <p:strVal val="visible"/>
                                      </p:to>
                                    </p:set>
                                    <p:animEffect transition="in" filter="fade">
                                      <p:cBhvr>
                                        <p:cTn id="35" dur="250"/>
                                        <p:tgtEl>
                                          <p:spTgt spid="17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2"/>
                                        </p:tgtEl>
                                        <p:attrNameLst>
                                          <p:attrName>style.visibility</p:attrName>
                                        </p:attrNameLst>
                                      </p:cBhvr>
                                      <p:to>
                                        <p:strVal val="visible"/>
                                      </p:to>
                                    </p:set>
                                    <p:animEffect transition="in" filter="fade">
                                      <p:cBhvr>
                                        <p:cTn id="38" dur="250"/>
                                        <p:tgtEl>
                                          <p:spTgt spid="17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3"/>
                                        </p:tgtEl>
                                        <p:attrNameLst>
                                          <p:attrName>style.visibility</p:attrName>
                                        </p:attrNameLst>
                                      </p:cBhvr>
                                      <p:to>
                                        <p:strVal val="visible"/>
                                      </p:to>
                                    </p:set>
                                    <p:animEffect transition="in" filter="fade">
                                      <p:cBhvr>
                                        <p:cTn id="43" dur="250"/>
                                        <p:tgtEl>
                                          <p:spTgt spid="173"/>
                                        </p:tgtEl>
                                      </p:cBhvr>
                                    </p:animEffect>
                                  </p:childTnLst>
                                </p:cTn>
                              </p:par>
                              <p:par>
                                <p:cTn id="44" presetID="30" presetClass="emph" presetSubtype="0" fill="hold" grpId="1" nodeType="withEffect">
                                  <p:stCondLst>
                                    <p:cond delay="0"/>
                                  </p:stCondLst>
                                  <p:childTnLst>
                                    <p:animClr clrSpc="hsl" dir="cw">
                                      <p:cBhvr override="childStyle">
                                        <p:cTn id="45" dur="500" fill="hold"/>
                                        <p:tgtEl>
                                          <p:spTgt spid="171"/>
                                        </p:tgtEl>
                                        <p:attrNameLst>
                                          <p:attrName>style.color</p:attrName>
                                        </p:attrNameLst>
                                      </p:cBhvr>
                                      <p:by>
                                        <p:hsl h="0" s="12549" l="25098"/>
                                      </p:by>
                                    </p:animClr>
                                    <p:animClr clrSpc="hsl" dir="cw">
                                      <p:cBhvr>
                                        <p:cTn id="46" dur="500" fill="hold"/>
                                        <p:tgtEl>
                                          <p:spTgt spid="171"/>
                                        </p:tgtEl>
                                        <p:attrNameLst>
                                          <p:attrName>fillcolor</p:attrName>
                                        </p:attrNameLst>
                                      </p:cBhvr>
                                      <p:by>
                                        <p:hsl h="0" s="12549" l="25098"/>
                                      </p:by>
                                    </p:animClr>
                                    <p:animClr clrSpc="hsl" dir="cw">
                                      <p:cBhvr>
                                        <p:cTn id="47" dur="500" fill="hold"/>
                                        <p:tgtEl>
                                          <p:spTgt spid="171"/>
                                        </p:tgtEl>
                                        <p:attrNameLst>
                                          <p:attrName>stroke.color</p:attrName>
                                        </p:attrNameLst>
                                      </p:cBhvr>
                                      <p:by>
                                        <p:hsl h="0" s="12549" l="25098"/>
                                      </p:by>
                                    </p:animClr>
                                    <p:set>
                                      <p:cBhvr>
                                        <p:cTn id="48" dur="500" fill="hold"/>
                                        <p:tgtEl>
                                          <p:spTgt spid="171"/>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172"/>
                                        </p:tgtEl>
                                        <p:attrNameLst>
                                          <p:attrName>style.color</p:attrName>
                                        </p:attrNameLst>
                                      </p:cBhvr>
                                      <p:by>
                                        <p:hsl h="0" s="12549" l="25098"/>
                                      </p:by>
                                    </p:animClr>
                                    <p:animClr clrSpc="hsl" dir="cw">
                                      <p:cBhvr>
                                        <p:cTn id="51" dur="500" fill="hold"/>
                                        <p:tgtEl>
                                          <p:spTgt spid="172"/>
                                        </p:tgtEl>
                                        <p:attrNameLst>
                                          <p:attrName>fillcolor</p:attrName>
                                        </p:attrNameLst>
                                      </p:cBhvr>
                                      <p:by>
                                        <p:hsl h="0" s="12549" l="25098"/>
                                      </p:by>
                                    </p:animClr>
                                    <p:animClr clrSpc="hsl" dir="cw">
                                      <p:cBhvr>
                                        <p:cTn id="52" dur="500" fill="hold"/>
                                        <p:tgtEl>
                                          <p:spTgt spid="172"/>
                                        </p:tgtEl>
                                        <p:attrNameLst>
                                          <p:attrName>stroke.color</p:attrName>
                                        </p:attrNameLst>
                                      </p:cBhvr>
                                      <p:by>
                                        <p:hsl h="0" s="12549" l="25098"/>
                                      </p:by>
                                    </p:animClr>
                                    <p:set>
                                      <p:cBhvr>
                                        <p:cTn id="53" dur="500" fill="hold"/>
                                        <p:tgtEl>
                                          <p:spTgt spid="172"/>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4"/>
                                        </p:tgtEl>
                                        <p:attrNameLst>
                                          <p:attrName>style.visibility</p:attrName>
                                        </p:attrNameLst>
                                      </p:cBhvr>
                                      <p:to>
                                        <p:strVal val="visible"/>
                                      </p:to>
                                    </p:set>
                                    <p:animEffect transition="in" filter="fade">
                                      <p:cBhvr>
                                        <p:cTn id="58" dur="250"/>
                                        <p:tgtEl>
                                          <p:spTgt spid="1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5"/>
                                        </p:tgtEl>
                                        <p:attrNameLst>
                                          <p:attrName>style.visibility</p:attrName>
                                        </p:attrNameLst>
                                      </p:cBhvr>
                                      <p:to>
                                        <p:strVal val="visible"/>
                                      </p:to>
                                    </p:set>
                                    <p:animEffect transition="in" filter="fade">
                                      <p:cBhvr>
                                        <p:cTn id="61" dur="250"/>
                                        <p:tgtEl>
                                          <p:spTgt spid="17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6"/>
                                        </p:tgtEl>
                                        <p:attrNameLst>
                                          <p:attrName>style.visibility</p:attrName>
                                        </p:attrNameLst>
                                      </p:cBhvr>
                                      <p:to>
                                        <p:strVal val="visible"/>
                                      </p:to>
                                    </p:set>
                                    <p:animEffect transition="in" filter="fade">
                                      <p:cBhvr>
                                        <p:cTn id="66" dur="250"/>
                                        <p:tgtEl>
                                          <p:spTgt spid="176"/>
                                        </p:tgtEl>
                                      </p:cBhvr>
                                    </p:animEffect>
                                  </p:childTnLst>
                                </p:cTn>
                              </p:par>
                              <p:par>
                                <p:cTn id="67" presetID="30" presetClass="emph" presetSubtype="0" fill="hold" grpId="1" nodeType="withEffect">
                                  <p:stCondLst>
                                    <p:cond delay="0"/>
                                  </p:stCondLst>
                                  <p:childTnLst>
                                    <p:animClr clrSpc="hsl" dir="cw">
                                      <p:cBhvr override="childStyle">
                                        <p:cTn id="68" dur="500" fill="hold"/>
                                        <p:tgtEl>
                                          <p:spTgt spid="174"/>
                                        </p:tgtEl>
                                        <p:attrNameLst>
                                          <p:attrName>style.color</p:attrName>
                                        </p:attrNameLst>
                                      </p:cBhvr>
                                      <p:by>
                                        <p:hsl h="0" s="12549" l="25098"/>
                                      </p:by>
                                    </p:animClr>
                                    <p:animClr clrSpc="hsl" dir="cw">
                                      <p:cBhvr>
                                        <p:cTn id="69" dur="500" fill="hold"/>
                                        <p:tgtEl>
                                          <p:spTgt spid="174"/>
                                        </p:tgtEl>
                                        <p:attrNameLst>
                                          <p:attrName>fillcolor</p:attrName>
                                        </p:attrNameLst>
                                      </p:cBhvr>
                                      <p:by>
                                        <p:hsl h="0" s="12549" l="25098"/>
                                      </p:by>
                                    </p:animClr>
                                    <p:animClr clrSpc="hsl" dir="cw">
                                      <p:cBhvr>
                                        <p:cTn id="70" dur="500" fill="hold"/>
                                        <p:tgtEl>
                                          <p:spTgt spid="174"/>
                                        </p:tgtEl>
                                        <p:attrNameLst>
                                          <p:attrName>stroke.color</p:attrName>
                                        </p:attrNameLst>
                                      </p:cBhvr>
                                      <p:by>
                                        <p:hsl h="0" s="12549" l="25098"/>
                                      </p:by>
                                    </p:animClr>
                                    <p:set>
                                      <p:cBhvr>
                                        <p:cTn id="71" dur="500" fill="hold"/>
                                        <p:tgtEl>
                                          <p:spTgt spid="174"/>
                                        </p:tgtEl>
                                        <p:attrNameLst>
                                          <p:attrName>fill.type</p:attrName>
                                        </p:attrNameLst>
                                      </p:cBhvr>
                                      <p:to>
                                        <p:strVal val="solid"/>
                                      </p:to>
                                    </p:set>
                                  </p:childTnLst>
                                </p:cTn>
                              </p:par>
                              <p:par>
                                <p:cTn id="72" presetID="30" presetClass="emph" presetSubtype="0" fill="hold" grpId="1" nodeType="withEffect">
                                  <p:stCondLst>
                                    <p:cond delay="0"/>
                                  </p:stCondLst>
                                  <p:childTnLst>
                                    <p:animClr clrSpc="hsl" dir="cw">
                                      <p:cBhvr override="childStyle">
                                        <p:cTn id="73" dur="500" fill="hold"/>
                                        <p:tgtEl>
                                          <p:spTgt spid="175"/>
                                        </p:tgtEl>
                                        <p:attrNameLst>
                                          <p:attrName>style.color</p:attrName>
                                        </p:attrNameLst>
                                      </p:cBhvr>
                                      <p:by>
                                        <p:hsl h="0" s="12549" l="25098"/>
                                      </p:by>
                                    </p:animClr>
                                    <p:animClr clrSpc="hsl" dir="cw">
                                      <p:cBhvr>
                                        <p:cTn id="74" dur="500" fill="hold"/>
                                        <p:tgtEl>
                                          <p:spTgt spid="175"/>
                                        </p:tgtEl>
                                        <p:attrNameLst>
                                          <p:attrName>fillcolor</p:attrName>
                                        </p:attrNameLst>
                                      </p:cBhvr>
                                      <p:by>
                                        <p:hsl h="0" s="12549" l="25098"/>
                                      </p:by>
                                    </p:animClr>
                                    <p:animClr clrSpc="hsl" dir="cw">
                                      <p:cBhvr>
                                        <p:cTn id="75" dur="500" fill="hold"/>
                                        <p:tgtEl>
                                          <p:spTgt spid="175"/>
                                        </p:tgtEl>
                                        <p:attrNameLst>
                                          <p:attrName>stroke.color</p:attrName>
                                        </p:attrNameLst>
                                      </p:cBhvr>
                                      <p:by>
                                        <p:hsl h="0" s="12549" l="25098"/>
                                      </p:by>
                                    </p:animClr>
                                    <p:set>
                                      <p:cBhvr>
                                        <p:cTn id="76" dur="500" fill="hold"/>
                                        <p:tgtEl>
                                          <p:spTgt spid="175"/>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7"/>
                                        </p:tgtEl>
                                        <p:attrNameLst>
                                          <p:attrName>style.visibility</p:attrName>
                                        </p:attrNameLst>
                                      </p:cBhvr>
                                      <p:to>
                                        <p:strVal val="visible"/>
                                      </p:to>
                                    </p:set>
                                    <p:animEffect transition="in" filter="fade">
                                      <p:cBhvr>
                                        <p:cTn id="81" dur="250"/>
                                        <p:tgtEl>
                                          <p:spTgt spid="17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78"/>
                                        </p:tgtEl>
                                        <p:attrNameLst>
                                          <p:attrName>style.visibility</p:attrName>
                                        </p:attrNameLst>
                                      </p:cBhvr>
                                      <p:to>
                                        <p:strVal val="visible"/>
                                      </p:to>
                                    </p:set>
                                    <p:animEffect transition="in" filter="fade">
                                      <p:cBhvr>
                                        <p:cTn id="84" dur="250"/>
                                        <p:tgtEl>
                                          <p:spTgt spid="17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79"/>
                                        </p:tgtEl>
                                        <p:attrNameLst>
                                          <p:attrName>style.visibility</p:attrName>
                                        </p:attrNameLst>
                                      </p:cBhvr>
                                      <p:to>
                                        <p:strVal val="visible"/>
                                      </p:to>
                                    </p:set>
                                    <p:animEffect transition="in" filter="fade">
                                      <p:cBhvr>
                                        <p:cTn id="89" dur="250"/>
                                        <p:tgtEl>
                                          <p:spTgt spid="179"/>
                                        </p:tgtEl>
                                      </p:cBhvr>
                                    </p:animEffect>
                                  </p:childTnLst>
                                </p:cTn>
                              </p:par>
                              <p:par>
                                <p:cTn id="90" presetID="30" presetClass="emph" presetSubtype="0" fill="hold" grpId="1" nodeType="withEffect">
                                  <p:stCondLst>
                                    <p:cond delay="0"/>
                                  </p:stCondLst>
                                  <p:childTnLst>
                                    <p:animClr clrSpc="hsl" dir="cw">
                                      <p:cBhvr override="childStyle">
                                        <p:cTn id="91" dur="500" fill="hold"/>
                                        <p:tgtEl>
                                          <p:spTgt spid="177"/>
                                        </p:tgtEl>
                                        <p:attrNameLst>
                                          <p:attrName>style.color</p:attrName>
                                        </p:attrNameLst>
                                      </p:cBhvr>
                                      <p:by>
                                        <p:hsl h="0" s="12549" l="25098"/>
                                      </p:by>
                                    </p:animClr>
                                    <p:animClr clrSpc="hsl" dir="cw">
                                      <p:cBhvr>
                                        <p:cTn id="92" dur="500" fill="hold"/>
                                        <p:tgtEl>
                                          <p:spTgt spid="177"/>
                                        </p:tgtEl>
                                        <p:attrNameLst>
                                          <p:attrName>fillcolor</p:attrName>
                                        </p:attrNameLst>
                                      </p:cBhvr>
                                      <p:by>
                                        <p:hsl h="0" s="12549" l="25098"/>
                                      </p:by>
                                    </p:animClr>
                                    <p:animClr clrSpc="hsl" dir="cw">
                                      <p:cBhvr>
                                        <p:cTn id="93" dur="500" fill="hold"/>
                                        <p:tgtEl>
                                          <p:spTgt spid="177"/>
                                        </p:tgtEl>
                                        <p:attrNameLst>
                                          <p:attrName>stroke.color</p:attrName>
                                        </p:attrNameLst>
                                      </p:cBhvr>
                                      <p:by>
                                        <p:hsl h="0" s="12549" l="25098"/>
                                      </p:by>
                                    </p:animClr>
                                    <p:set>
                                      <p:cBhvr>
                                        <p:cTn id="94" dur="500" fill="hold"/>
                                        <p:tgtEl>
                                          <p:spTgt spid="177"/>
                                        </p:tgtEl>
                                        <p:attrNameLst>
                                          <p:attrName>fill.type</p:attrName>
                                        </p:attrNameLst>
                                      </p:cBhvr>
                                      <p:to>
                                        <p:strVal val="solid"/>
                                      </p:to>
                                    </p:set>
                                  </p:childTnLst>
                                </p:cTn>
                              </p:par>
                              <p:par>
                                <p:cTn id="95" presetID="30" presetClass="emph" presetSubtype="0" fill="hold" grpId="1" nodeType="withEffect">
                                  <p:stCondLst>
                                    <p:cond delay="0"/>
                                  </p:stCondLst>
                                  <p:childTnLst>
                                    <p:animClr clrSpc="hsl" dir="cw">
                                      <p:cBhvr override="childStyle">
                                        <p:cTn id="96" dur="500" fill="hold"/>
                                        <p:tgtEl>
                                          <p:spTgt spid="178"/>
                                        </p:tgtEl>
                                        <p:attrNameLst>
                                          <p:attrName>style.color</p:attrName>
                                        </p:attrNameLst>
                                      </p:cBhvr>
                                      <p:by>
                                        <p:hsl h="0" s="12549" l="25098"/>
                                      </p:by>
                                    </p:animClr>
                                    <p:animClr clrSpc="hsl" dir="cw">
                                      <p:cBhvr>
                                        <p:cTn id="97" dur="500" fill="hold"/>
                                        <p:tgtEl>
                                          <p:spTgt spid="178"/>
                                        </p:tgtEl>
                                        <p:attrNameLst>
                                          <p:attrName>fillcolor</p:attrName>
                                        </p:attrNameLst>
                                      </p:cBhvr>
                                      <p:by>
                                        <p:hsl h="0" s="12549" l="25098"/>
                                      </p:by>
                                    </p:animClr>
                                    <p:animClr clrSpc="hsl" dir="cw">
                                      <p:cBhvr>
                                        <p:cTn id="98" dur="500" fill="hold"/>
                                        <p:tgtEl>
                                          <p:spTgt spid="178"/>
                                        </p:tgtEl>
                                        <p:attrNameLst>
                                          <p:attrName>stroke.color</p:attrName>
                                        </p:attrNameLst>
                                      </p:cBhvr>
                                      <p:by>
                                        <p:hsl h="0" s="12549" l="25098"/>
                                      </p:by>
                                    </p:animClr>
                                    <p:set>
                                      <p:cBhvr>
                                        <p:cTn id="99" dur="500" fill="hold"/>
                                        <p:tgtEl>
                                          <p:spTgt spid="178"/>
                                        </p:tgtEl>
                                        <p:attrNameLst>
                                          <p:attrName>fill.type</p:attrName>
                                        </p:attrNameLst>
                                      </p:cBhvr>
                                      <p:to>
                                        <p:strVal val="solid"/>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0"/>
                                        </p:tgtEl>
                                        <p:attrNameLst>
                                          <p:attrName>style.visibility</p:attrName>
                                        </p:attrNameLst>
                                      </p:cBhvr>
                                      <p:to>
                                        <p:strVal val="visible"/>
                                      </p:to>
                                    </p:set>
                                    <p:animEffect transition="in" filter="fade">
                                      <p:cBhvr>
                                        <p:cTn id="104" dur="250"/>
                                        <p:tgtEl>
                                          <p:spTgt spid="18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81"/>
                                        </p:tgtEl>
                                        <p:attrNameLst>
                                          <p:attrName>style.visibility</p:attrName>
                                        </p:attrNameLst>
                                      </p:cBhvr>
                                      <p:to>
                                        <p:strVal val="visible"/>
                                      </p:to>
                                    </p:set>
                                    <p:animEffect transition="in" filter="fade">
                                      <p:cBhvr>
                                        <p:cTn id="107" dur="250"/>
                                        <p:tgtEl>
                                          <p:spTgt spid="181"/>
                                        </p:tgtEl>
                                      </p:cBhvr>
                                    </p:animEffect>
                                  </p:childTnLst>
                                </p:cTn>
                              </p:par>
                            </p:childTnLst>
                          </p:cTn>
                        </p:par>
                      </p:childTnLst>
                    </p:cTn>
                  </p:par>
                  <p:par>
                    <p:cTn id="108" fill="hold">
                      <p:stCondLst>
                        <p:cond delay="indefinite"/>
                      </p:stCondLst>
                      <p:childTnLst>
                        <p:par>
                          <p:cTn id="109" fill="hold">
                            <p:stCondLst>
                              <p:cond delay="0"/>
                            </p:stCondLst>
                            <p:childTnLst>
                              <p:par>
                                <p:cTn id="110" presetID="30" presetClass="emph" presetSubtype="0" fill="hold" grpId="1" nodeType="clickEffect">
                                  <p:stCondLst>
                                    <p:cond delay="0"/>
                                  </p:stCondLst>
                                  <p:childTnLst>
                                    <p:animClr clrSpc="hsl" dir="cw">
                                      <p:cBhvr override="childStyle">
                                        <p:cTn id="111" dur="500" fill="hold"/>
                                        <p:tgtEl>
                                          <p:spTgt spid="180"/>
                                        </p:tgtEl>
                                        <p:attrNameLst>
                                          <p:attrName>style.color</p:attrName>
                                        </p:attrNameLst>
                                      </p:cBhvr>
                                      <p:by>
                                        <p:hsl h="0" s="12549" l="25098"/>
                                      </p:by>
                                    </p:animClr>
                                    <p:animClr clrSpc="hsl" dir="cw">
                                      <p:cBhvr>
                                        <p:cTn id="112" dur="500" fill="hold"/>
                                        <p:tgtEl>
                                          <p:spTgt spid="180"/>
                                        </p:tgtEl>
                                        <p:attrNameLst>
                                          <p:attrName>fillcolor</p:attrName>
                                        </p:attrNameLst>
                                      </p:cBhvr>
                                      <p:by>
                                        <p:hsl h="0" s="12549" l="25098"/>
                                      </p:by>
                                    </p:animClr>
                                    <p:animClr clrSpc="hsl" dir="cw">
                                      <p:cBhvr>
                                        <p:cTn id="113" dur="500" fill="hold"/>
                                        <p:tgtEl>
                                          <p:spTgt spid="180"/>
                                        </p:tgtEl>
                                        <p:attrNameLst>
                                          <p:attrName>stroke.color</p:attrName>
                                        </p:attrNameLst>
                                      </p:cBhvr>
                                      <p:by>
                                        <p:hsl h="0" s="12549" l="25098"/>
                                      </p:by>
                                    </p:animClr>
                                    <p:set>
                                      <p:cBhvr>
                                        <p:cTn id="114" dur="500" fill="hold"/>
                                        <p:tgtEl>
                                          <p:spTgt spid="180"/>
                                        </p:tgtEl>
                                        <p:attrNameLst>
                                          <p:attrName>fill.type</p:attrName>
                                        </p:attrNameLst>
                                      </p:cBhvr>
                                      <p:to>
                                        <p:strVal val="solid"/>
                                      </p:to>
                                    </p:set>
                                  </p:childTnLst>
                                </p:cTn>
                              </p:par>
                              <p:par>
                                <p:cTn id="115" presetID="30" presetClass="emph" presetSubtype="0" fill="hold" grpId="1" nodeType="withEffect">
                                  <p:stCondLst>
                                    <p:cond delay="0"/>
                                  </p:stCondLst>
                                  <p:childTnLst>
                                    <p:animClr clrSpc="hsl" dir="cw">
                                      <p:cBhvr override="childStyle">
                                        <p:cTn id="116" dur="500" fill="hold"/>
                                        <p:tgtEl>
                                          <p:spTgt spid="181"/>
                                        </p:tgtEl>
                                        <p:attrNameLst>
                                          <p:attrName>style.color</p:attrName>
                                        </p:attrNameLst>
                                      </p:cBhvr>
                                      <p:by>
                                        <p:hsl h="0" s="12549" l="25098"/>
                                      </p:by>
                                    </p:animClr>
                                    <p:animClr clrSpc="hsl" dir="cw">
                                      <p:cBhvr>
                                        <p:cTn id="117" dur="500" fill="hold"/>
                                        <p:tgtEl>
                                          <p:spTgt spid="181"/>
                                        </p:tgtEl>
                                        <p:attrNameLst>
                                          <p:attrName>fillcolor</p:attrName>
                                        </p:attrNameLst>
                                      </p:cBhvr>
                                      <p:by>
                                        <p:hsl h="0" s="12549" l="25098"/>
                                      </p:by>
                                    </p:animClr>
                                    <p:animClr clrSpc="hsl" dir="cw">
                                      <p:cBhvr>
                                        <p:cTn id="118" dur="500" fill="hold"/>
                                        <p:tgtEl>
                                          <p:spTgt spid="181"/>
                                        </p:tgtEl>
                                        <p:attrNameLst>
                                          <p:attrName>stroke.color</p:attrName>
                                        </p:attrNameLst>
                                      </p:cBhvr>
                                      <p:by>
                                        <p:hsl h="0" s="12549" l="25098"/>
                                      </p:by>
                                    </p:animClr>
                                    <p:set>
                                      <p:cBhvr>
                                        <p:cTn id="119" dur="500" fill="hold"/>
                                        <p:tgtEl>
                                          <p:spTgt spid="181"/>
                                        </p:tgtEl>
                                        <p:attrNameLst>
                                          <p:attrName>fill.type</p:attrName>
                                        </p:attrNameLst>
                                      </p:cBhvr>
                                      <p:to>
                                        <p:strVal val="solid"/>
                                      </p:to>
                                    </p:set>
                                  </p:childTnLst>
                                </p:cTn>
                              </p:par>
                              <p:par>
                                <p:cTn id="120" presetID="10" presetClass="entr" presetSubtype="0" fill="hold" grpId="0" nodeType="withEffect">
                                  <p:stCondLst>
                                    <p:cond delay="0"/>
                                  </p:stCondLst>
                                  <p:childTnLst>
                                    <p:set>
                                      <p:cBhvr>
                                        <p:cTn id="121" dur="1" fill="hold">
                                          <p:stCondLst>
                                            <p:cond delay="0"/>
                                          </p:stCondLst>
                                        </p:cTn>
                                        <p:tgtEl>
                                          <p:spTgt spid="182"/>
                                        </p:tgtEl>
                                        <p:attrNameLst>
                                          <p:attrName>style.visibility</p:attrName>
                                        </p:attrNameLst>
                                      </p:cBhvr>
                                      <p:to>
                                        <p:strVal val="visible"/>
                                      </p:to>
                                    </p:set>
                                    <p:animEffect transition="in" filter="fade">
                                      <p:cBhvr>
                                        <p:cTn id="122" dur="250"/>
                                        <p:tgtEl>
                                          <p:spTgt spid="18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83"/>
                                        </p:tgtEl>
                                        <p:attrNameLst>
                                          <p:attrName>style.visibility</p:attrName>
                                        </p:attrNameLst>
                                      </p:cBhvr>
                                      <p:to>
                                        <p:strVal val="visible"/>
                                      </p:to>
                                    </p:set>
                                    <p:animEffect transition="in" filter="fade">
                                      <p:cBhvr>
                                        <p:cTn id="125" dur="250"/>
                                        <p:tgtEl>
                                          <p:spTgt spid="183"/>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84"/>
                                        </p:tgtEl>
                                        <p:attrNameLst>
                                          <p:attrName>style.visibility</p:attrName>
                                        </p:attrNameLst>
                                      </p:cBhvr>
                                      <p:to>
                                        <p:strVal val="visible"/>
                                      </p:to>
                                    </p:set>
                                    <p:animEffect transition="in" filter="fade">
                                      <p:cBhvr>
                                        <p:cTn id="130" dur="250"/>
                                        <p:tgtEl>
                                          <p:spTgt spid="184"/>
                                        </p:tgtEl>
                                      </p:cBhvr>
                                    </p:animEffect>
                                  </p:childTnLst>
                                </p:cTn>
                              </p:par>
                              <p:par>
                                <p:cTn id="131" presetID="30" presetClass="emph" presetSubtype="0" fill="hold" grpId="1" nodeType="withEffect">
                                  <p:stCondLst>
                                    <p:cond delay="0"/>
                                  </p:stCondLst>
                                  <p:childTnLst>
                                    <p:animClr clrSpc="hsl" dir="cw">
                                      <p:cBhvr override="childStyle">
                                        <p:cTn id="132" dur="500" fill="hold"/>
                                        <p:tgtEl>
                                          <p:spTgt spid="182"/>
                                        </p:tgtEl>
                                        <p:attrNameLst>
                                          <p:attrName>style.color</p:attrName>
                                        </p:attrNameLst>
                                      </p:cBhvr>
                                      <p:by>
                                        <p:hsl h="0" s="12549" l="25098"/>
                                      </p:by>
                                    </p:animClr>
                                    <p:animClr clrSpc="hsl" dir="cw">
                                      <p:cBhvr>
                                        <p:cTn id="133" dur="500" fill="hold"/>
                                        <p:tgtEl>
                                          <p:spTgt spid="182"/>
                                        </p:tgtEl>
                                        <p:attrNameLst>
                                          <p:attrName>fillcolor</p:attrName>
                                        </p:attrNameLst>
                                      </p:cBhvr>
                                      <p:by>
                                        <p:hsl h="0" s="12549" l="25098"/>
                                      </p:by>
                                    </p:animClr>
                                    <p:animClr clrSpc="hsl" dir="cw">
                                      <p:cBhvr>
                                        <p:cTn id="134" dur="500" fill="hold"/>
                                        <p:tgtEl>
                                          <p:spTgt spid="182"/>
                                        </p:tgtEl>
                                        <p:attrNameLst>
                                          <p:attrName>stroke.color</p:attrName>
                                        </p:attrNameLst>
                                      </p:cBhvr>
                                      <p:by>
                                        <p:hsl h="0" s="12549" l="25098"/>
                                      </p:by>
                                    </p:animClr>
                                    <p:set>
                                      <p:cBhvr>
                                        <p:cTn id="135" dur="500" fill="hold"/>
                                        <p:tgtEl>
                                          <p:spTgt spid="182"/>
                                        </p:tgtEl>
                                        <p:attrNameLst>
                                          <p:attrName>fill.type</p:attrName>
                                        </p:attrNameLst>
                                      </p:cBhvr>
                                      <p:to>
                                        <p:strVal val="solid"/>
                                      </p:to>
                                    </p:set>
                                  </p:childTnLst>
                                </p:cTn>
                              </p:par>
                              <p:par>
                                <p:cTn id="136" presetID="30" presetClass="emph" presetSubtype="0" fill="hold" grpId="1" nodeType="withEffect">
                                  <p:stCondLst>
                                    <p:cond delay="0"/>
                                  </p:stCondLst>
                                  <p:childTnLst>
                                    <p:animClr clrSpc="hsl" dir="cw">
                                      <p:cBhvr override="childStyle">
                                        <p:cTn id="137" dur="500" fill="hold"/>
                                        <p:tgtEl>
                                          <p:spTgt spid="183"/>
                                        </p:tgtEl>
                                        <p:attrNameLst>
                                          <p:attrName>style.color</p:attrName>
                                        </p:attrNameLst>
                                      </p:cBhvr>
                                      <p:by>
                                        <p:hsl h="0" s="12549" l="25098"/>
                                      </p:by>
                                    </p:animClr>
                                    <p:animClr clrSpc="hsl" dir="cw">
                                      <p:cBhvr>
                                        <p:cTn id="138" dur="500" fill="hold"/>
                                        <p:tgtEl>
                                          <p:spTgt spid="183"/>
                                        </p:tgtEl>
                                        <p:attrNameLst>
                                          <p:attrName>fillcolor</p:attrName>
                                        </p:attrNameLst>
                                      </p:cBhvr>
                                      <p:by>
                                        <p:hsl h="0" s="12549" l="25098"/>
                                      </p:by>
                                    </p:animClr>
                                    <p:animClr clrSpc="hsl" dir="cw">
                                      <p:cBhvr>
                                        <p:cTn id="139" dur="500" fill="hold"/>
                                        <p:tgtEl>
                                          <p:spTgt spid="183"/>
                                        </p:tgtEl>
                                        <p:attrNameLst>
                                          <p:attrName>stroke.color</p:attrName>
                                        </p:attrNameLst>
                                      </p:cBhvr>
                                      <p:by>
                                        <p:hsl h="0" s="12549" l="25098"/>
                                      </p:by>
                                    </p:animClr>
                                    <p:set>
                                      <p:cBhvr>
                                        <p:cTn id="140" dur="500" fill="hold"/>
                                        <p:tgtEl>
                                          <p:spTgt spid="183"/>
                                        </p:tgtEl>
                                        <p:attrNameLst>
                                          <p:attrName>fill.type</p:attrName>
                                        </p:attrNameLst>
                                      </p:cBhvr>
                                      <p:to>
                                        <p:strVal val="solid"/>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85"/>
                                        </p:tgtEl>
                                        <p:attrNameLst>
                                          <p:attrName>style.visibility</p:attrName>
                                        </p:attrNameLst>
                                      </p:cBhvr>
                                      <p:to>
                                        <p:strVal val="visible"/>
                                      </p:to>
                                    </p:set>
                                    <p:animEffect transition="in" filter="fade">
                                      <p:cBhvr>
                                        <p:cTn id="145" dur="250"/>
                                        <p:tgtEl>
                                          <p:spTgt spid="18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86"/>
                                        </p:tgtEl>
                                        <p:attrNameLst>
                                          <p:attrName>style.visibility</p:attrName>
                                        </p:attrNameLst>
                                      </p:cBhvr>
                                      <p:to>
                                        <p:strVal val="visible"/>
                                      </p:to>
                                    </p:set>
                                    <p:animEffect transition="in" filter="fade">
                                      <p:cBhvr>
                                        <p:cTn id="148" dur="250"/>
                                        <p:tgtEl>
                                          <p:spTgt spid="186"/>
                                        </p:tgtEl>
                                      </p:cBhvr>
                                    </p:animEffect>
                                  </p:childTnLst>
                                </p:cTn>
                              </p:par>
                            </p:childTnLst>
                          </p:cTn>
                        </p:par>
                      </p:childTnLst>
                    </p:cTn>
                  </p:par>
                  <p:par>
                    <p:cTn id="149" fill="hold">
                      <p:stCondLst>
                        <p:cond delay="indefinite"/>
                      </p:stCondLst>
                      <p:childTnLst>
                        <p:par>
                          <p:cTn id="150" fill="hold">
                            <p:stCondLst>
                              <p:cond delay="0"/>
                            </p:stCondLst>
                            <p:childTnLst>
                              <p:par>
                                <p:cTn id="151" presetID="30" presetClass="emph" presetSubtype="0" fill="hold" grpId="1" nodeType="clickEffect">
                                  <p:stCondLst>
                                    <p:cond delay="0"/>
                                  </p:stCondLst>
                                  <p:childTnLst>
                                    <p:animClr clrSpc="hsl" dir="cw">
                                      <p:cBhvr override="childStyle">
                                        <p:cTn id="152" dur="500" fill="hold"/>
                                        <p:tgtEl>
                                          <p:spTgt spid="185"/>
                                        </p:tgtEl>
                                        <p:attrNameLst>
                                          <p:attrName>style.color</p:attrName>
                                        </p:attrNameLst>
                                      </p:cBhvr>
                                      <p:by>
                                        <p:hsl h="0" s="12549" l="25098"/>
                                      </p:by>
                                    </p:animClr>
                                    <p:animClr clrSpc="hsl" dir="cw">
                                      <p:cBhvr>
                                        <p:cTn id="153" dur="500" fill="hold"/>
                                        <p:tgtEl>
                                          <p:spTgt spid="185"/>
                                        </p:tgtEl>
                                        <p:attrNameLst>
                                          <p:attrName>fillcolor</p:attrName>
                                        </p:attrNameLst>
                                      </p:cBhvr>
                                      <p:by>
                                        <p:hsl h="0" s="12549" l="25098"/>
                                      </p:by>
                                    </p:animClr>
                                    <p:animClr clrSpc="hsl" dir="cw">
                                      <p:cBhvr>
                                        <p:cTn id="154" dur="500" fill="hold"/>
                                        <p:tgtEl>
                                          <p:spTgt spid="185"/>
                                        </p:tgtEl>
                                        <p:attrNameLst>
                                          <p:attrName>stroke.color</p:attrName>
                                        </p:attrNameLst>
                                      </p:cBhvr>
                                      <p:by>
                                        <p:hsl h="0" s="12549" l="25098"/>
                                      </p:by>
                                    </p:animClr>
                                    <p:set>
                                      <p:cBhvr>
                                        <p:cTn id="155" dur="500" fill="hold"/>
                                        <p:tgtEl>
                                          <p:spTgt spid="185"/>
                                        </p:tgtEl>
                                        <p:attrNameLst>
                                          <p:attrName>fill.type</p:attrName>
                                        </p:attrNameLst>
                                      </p:cBhvr>
                                      <p:to>
                                        <p:strVal val="solid"/>
                                      </p:to>
                                    </p:set>
                                  </p:childTnLst>
                                </p:cTn>
                              </p:par>
                              <p:par>
                                <p:cTn id="156" presetID="30" presetClass="emph" presetSubtype="0" fill="hold" grpId="1" nodeType="withEffect">
                                  <p:stCondLst>
                                    <p:cond delay="0"/>
                                  </p:stCondLst>
                                  <p:childTnLst>
                                    <p:animClr clrSpc="hsl" dir="cw">
                                      <p:cBhvr override="childStyle">
                                        <p:cTn id="157" dur="500" fill="hold"/>
                                        <p:tgtEl>
                                          <p:spTgt spid="186"/>
                                        </p:tgtEl>
                                        <p:attrNameLst>
                                          <p:attrName>style.color</p:attrName>
                                        </p:attrNameLst>
                                      </p:cBhvr>
                                      <p:by>
                                        <p:hsl h="0" s="12549" l="25098"/>
                                      </p:by>
                                    </p:animClr>
                                    <p:animClr clrSpc="hsl" dir="cw">
                                      <p:cBhvr>
                                        <p:cTn id="158" dur="500" fill="hold"/>
                                        <p:tgtEl>
                                          <p:spTgt spid="186"/>
                                        </p:tgtEl>
                                        <p:attrNameLst>
                                          <p:attrName>fillcolor</p:attrName>
                                        </p:attrNameLst>
                                      </p:cBhvr>
                                      <p:by>
                                        <p:hsl h="0" s="12549" l="25098"/>
                                      </p:by>
                                    </p:animClr>
                                    <p:animClr clrSpc="hsl" dir="cw">
                                      <p:cBhvr>
                                        <p:cTn id="159" dur="500" fill="hold"/>
                                        <p:tgtEl>
                                          <p:spTgt spid="186"/>
                                        </p:tgtEl>
                                        <p:attrNameLst>
                                          <p:attrName>stroke.color</p:attrName>
                                        </p:attrNameLst>
                                      </p:cBhvr>
                                      <p:by>
                                        <p:hsl h="0" s="12549" l="25098"/>
                                      </p:by>
                                    </p:animClr>
                                    <p:set>
                                      <p:cBhvr>
                                        <p:cTn id="160" dur="500" fill="hold"/>
                                        <p:tgtEl>
                                          <p:spTgt spid="186"/>
                                        </p:tgtEl>
                                        <p:attrNameLst>
                                          <p:attrName>fill.type</p:attrName>
                                        </p:attrNameLst>
                                      </p:cBhvr>
                                      <p:to>
                                        <p:strVal val="solid"/>
                                      </p:to>
                                    </p:set>
                                  </p:childTnLst>
                                </p:cTn>
                              </p:par>
                              <p:par>
                                <p:cTn id="161" presetID="10" presetClass="entr" presetSubtype="0" fill="hold" grpId="0" nodeType="withEffect">
                                  <p:stCondLst>
                                    <p:cond delay="0"/>
                                  </p:stCondLst>
                                  <p:childTnLst>
                                    <p:set>
                                      <p:cBhvr>
                                        <p:cTn id="162" dur="1" fill="hold">
                                          <p:stCondLst>
                                            <p:cond delay="0"/>
                                          </p:stCondLst>
                                        </p:cTn>
                                        <p:tgtEl>
                                          <p:spTgt spid="187"/>
                                        </p:tgtEl>
                                        <p:attrNameLst>
                                          <p:attrName>style.visibility</p:attrName>
                                        </p:attrNameLst>
                                      </p:cBhvr>
                                      <p:to>
                                        <p:strVal val="visible"/>
                                      </p:to>
                                    </p:set>
                                    <p:animEffect transition="in" filter="fade">
                                      <p:cBhvr>
                                        <p:cTn id="163" dur="250"/>
                                        <p:tgtEl>
                                          <p:spTgt spid="18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88"/>
                                        </p:tgtEl>
                                        <p:attrNameLst>
                                          <p:attrName>style.visibility</p:attrName>
                                        </p:attrNameLst>
                                      </p:cBhvr>
                                      <p:to>
                                        <p:strVal val="visible"/>
                                      </p:to>
                                    </p:set>
                                    <p:animEffect transition="in" filter="fade">
                                      <p:cBhvr>
                                        <p:cTn id="166" dur="25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animBg="1"/>
      <p:bldP spid="168" grpId="1" animBg="1"/>
      <p:bldP spid="169" grpId="0" animBg="1"/>
      <p:bldP spid="169" grpId="1" animBg="1"/>
      <p:bldP spid="170" grpId="0"/>
      <p:bldP spid="171" grpId="0" animBg="1"/>
      <p:bldP spid="171" grpId="1" animBg="1"/>
      <p:bldP spid="172" grpId="0" animBg="1"/>
      <p:bldP spid="172" grpId="1" animBg="1"/>
      <p:bldP spid="173" grpId="0"/>
      <p:bldP spid="174" grpId="0" animBg="1"/>
      <p:bldP spid="174" grpId="1" animBg="1"/>
      <p:bldP spid="175" grpId="0" animBg="1"/>
      <p:bldP spid="175" grpId="1" animBg="1"/>
      <p:bldP spid="176" grpId="0"/>
      <p:bldP spid="177" grpId="0" animBg="1"/>
      <p:bldP spid="177" grpId="1" animBg="1"/>
      <p:bldP spid="178" grpId="0" animBg="1"/>
      <p:bldP spid="178" grpId="1" animBg="1"/>
      <p:bldP spid="179" grpId="0"/>
      <p:bldP spid="180" grpId="0" animBg="1"/>
      <p:bldP spid="180" grpId="1" animBg="1"/>
      <p:bldP spid="181" grpId="0" animBg="1"/>
      <p:bldP spid="181" grpId="1" animBg="1"/>
      <p:bldP spid="182" grpId="0" animBg="1"/>
      <p:bldP spid="182" grpId="1" animBg="1"/>
      <p:bldP spid="183" grpId="0" animBg="1"/>
      <p:bldP spid="183" grpId="1" animBg="1"/>
      <p:bldP spid="184" grpId="0"/>
      <p:bldP spid="185" grpId="0" animBg="1"/>
      <p:bldP spid="185" grpId="1" animBg="1"/>
      <p:bldP spid="186" grpId="0" animBg="1"/>
      <p:bldP spid="186" grpId="1" animBg="1"/>
      <p:bldP spid="187" grpId="0" animBg="1"/>
      <p:bldP spid="1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Customer Move-In Summary</a:t>
            </a:r>
            <a:endParaRPr lang="en-US" dirty="0"/>
          </a:p>
        </p:txBody>
      </p:sp>
      <p:graphicFrame>
        <p:nvGraphicFramePr>
          <p:cNvPr id="8" name="Table Placeholder 7"/>
          <p:cNvGraphicFramePr>
            <a:graphicFrameLocks noGrp="1"/>
          </p:cNvGraphicFramePr>
          <p:nvPr>
            <p:ph type="tbl" idx="1"/>
            <p:extLst>
              <p:ext uri="{D42A27DB-BD31-4B8C-83A1-F6EECF244321}">
                <p14:modId xmlns:p14="http://schemas.microsoft.com/office/powerpoint/2010/main" val="3942811629"/>
              </p:ext>
            </p:extLst>
          </p:nvPr>
        </p:nvGraphicFramePr>
        <p:xfrm>
          <a:off x="266700" y="1276350"/>
          <a:ext cx="8647113" cy="4123690"/>
        </p:xfrm>
        <a:graphic>
          <a:graphicData uri="http://schemas.openxmlformats.org/drawingml/2006/table">
            <a:tbl>
              <a:tblPr firstRow="1" bandRow="1">
                <a:tableStyleId>{5C22544A-7EE6-4342-B048-85BDC9FD1C3A}</a:tableStyleId>
              </a:tblPr>
              <a:tblGrid>
                <a:gridCol w="2628900"/>
                <a:gridCol w="1295400"/>
                <a:gridCol w="4722813"/>
              </a:tblGrid>
              <a:tr h="552450">
                <a:tc gridSpan="2">
                  <a:txBody>
                    <a:bodyPr/>
                    <a:lstStyle/>
                    <a:p>
                      <a:pPr algn="ctr"/>
                      <a:r>
                        <a:rPr lang="en-US" sz="2000" dirty="0" smtClean="0"/>
                        <a:t>Transaction Type</a:t>
                      </a:r>
                      <a:endParaRPr lang="en-US" sz="2000" dirty="0"/>
                    </a:p>
                  </a:txBody>
                  <a:tcPr anchor="ctr"/>
                </a:tc>
                <a:tc hMerge="1">
                  <a:txBody>
                    <a:bodyPr/>
                    <a:lstStyle/>
                    <a:p>
                      <a:endParaRPr lang="en-US" dirty="0"/>
                    </a:p>
                  </a:txBody>
                  <a:tcPr/>
                </a:tc>
                <a:tc>
                  <a:txBody>
                    <a:bodyPr/>
                    <a:lstStyle/>
                    <a:p>
                      <a:pPr algn="ctr"/>
                      <a:r>
                        <a:rPr lang="en-US" sz="2000" dirty="0" smtClean="0"/>
                        <a:t>Purpose</a:t>
                      </a:r>
                      <a:endParaRPr lang="en-US" sz="2000" dirty="0"/>
                    </a:p>
                  </a:txBody>
                  <a:tcPr anchor="ctr"/>
                </a:tc>
              </a:tr>
              <a:tr h="370840">
                <a:tc>
                  <a:txBody>
                    <a:bodyPr/>
                    <a:lstStyle/>
                    <a:p>
                      <a:r>
                        <a:rPr lang="en-US" dirty="0" smtClean="0"/>
                        <a:t>Move-in Request</a:t>
                      </a:r>
                      <a:endParaRPr lang="en-US" dirty="0"/>
                    </a:p>
                  </a:txBody>
                  <a:tcPr/>
                </a:tc>
                <a:tc>
                  <a:txBody>
                    <a:bodyPr/>
                    <a:lstStyle/>
                    <a:p>
                      <a:pPr algn="ctr"/>
                      <a:r>
                        <a:rPr lang="en-US" dirty="0" smtClean="0"/>
                        <a:t>814_16</a:t>
                      </a:r>
                      <a:endParaRPr lang="en-US" dirty="0"/>
                    </a:p>
                  </a:txBody>
                  <a:tcPr/>
                </a:tc>
                <a:tc>
                  <a:txBody>
                    <a:bodyPr/>
                    <a:lstStyle/>
                    <a:p>
                      <a:r>
                        <a:rPr lang="en-US" dirty="0" smtClean="0"/>
                        <a:t>Initiating</a:t>
                      </a:r>
                      <a:r>
                        <a:rPr lang="en-US" baseline="0" dirty="0" smtClean="0"/>
                        <a:t> Transaction</a:t>
                      </a:r>
                      <a:endParaRPr lang="en-US" dirty="0"/>
                    </a:p>
                  </a:txBody>
                  <a:tcPr/>
                </a:tc>
              </a:tr>
              <a:tr h="370840">
                <a:tc>
                  <a:txBody>
                    <a:bodyPr/>
                    <a:lstStyle/>
                    <a:p>
                      <a:r>
                        <a:rPr lang="en-US" dirty="0" smtClean="0"/>
                        <a:t>Enrollment Notification Request</a:t>
                      </a:r>
                      <a:endParaRPr lang="en-US" dirty="0"/>
                    </a:p>
                  </a:txBody>
                  <a:tcPr/>
                </a:tc>
                <a:tc>
                  <a:txBody>
                    <a:bodyPr/>
                    <a:lstStyle/>
                    <a:p>
                      <a:pPr algn="ctr"/>
                      <a:r>
                        <a:rPr lang="en-US" dirty="0" smtClean="0"/>
                        <a:t>814_03</a:t>
                      </a:r>
                      <a:endParaRPr lang="en-US" dirty="0"/>
                    </a:p>
                  </a:txBody>
                  <a:tcPr/>
                </a:tc>
                <a:tc>
                  <a:txBody>
                    <a:bodyPr/>
                    <a:lstStyle/>
                    <a:p>
                      <a:r>
                        <a:rPr lang="en-US" dirty="0" smtClean="0"/>
                        <a:t>Notifies</a:t>
                      </a:r>
                      <a:r>
                        <a:rPr lang="en-US" baseline="0" dirty="0" smtClean="0"/>
                        <a:t> TDSP to schedule meter reads</a:t>
                      </a:r>
                      <a:endParaRPr lang="en-US" dirty="0"/>
                    </a:p>
                  </a:txBody>
                  <a:tcPr/>
                </a:tc>
              </a:tr>
              <a:tr h="370840">
                <a:tc>
                  <a:txBody>
                    <a:bodyPr/>
                    <a:lstStyle/>
                    <a:p>
                      <a:r>
                        <a:rPr lang="en-US" dirty="0" smtClean="0"/>
                        <a:t>Enrollment Notification Response</a:t>
                      </a:r>
                      <a:endParaRPr lang="en-US" dirty="0"/>
                    </a:p>
                  </a:txBody>
                  <a:tcPr/>
                </a:tc>
                <a:tc>
                  <a:txBody>
                    <a:bodyPr/>
                    <a:lstStyle/>
                    <a:p>
                      <a:pPr algn="ctr"/>
                      <a:r>
                        <a:rPr lang="en-US" dirty="0" smtClean="0"/>
                        <a:t>814_04</a:t>
                      </a:r>
                      <a:endParaRPr lang="en-US" dirty="0"/>
                    </a:p>
                  </a:txBody>
                  <a:tcPr/>
                </a:tc>
                <a:tc>
                  <a:txBody>
                    <a:bodyPr/>
                    <a:lstStyle/>
                    <a:p>
                      <a:r>
                        <a:rPr lang="en-US" dirty="0" smtClean="0"/>
                        <a:t>TDSP Provides the scheduled meter read dates</a:t>
                      </a:r>
                      <a:endParaRPr lang="en-US" dirty="0"/>
                    </a:p>
                  </a:txBody>
                  <a:tcPr/>
                </a:tc>
              </a:tr>
              <a:tr h="370840">
                <a:tc>
                  <a:txBody>
                    <a:bodyPr/>
                    <a:lstStyle/>
                    <a:p>
                      <a:r>
                        <a:rPr lang="en-US" dirty="0" smtClean="0"/>
                        <a:t>CR Enrollment</a:t>
                      </a:r>
                      <a:r>
                        <a:rPr lang="en-US" baseline="0" dirty="0" smtClean="0"/>
                        <a:t> Notification Response</a:t>
                      </a:r>
                      <a:endParaRPr lang="en-US" dirty="0"/>
                    </a:p>
                  </a:txBody>
                  <a:tcPr/>
                </a:tc>
                <a:tc>
                  <a:txBody>
                    <a:bodyPr/>
                    <a:lstStyle/>
                    <a:p>
                      <a:pPr algn="ctr"/>
                      <a:r>
                        <a:rPr lang="en-US" dirty="0" smtClean="0"/>
                        <a:t>814_05</a:t>
                      </a:r>
                      <a:endParaRPr lang="en-US" dirty="0"/>
                    </a:p>
                  </a:txBody>
                  <a:tcPr/>
                </a:tc>
                <a:tc>
                  <a:txBody>
                    <a:bodyPr/>
                    <a:lstStyle/>
                    <a:p>
                      <a:r>
                        <a:rPr lang="en-US" dirty="0" smtClean="0"/>
                        <a:t>Communicates</a:t>
                      </a:r>
                      <a:r>
                        <a:rPr lang="en-US" baseline="0" dirty="0" smtClean="0"/>
                        <a:t> scheduled meter read date to REP</a:t>
                      </a:r>
                      <a:endParaRPr lang="en-US" dirty="0"/>
                    </a:p>
                  </a:txBody>
                  <a:tcPr/>
                </a:tc>
              </a:tr>
              <a:tr h="370840">
                <a:tc>
                  <a:txBody>
                    <a:bodyPr/>
                    <a:lstStyle/>
                    <a:p>
                      <a:r>
                        <a:rPr lang="en-US" dirty="0" smtClean="0"/>
                        <a:t>Historical Usage</a:t>
                      </a:r>
                    </a:p>
                    <a:p>
                      <a:r>
                        <a:rPr lang="en-US" dirty="0" smtClean="0"/>
                        <a:t>(If requested in 814_16)</a:t>
                      </a:r>
                      <a:endParaRPr lang="en-US" dirty="0"/>
                    </a:p>
                  </a:txBody>
                  <a:tcPr/>
                </a:tc>
                <a:tc>
                  <a:txBody>
                    <a:bodyPr/>
                    <a:lstStyle/>
                    <a:p>
                      <a:pPr algn="ctr"/>
                      <a:r>
                        <a:rPr lang="en-US" dirty="0" smtClean="0"/>
                        <a:t>867_02</a:t>
                      </a:r>
                      <a:endParaRPr lang="en-US" dirty="0"/>
                    </a:p>
                  </a:txBody>
                  <a:tcPr/>
                </a:tc>
                <a:tc>
                  <a:txBody>
                    <a:bodyPr/>
                    <a:lstStyle/>
                    <a:p>
                      <a:r>
                        <a:rPr lang="en-US" dirty="0" smtClean="0"/>
                        <a:t>Provides REP</a:t>
                      </a:r>
                      <a:r>
                        <a:rPr lang="en-US" baseline="0" dirty="0" smtClean="0"/>
                        <a:t> a starting point for estimating future usage by customer</a:t>
                      </a:r>
                    </a:p>
                  </a:txBody>
                  <a:tcPr/>
                </a:tc>
              </a:tr>
              <a:tr h="370840">
                <a:tc>
                  <a:txBody>
                    <a:bodyPr/>
                    <a:lstStyle/>
                    <a:p>
                      <a:r>
                        <a:rPr lang="en-US" dirty="0" smtClean="0"/>
                        <a:t>Initial Meter Read</a:t>
                      </a:r>
                      <a:endParaRPr lang="en-US" dirty="0"/>
                    </a:p>
                  </a:txBody>
                  <a:tcPr/>
                </a:tc>
                <a:tc>
                  <a:txBody>
                    <a:bodyPr/>
                    <a:lstStyle/>
                    <a:p>
                      <a:pPr algn="ctr"/>
                      <a:r>
                        <a:rPr lang="en-US" dirty="0" smtClean="0"/>
                        <a:t>867_04</a:t>
                      </a:r>
                      <a:endParaRPr lang="en-US" dirty="0"/>
                    </a:p>
                  </a:txBody>
                  <a:tcPr/>
                </a:tc>
                <a:tc>
                  <a:txBody>
                    <a:bodyPr/>
                    <a:lstStyle/>
                    <a:p>
                      <a:r>
                        <a:rPr lang="en-US" dirty="0" smtClean="0"/>
                        <a:t>Forms the starting point for REP’s service history with customer</a:t>
                      </a:r>
                      <a:endParaRPr lang="en-US" dirty="0"/>
                    </a:p>
                  </a:txBody>
                  <a:tcPr/>
                </a:tc>
              </a:tr>
            </a:tbl>
          </a:graphicData>
        </a:graphic>
      </p:graphicFrame>
    </p:spTree>
    <p:extLst>
      <p:ext uri="{BB962C8B-B14F-4D97-AF65-F5344CB8AC3E}">
        <p14:creationId xmlns:p14="http://schemas.microsoft.com/office/powerpoint/2010/main" val="1456521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Switch Request</a:t>
            </a:r>
            <a:endParaRPr lang="en-US" dirty="0"/>
          </a:p>
        </p:txBody>
      </p:sp>
      <p:sp>
        <p:nvSpPr>
          <p:cNvPr id="5" name="Rectangle 4"/>
          <p:cNvSpPr/>
          <p:nvPr/>
        </p:nvSpPr>
        <p:spPr>
          <a:xfrm>
            <a:off x="6431280" y="1520439"/>
            <a:ext cx="256032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3733800" y="1520439"/>
            <a:ext cx="2595067"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50000"/>
                </a:schemeClr>
              </a:solidFill>
              <a:latin typeface="Arial" panose="020B0604020202020204" pitchFamily="34" charset="0"/>
              <a:cs typeface="Arial" panose="020B0604020202020204" pitchFamily="34" charset="0"/>
            </a:endParaRPr>
          </a:p>
        </p:txBody>
      </p:sp>
      <p:cxnSp>
        <p:nvCxnSpPr>
          <p:cNvPr id="9" name="Straight Connector 8"/>
          <p:cNvCxnSpPr/>
          <p:nvPr/>
        </p:nvCxnSpPr>
        <p:spPr>
          <a:xfrm>
            <a:off x="6383708" y="1520439"/>
            <a:ext cx="0" cy="487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520439"/>
            <a:ext cx="0" cy="487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 y="1832360"/>
            <a:ext cx="8839200"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514600" y="2130039"/>
            <a:ext cx="0" cy="4270761"/>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343400" y="182879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648739"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7086600"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8382000"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52400" y="26634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52400" y="33492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52400" y="40350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52400" y="47208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152400" y="5254239"/>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22" name="Rectangle 21"/>
          <p:cNvSpPr/>
          <p:nvPr/>
        </p:nvSpPr>
        <p:spPr>
          <a:xfrm>
            <a:off x="4648200" y="1486685"/>
            <a:ext cx="697627"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3" name="Rectangle 22"/>
          <p:cNvSpPr/>
          <p:nvPr/>
        </p:nvSpPr>
        <p:spPr>
          <a:xfrm>
            <a:off x="7467600" y="1486685"/>
            <a:ext cx="419475"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4" name="Rectangle 23"/>
          <p:cNvSpPr/>
          <p:nvPr/>
        </p:nvSpPr>
        <p:spPr>
          <a:xfrm>
            <a:off x="152400" y="2279462"/>
            <a:ext cx="1650762"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Switch Request</a:t>
            </a:r>
            <a:endParaRPr lang="en-US" sz="1400" dirty="0">
              <a:latin typeface="Arial" panose="020B0604020202020204" pitchFamily="34" charset="0"/>
              <a:cs typeface="Arial" panose="020B0604020202020204" pitchFamily="34" charset="0"/>
            </a:endParaRPr>
          </a:p>
        </p:txBody>
      </p:sp>
      <p:sp>
        <p:nvSpPr>
          <p:cNvPr id="25" name="Rectangle 24"/>
          <p:cNvSpPr/>
          <p:nvPr/>
        </p:nvSpPr>
        <p:spPr>
          <a:xfrm>
            <a:off x="152400" y="273963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Enrollment</a:t>
            </a:r>
          </a:p>
          <a:p>
            <a:r>
              <a:rPr lang="en-US" sz="1400" dirty="0" smtClean="0">
                <a:latin typeface="Arial" panose="020B0604020202020204" pitchFamily="34" charset="0"/>
                <a:cs typeface="Arial" panose="020B0604020202020204" pitchFamily="34" charset="0"/>
              </a:rPr>
              <a:t>Notification Request</a:t>
            </a:r>
            <a:endParaRPr lang="en-US" sz="1400" dirty="0">
              <a:latin typeface="Arial" panose="020B0604020202020204" pitchFamily="34" charset="0"/>
              <a:cs typeface="Arial" panose="020B0604020202020204" pitchFamily="34" charset="0"/>
            </a:endParaRPr>
          </a:p>
        </p:txBody>
      </p:sp>
      <p:sp>
        <p:nvSpPr>
          <p:cNvPr id="26" name="Rectangle 25"/>
          <p:cNvSpPr/>
          <p:nvPr/>
        </p:nvSpPr>
        <p:spPr>
          <a:xfrm>
            <a:off x="152400" y="342543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Enrollment</a:t>
            </a:r>
          </a:p>
          <a:p>
            <a:r>
              <a:rPr lang="en-US" sz="1400" dirty="0" smtClean="0">
                <a:latin typeface="Arial" panose="020B0604020202020204" pitchFamily="34" charset="0"/>
                <a:cs typeface="Arial" panose="020B0604020202020204" pitchFamily="34" charset="0"/>
              </a:rPr>
              <a:t>Notification Response</a:t>
            </a:r>
            <a:endParaRPr lang="en-US" sz="1400" dirty="0">
              <a:latin typeface="Arial" panose="020B0604020202020204" pitchFamily="34" charset="0"/>
              <a:cs typeface="Arial" panose="020B0604020202020204" pitchFamily="34" charset="0"/>
            </a:endParaRPr>
          </a:p>
        </p:txBody>
      </p:sp>
      <p:sp>
        <p:nvSpPr>
          <p:cNvPr id="27" name="Rectangle 26"/>
          <p:cNvSpPr/>
          <p:nvPr/>
        </p:nvSpPr>
        <p:spPr>
          <a:xfrm>
            <a:off x="152400" y="411123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CR Enrollment</a:t>
            </a:r>
          </a:p>
          <a:p>
            <a:r>
              <a:rPr lang="en-US" sz="1400" dirty="0" smtClean="0">
                <a:latin typeface="Arial" panose="020B0604020202020204" pitchFamily="34" charset="0"/>
                <a:cs typeface="Arial" panose="020B0604020202020204" pitchFamily="34" charset="0"/>
              </a:rPr>
              <a:t>Notification Response</a:t>
            </a:r>
            <a:endParaRPr lang="en-US" sz="1400" dirty="0">
              <a:latin typeface="Arial" panose="020B0604020202020204" pitchFamily="34" charset="0"/>
              <a:cs typeface="Arial" panose="020B0604020202020204" pitchFamily="34" charset="0"/>
            </a:endParaRPr>
          </a:p>
        </p:txBody>
      </p:sp>
      <p:sp>
        <p:nvSpPr>
          <p:cNvPr id="28" name="Rectangle 27"/>
          <p:cNvSpPr/>
          <p:nvPr/>
        </p:nvSpPr>
        <p:spPr>
          <a:xfrm>
            <a:off x="152400" y="4813604"/>
            <a:ext cx="2196624"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Loss Notification</a:t>
            </a:r>
            <a:endParaRPr lang="en-US" sz="1400" dirty="0">
              <a:latin typeface="Arial" panose="020B0604020202020204" pitchFamily="34" charset="0"/>
              <a:cs typeface="Arial" panose="020B0604020202020204" pitchFamily="34" charset="0"/>
            </a:endParaRPr>
          </a:p>
        </p:txBody>
      </p:sp>
      <p:sp>
        <p:nvSpPr>
          <p:cNvPr id="29" name="Rectangle 28"/>
          <p:cNvSpPr/>
          <p:nvPr/>
        </p:nvSpPr>
        <p:spPr>
          <a:xfrm>
            <a:off x="152400" y="6016239"/>
            <a:ext cx="2196624"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Initial Meter Read</a:t>
            </a:r>
            <a:endParaRPr lang="en-US" sz="1400" dirty="0">
              <a:latin typeface="Arial" panose="020B0604020202020204" pitchFamily="34" charset="0"/>
              <a:cs typeface="Arial" panose="020B0604020202020204" pitchFamily="34" charset="0"/>
            </a:endParaRPr>
          </a:p>
        </p:txBody>
      </p:sp>
      <p:sp>
        <p:nvSpPr>
          <p:cNvPr id="30" name="Rectangle 29"/>
          <p:cNvSpPr/>
          <p:nvPr/>
        </p:nvSpPr>
        <p:spPr>
          <a:xfrm>
            <a:off x="152400" y="1825239"/>
            <a:ext cx="1650762"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Transaction Type</a:t>
            </a:r>
            <a:endParaRPr lang="en-US" sz="1400" dirty="0">
              <a:latin typeface="Arial" panose="020B0604020202020204" pitchFamily="34" charset="0"/>
              <a:cs typeface="Arial" panose="020B0604020202020204" pitchFamily="34" charset="0"/>
            </a:endParaRPr>
          </a:p>
        </p:txBody>
      </p:sp>
      <p:sp>
        <p:nvSpPr>
          <p:cNvPr id="31" name="Rectangle 30"/>
          <p:cNvSpPr/>
          <p:nvPr/>
        </p:nvSpPr>
        <p:spPr>
          <a:xfrm>
            <a:off x="3657600" y="1853040"/>
            <a:ext cx="685800"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ERCOT</a:t>
            </a:r>
            <a:endParaRPr lang="en-US" sz="1000" b="1" dirty="0">
              <a:latin typeface="Arial" panose="020B0604020202020204" pitchFamily="34" charset="0"/>
              <a:cs typeface="Arial" panose="020B0604020202020204" pitchFamily="34" charset="0"/>
            </a:endParaRPr>
          </a:p>
        </p:txBody>
      </p:sp>
      <p:sp>
        <p:nvSpPr>
          <p:cNvPr id="32" name="Rectangle 31"/>
          <p:cNvSpPr/>
          <p:nvPr/>
        </p:nvSpPr>
        <p:spPr>
          <a:xfrm>
            <a:off x="5054838" y="1853040"/>
            <a:ext cx="593901"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TDSP</a:t>
            </a:r>
            <a:endParaRPr lang="en-US" sz="1000" b="1" dirty="0">
              <a:latin typeface="Arial" panose="020B0604020202020204" pitchFamily="34" charset="0"/>
              <a:cs typeface="Arial" panose="020B0604020202020204" pitchFamily="34" charset="0"/>
            </a:endParaRPr>
          </a:p>
        </p:txBody>
      </p:sp>
      <p:sp>
        <p:nvSpPr>
          <p:cNvPr id="33" name="Rectangle 32"/>
          <p:cNvSpPr/>
          <p:nvPr/>
        </p:nvSpPr>
        <p:spPr>
          <a:xfrm>
            <a:off x="5638800" y="1853040"/>
            <a:ext cx="744908"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New REP</a:t>
            </a:r>
            <a:endParaRPr lang="en-US" sz="1000" b="1" dirty="0">
              <a:latin typeface="Arial" panose="020B0604020202020204" pitchFamily="34" charset="0"/>
              <a:cs typeface="Arial" panose="020B0604020202020204" pitchFamily="34" charset="0"/>
            </a:endParaRPr>
          </a:p>
        </p:txBody>
      </p:sp>
      <p:sp>
        <p:nvSpPr>
          <p:cNvPr id="34" name="Rectangle 33"/>
          <p:cNvSpPr/>
          <p:nvPr/>
        </p:nvSpPr>
        <p:spPr>
          <a:xfrm>
            <a:off x="152400" y="1832359"/>
            <a:ext cx="3505200" cy="307778"/>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400" y="5406639"/>
            <a:ext cx="2196624"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Final Usage</a:t>
            </a:r>
            <a:endParaRPr lang="en-US" sz="1400" dirty="0">
              <a:latin typeface="Arial" panose="020B0604020202020204" pitchFamily="34" charset="0"/>
              <a:cs typeface="Arial" panose="020B0604020202020204" pitchFamily="34" charset="0"/>
            </a:endParaRPr>
          </a:p>
        </p:txBody>
      </p:sp>
      <p:cxnSp>
        <p:nvCxnSpPr>
          <p:cNvPr id="36" name="Straight Connector 35"/>
          <p:cNvCxnSpPr/>
          <p:nvPr/>
        </p:nvCxnSpPr>
        <p:spPr>
          <a:xfrm>
            <a:off x="152400" y="58638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5029200" y="1832360"/>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38" name="Rectangle 37"/>
          <p:cNvSpPr/>
          <p:nvPr/>
        </p:nvSpPr>
        <p:spPr>
          <a:xfrm>
            <a:off x="4267200" y="1853040"/>
            <a:ext cx="838200"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Old REP</a:t>
            </a:r>
            <a:endParaRPr lang="en-US" sz="1000" b="1" dirty="0">
              <a:latin typeface="Arial" panose="020B0604020202020204" pitchFamily="34" charset="0"/>
              <a:cs typeface="Arial" panose="020B0604020202020204" pitchFamily="34" charset="0"/>
            </a:endParaRPr>
          </a:p>
        </p:txBody>
      </p:sp>
      <p:sp>
        <p:nvSpPr>
          <p:cNvPr id="39" name="Rectangle 38"/>
          <p:cNvSpPr/>
          <p:nvPr/>
        </p:nvSpPr>
        <p:spPr>
          <a:xfrm>
            <a:off x="6400800" y="1850066"/>
            <a:ext cx="685800"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ERCOT</a:t>
            </a:r>
            <a:endParaRPr lang="en-US" sz="1000" b="1" dirty="0">
              <a:latin typeface="Arial" panose="020B0604020202020204" pitchFamily="34" charset="0"/>
              <a:cs typeface="Arial" panose="020B0604020202020204" pitchFamily="34" charset="0"/>
            </a:endParaRPr>
          </a:p>
        </p:txBody>
      </p:sp>
      <p:sp>
        <p:nvSpPr>
          <p:cNvPr id="40" name="Rectangle 39"/>
          <p:cNvSpPr/>
          <p:nvPr/>
        </p:nvSpPr>
        <p:spPr>
          <a:xfrm>
            <a:off x="7798038" y="1851919"/>
            <a:ext cx="583962"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TDSP</a:t>
            </a:r>
            <a:endParaRPr lang="en-US" sz="1000" b="1" dirty="0">
              <a:latin typeface="Arial" panose="020B0604020202020204" pitchFamily="34" charset="0"/>
              <a:cs typeface="Arial" panose="020B0604020202020204" pitchFamily="34" charset="0"/>
            </a:endParaRPr>
          </a:p>
        </p:txBody>
      </p:sp>
      <p:sp>
        <p:nvSpPr>
          <p:cNvPr id="41" name="Rectangle 40"/>
          <p:cNvSpPr/>
          <p:nvPr/>
        </p:nvSpPr>
        <p:spPr>
          <a:xfrm>
            <a:off x="8328210" y="1851919"/>
            <a:ext cx="762000" cy="246221"/>
          </a:xfrm>
          <a:prstGeom prst="rect">
            <a:avLst/>
          </a:prstGeom>
        </p:spPr>
        <p:txBody>
          <a:bodyPr wrap="square">
            <a:spAutoFit/>
          </a:bodyPr>
          <a:lstStyle/>
          <a:p>
            <a:r>
              <a:rPr lang="en-US" sz="1000" b="1" dirty="0" smtClean="0">
                <a:latin typeface="Arial" panose="020B0604020202020204" pitchFamily="34" charset="0"/>
                <a:cs typeface="Arial" panose="020B0604020202020204" pitchFamily="34" charset="0"/>
              </a:rPr>
              <a:t>New REP</a:t>
            </a:r>
            <a:endParaRPr lang="en-US" sz="1000" b="1" dirty="0">
              <a:latin typeface="Arial" panose="020B0604020202020204" pitchFamily="34" charset="0"/>
              <a:cs typeface="Arial" panose="020B0604020202020204" pitchFamily="34" charset="0"/>
            </a:endParaRPr>
          </a:p>
        </p:txBody>
      </p:sp>
      <p:sp>
        <p:nvSpPr>
          <p:cNvPr id="42" name="Rectangle 41"/>
          <p:cNvSpPr/>
          <p:nvPr/>
        </p:nvSpPr>
        <p:spPr>
          <a:xfrm>
            <a:off x="7086600" y="1851919"/>
            <a:ext cx="711438"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Old REP</a:t>
            </a:r>
            <a:endParaRPr lang="en-US" sz="1000" b="1" dirty="0">
              <a:latin typeface="Arial" panose="020B0604020202020204" pitchFamily="34" charset="0"/>
              <a:cs typeface="Arial" panose="020B0604020202020204" pitchFamily="34" charset="0"/>
            </a:endParaRPr>
          </a:p>
        </p:txBody>
      </p:sp>
      <p:cxnSp>
        <p:nvCxnSpPr>
          <p:cNvPr id="43" name="Straight Connector 42"/>
          <p:cNvCxnSpPr/>
          <p:nvPr/>
        </p:nvCxnSpPr>
        <p:spPr>
          <a:xfrm>
            <a:off x="7784786" y="182523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44" name="Rectangle 43"/>
          <p:cNvSpPr/>
          <p:nvPr/>
        </p:nvSpPr>
        <p:spPr>
          <a:xfrm>
            <a:off x="2514600" y="2279462"/>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814_01</a:t>
            </a:r>
            <a:endParaRPr lang="en-US" sz="1400" dirty="0">
              <a:latin typeface="Arial" panose="020B0604020202020204" pitchFamily="34" charset="0"/>
              <a:cs typeface="Arial" panose="020B0604020202020204" pitchFamily="34" charset="0"/>
            </a:endParaRPr>
          </a:p>
        </p:txBody>
      </p:sp>
      <p:sp>
        <p:nvSpPr>
          <p:cNvPr id="45" name="Oval 44"/>
          <p:cNvSpPr>
            <a:spLocks noChangeAspect="1"/>
          </p:cNvSpPr>
          <p:nvPr/>
        </p:nvSpPr>
        <p:spPr>
          <a:xfrm>
            <a:off x="5823802" y="2267199"/>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583680" y="2259579"/>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514600" y="2847360"/>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814_03</a:t>
            </a:r>
            <a:endParaRPr lang="en-US" sz="1400" dirty="0">
              <a:latin typeface="Arial" panose="020B0604020202020204" pitchFamily="34" charset="0"/>
              <a:cs typeface="Arial" panose="020B0604020202020204" pitchFamily="34" charset="0"/>
            </a:endParaRPr>
          </a:p>
        </p:txBody>
      </p:sp>
      <p:sp>
        <p:nvSpPr>
          <p:cNvPr id="48" name="Oval 47"/>
          <p:cNvSpPr>
            <a:spLocks noChangeAspect="1"/>
          </p:cNvSpPr>
          <p:nvPr/>
        </p:nvSpPr>
        <p:spPr>
          <a:xfrm>
            <a:off x="3840480" y="2865577"/>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7934700" y="2867482"/>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514600" y="3533160"/>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814_04</a:t>
            </a:r>
            <a:endParaRPr lang="en-US" sz="1400" dirty="0">
              <a:latin typeface="Arial" panose="020B0604020202020204" pitchFamily="34" charset="0"/>
              <a:cs typeface="Arial" panose="020B0604020202020204" pitchFamily="34" charset="0"/>
            </a:endParaRPr>
          </a:p>
        </p:txBody>
      </p:sp>
      <p:sp>
        <p:nvSpPr>
          <p:cNvPr id="51" name="Oval 50"/>
          <p:cNvSpPr>
            <a:spLocks noChangeAspect="1"/>
          </p:cNvSpPr>
          <p:nvPr/>
        </p:nvSpPr>
        <p:spPr>
          <a:xfrm>
            <a:off x="5191768" y="3520897"/>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6583680" y="3533160"/>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514600" y="4218960"/>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814_05</a:t>
            </a:r>
            <a:endParaRPr lang="en-US" sz="1400" dirty="0">
              <a:latin typeface="Arial" panose="020B0604020202020204" pitchFamily="34" charset="0"/>
              <a:cs typeface="Arial" panose="020B0604020202020204" pitchFamily="34" charset="0"/>
            </a:endParaRPr>
          </a:p>
        </p:txBody>
      </p:sp>
      <p:sp>
        <p:nvSpPr>
          <p:cNvPr id="54" name="Oval 53"/>
          <p:cNvSpPr>
            <a:spLocks noChangeAspect="1"/>
          </p:cNvSpPr>
          <p:nvPr/>
        </p:nvSpPr>
        <p:spPr>
          <a:xfrm>
            <a:off x="3840480" y="4224050"/>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8564880" y="4224050"/>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514600" y="4816550"/>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814_06</a:t>
            </a:r>
            <a:endParaRPr lang="en-US" sz="1400" dirty="0">
              <a:latin typeface="Arial" panose="020B0604020202020204" pitchFamily="34" charset="0"/>
              <a:cs typeface="Arial" panose="020B0604020202020204" pitchFamily="34" charset="0"/>
            </a:endParaRPr>
          </a:p>
        </p:txBody>
      </p:sp>
      <p:sp>
        <p:nvSpPr>
          <p:cNvPr id="57" name="Oval 56"/>
          <p:cNvSpPr>
            <a:spLocks noChangeAspect="1"/>
          </p:cNvSpPr>
          <p:nvPr/>
        </p:nvSpPr>
        <p:spPr>
          <a:xfrm>
            <a:off x="3840480" y="4857999"/>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7282299" y="4857999"/>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518251" y="5415167"/>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867_03</a:t>
            </a:r>
            <a:endParaRPr lang="en-US" sz="1400" dirty="0">
              <a:latin typeface="Arial" panose="020B0604020202020204" pitchFamily="34" charset="0"/>
              <a:cs typeface="Arial" panose="020B0604020202020204" pitchFamily="34" charset="0"/>
            </a:endParaRPr>
          </a:p>
        </p:txBody>
      </p:sp>
      <p:sp>
        <p:nvSpPr>
          <p:cNvPr id="60" name="Oval 59"/>
          <p:cNvSpPr>
            <a:spLocks noChangeAspect="1"/>
          </p:cNvSpPr>
          <p:nvPr/>
        </p:nvSpPr>
        <p:spPr>
          <a:xfrm>
            <a:off x="5201293" y="5415167"/>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1" name="Oval 60"/>
          <p:cNvSpPr>
            <a:spLocks noChangeAspect="1"/>
          </p:cNvSpPr>
          <p:nvPr/>
        </p:nvSpPr>
        <p:spPr>
          <a:xfrm>
            <a:off x="6575544" y="5426597"/>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2" name="Oval 61"/>
          <p:cNvSpPr>
            <a:spLocks noChangeAspect="1"/>
          </p:cNvSpPr>
          <p:nvPr/>
        </p:nvSpPr>
        <p:spPr>
          <a:xfrm>
            <a:off x="3840480" y="5415167"/>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3" name="Oval 62"/>
          <p:cNvSpPr>
            <a:spLocks noChangeAspect="1"/>
          </p:cNvSpPr>
          <p:nvPr/>
        </p:nvSpPr>
        <p:spPr>
          <a:xfrm>
            <a:off x="7282299" y="5415167"/>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4" name="Rectangle 63"/>
          <p:cNvSpPr/>
          <p:nvPr/>
        </p:nvSpPr>
        <p:spPr>
          <a:xfrm>
            <a:off x="2518251" y="6016238"/>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867_04</a:t>
            </a:r>
            <a:endParaRPr lang="en-US" sz="1400" dirty="0">
              <a:latin typeface="Arial" panose="020B0604020202020204" pitchFamily="34" charset="0"/>
              <a:cs typeface="Arial" panose="020B0604020202020204" pitchFamily="34" charset="0"/>
            </a:endParaRPr>
          </a:p>
        </p:txBody>
      </p:sp>
      <p:sp>
        <p:nvSpPr>
          <p:cNvPr id="65" name="Oval 64"/>
          <p:cNvSpPr>
            <a:spLocks noChangeAspect="1"/>
          </p:cNvSpPr>
          <p:nvPr/>
        </p:nvSpPr>
        <p:spPr>
          <a:xfrm>
            <a:off x="5191768" y="6003975"/>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6" name="Oval 65"/>
          <p:cNvSpPr>
            <a:spLocks noChangeAspect="1"/>
          </p:cNvSpPr>
          <p:nvPr/>
        </p:nvSpPr>
        <p:spPr>
          <a:xfrm>
            <a:off x="6585069" y="6002978"/>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7" name="Oval 66"/>
          <p:cNvSpPr>
            <a:spLocks noChangeAspect="1"/>
          </p:cNvSpPr>
          <p:nvPr/>
        </p:nvSpPr>
        <p:spPr>
          <a:xfrm>
            <a:off x="3840480" y="6021120"/>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8" name="Oval 67"/>
          <p:cNvSpPr>
            <a:spLocks noChangeAspect="1"/>
          </p:cNvSpPr>
          <p:nvPr/>
        </p:nvSpPr>
        <p:spPr>
          <a:xfrm>
            <a:off x="8564880" y="6021120"/>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 name="Slide Number Placeholder 1"/>
          <p:cNvSpPr>
            <a:spLocks noGrp="1"/>
          </p:cNvSpPr>
          <p:nvPr>
            <p:ph type="sldNum" sz="quarter" idx="4"/>
          </p:nvPr>
        </p:nvSpPr>
        <p:spPr/>
        <p:txBody>
          <a:bodyPr/>
          <a:lstStyle/>
          <a:p>
            <a:fld id="{FF7F3899-B190-482E-AE55-E6984E7DA36B}" type="slidenum">
              <a:rPr lang="en-US" smtClean="0"/>
              <a:t>19</a:t>
            </a:fld>
            <a:endParaRPr lang="en-US"/>
          </a:p>
        </p:txBody>
      </p:sp>
    </p:spTree>
    <p:extLst>
      <p:ext uri="{BB962C8B-B14F-4D97-AF65-F5344CB8AC3E}">
        <p14:creationId xmlns:p14="http://schemas.microsoft.com/office/powerpoint/2010/main" val="3349002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5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25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5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250"/>
                                        <p:tgtEl>
                                          <p:spTgt spid="47"/>
                                        </p:tgtEl>
                                      </p:cBhvr>
                                    </p:animEffect>
                                  </p:childTnLst>
                                </p:cTn>
                              </p:par>
                              <p:par>
                                <p:cTn id="21" presetID="30" presetClass="emph" presetSubtype="0" fill="hold" grpId="1" nodeType="withEffect">
                                  <p:stCondLst>
                                    <p:cond delay="0"/>
                                  </p:stCondLst>
                                  <p:childTnLst>
                                    <p:animClr clrSpc="hsl" dir="cw">
                                      <p:cBhvr override="childStyle">
                                        <p:cTn id="22" dur="500" fill="hold"/>
                                        <p:tgtEl>
                                          <p:spTgt spid="45"/>
                                        </p:tgtEl>
                                        <p:attrNameLst>
                                          <p:attrName>style.color</p:attrName>
                                        </p:attrNameLst>
                                      </p:cBhvr>
                                      <p:by>
                                        <p:hsl h="0" s="12549" l="25098"/>
                                      </p:by>
                                    </p:animClr>
                                    <p:animClr clrSpc="hsl" dir="cw">
                                      <p:cBhvr>
                                        <p:cTn id="23" dur="500" fill="hold"/>
                                        <p:tgtEl>
                                          <p:spTgt spid="45"/>
                                        </p:tgtEl>
                                        <p:attrNameLst>
                                          <p:attrName>fillcolor</p:attrName>
                                        </p:attrNameLst>
                                      </p:cBhvr>
                                      <p:by>
                                        <p:hsl h="0" s="12549" l="25098"/>
                                      </p:by>
                                    </p:animClr>
                                    <p:animClr clrSpc="hsl" dir="cw">
                                      <p:cBhvr>
                                        <p:cTn id="24" dur="500" fill="hold"/>
                                        <p:tgtEl>
                                          <p:spTgt spid="45"/>
                                        </p:tgtEl>
                                        <p:attrNameLst>
                                          <p:attrName>stroke.color</p:attrName>
                                        </p:attrNameLst>
                                      </p:cBhvr>
                                      <p:by>
                                        <p:hsl h="0" s="12549" l="25098"/>
                                      </p:by>
                                    </p:animClr>
                                    <p:set>
                                      <p:cBhvr>
                                        <p:cTn id="25" dur="500" fill="hold"/>
                                        <p:tgtEl>
                                          <p:spTgt spid="45"/>
                                        </p:tgtEl>
                                        <p:attrNameLst>
                                          <p:attrName>fill.type</p:attrName>
                                        </p:attrNameLst>
                                      </p:cBhvr>
                                      <p:to>
                                        <p:strVal val="solid"/>
                                      </p:to>
                                    </p:set>
                                  </p:childTnLst>
                                </p:cTn>
                              </p:par>
                              <p:par>
                                <p:cTn id="26" presetID="30" presetClass="emph" presetSubtype="0" fill="hold" grpId="1" nodeType="withEffect">
                                  <p:stCondLst>
                                    <p:cond delay="0"/>
                                  </p:stCondLst>
                                  <p:childTnLst>
                                    <p:animClr clrSpc="hsl" dir="cw">
                                      <p:cBhvr override="childStyle">
                                        <p:cTn id="27" dur="500" fill="hold"/>
                                        <p:tgtEl>
                                          <p:spTgt spid="46"/>
                                        </p:tgtEl>
                                        <p:attrNameLst>
                                          <p:attrName>style.color</p:attrName>
                                        </p:attrNameLst>
                                      </p:cBhvr>
                                      <p:by>
                                        <p:hsl h="0" s="12549" l="25098"/>
                                      </p:by>
                                    </p:animClr>
                                    <p:animClr clrSpc="hsl" dir="cw">
                                      <p:cBhvr>
                                        <p:cTn id="28" dur="500" fill="hold"/>
                                        <p:tgtEl>
                                          <p:spTgt spid="46"/>
                                        </p:tgtEl>
                                        <p:attrNameLst>
                                          <p:attrName>fillcolor</p:attrName>
                                        </p:attrNameLst>
                                      </p:cBhvr>
                                      <p:by>
                                        <p:hsl h="0" s="12549" l="25098"/>
                                      </p:by>
                                    </p:animClr>
                                    <p:animClr clrSpc="hsl" dir="cw">
                                      <p:cBhvr>
                                        <p:cTn id="29" dur="500" fill="hold"/>
                                        <p:tgtEl>
                                          <p:spTgt spid="46"/>
                                        </p:tgtEl>
                                        <p:attrNameLst>
                                          <p:attrName>stroke.color</p:attrName>
                                        </p:attrNameLst>
                                      </p:cBhvr>
                                      <p:by>
                                        <p:hsl h="0" s="12549" l="25098"/>
                                      </p:by>
                                    </p:animClr>
                                    <p:set>
                                      <p:cBhvr>
                                        <p:cTn id="30" dur="500" fill="hold"/>
                                        <p:tgtEl>
                                          <p:spTgt spid="4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25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25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250"/>
                                        <p:tgtEl>
                                          <p:spTgt spid="50"/>
                                        </p:tgtEl>
                                      </p:cBhvr>
                                    </p:animEffect>
                                  </p:childTnLst>
                                </p:cTn>
                              </p:par>
                              <p:par>
                                <p:cTn id="44" presetID="30" presetClass="emph" presetSubtype="0" fill="hold" grpId="1" nodeType="withEffect">
                                  <p:stCondLst>
                                    <p:cond delay="0"/>
                                  </p:stCondLst>
                                  <p:childTnLst>
                                    <p:animClr clrSpc="hsl" dir="cw">
                                      <p:cBhvr override="childStyle">
                                        <p:cTn id="45" dur="500" fill="hold"/>
                                        <p:tgtEl>
                                          <p:spTgt spid="48"/>
                                        </p:tgtEl>
                                        <p:attrNameLst>
                                          <p:attrName>style.color</p:attrName>
                                        </p:attrNameLst>
                                      </p:cBhvr>
                                      <p:by>
                                        <p:hsl h="0" s="12549" l="25098"/>
                                      </p:by>
                                    </p:animClr>
                                    <p:animClr clrSpc="hsl" dir="cw">
                                      <p:cBhvr>
                                        <p:cTn id="46" dur="500" fill="hold"/>
                                        <p:tgtEl>
                                          <p:spTgt spid="48"/>
                                        </p:tgtEl>
                                        <p:attrNameLst>
                                          <p:attrName>fillcolor</p:attrName>
                                        </p:attrNameLst>
                                      </p:cBhvr>
                                      <p:by>
                                        <p:hsl h="0" s="12549" l="25098"/>
                                      </p:by>
                                    </p:animClr>
                                    <p:animClr clrSpc="hsl" dir="cw">
                                      <p:cBhvr>
                                        <p:cTn id="47" dur="500" fill="hold"/>
                                        <p:tgtEl>
                                          <p:spTgt spid="48"/>
                                        </p:tgtEl>
                                        <p:attrNameLst>
                                          <p:attrName>stroke.color</p:attrName>
                                        </p:attrNameLst>
                                      </p:cBhvr>
                                      <p:by>
                                        <p:hsl h="0" s="12549" l="25098"/>
                                      </p:by>
                                    </p:animClr>
                                    <p:set>
                                      <p:cBhvr>
                                        <p:cTn id="48" dur="500" fill="hold"/>
                                        <p:tgtEl>
                                          <p:spTgt spid="48"/>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49"/>
                                        </p:tgtEl>
                                        <p:attrNameLst>
                                          <p:attrName>style.color</p:attrName>
                                        </p:attrNameLst>
                                      </p:cBhvr>
                                      <p:by>
                                        <p:hsl h="0" s="12549" l="25098"/>
                                      </p:by>
                                    </p:animClr>
                                    <p:animClr clrSpc="hsl" dir="cw">
                                      <p:cBhvr>
                                        <p:cTn id="51" dur="500" fill="hold"/>
                                        <p:tgtEl>
                                          <p:spTgt spid="49"/>
                                        </p:tgtEl>
                                        <p:attrNameLst>
                                          <p:attrName>fillcolor</p:attrName>
                                        </p:attrNameLst>
                                      </p:cBhvr>
                                      <p:by>
                                        <p:hsl h="0" s="12549" l="25098"/>
                                      </p:by>
                                    </p:animClr>
                                    <p:animClr clrSpc="hsl" dir="cw">
                                      <p:cBhvr>
                                        <p:cTn id="52" dur="500" fill="hold"/>
                                        <p:tgtEl>
                                          <p:spTgt spid="49"/>
                                        </p:tgtEl>
                                        <p:attrNameLst>
                                          <p:attrName>stroke.color</p:attrName>
                                        </p:attrNameLst>
                                      </p:cBhvr>
                                      <p:by>
                                        <p:hsl h="0" s="12549" l="25098"/>
                                      </p:by>
                                    </p:animClr>
                                    <p:set>
                                      <p:cBhvr>
                                        <p:cTn id="53" dur="500" fill="hold"/>
                                        <p:tgtEl>
                                          <p:spTgt spid="49"/>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25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25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250"/>
                                        <p:tgtEl>
                                          <p:spTgt spid="53"/>
                                        </p:tgtEl>
                                      </p:cBhvr>
                                    </p:animEffect>
                                  </p:childTnLst>
                                </p:cTn>
                              </p:par>
                              <p:par>
                                <p:cTn id="67" presetID="30" presetClass="emph" presetSubtype="0" fill="hold" grpId="1" nodeType="withEffect">
                                  <p:stCondLst>
                                    <p:cond delay="0"/>
                                  </p:stCondLst>
                                  <p:childTnLst>
                                    <p:animClr clrSpc="hsl" dir="cw">
                                      <p:cBhvr override="childStyle">
                                        <p:cTn id="68" dur="500" fill="hold"/>
                                        <p:tgtEl>
                                          <p:spTgt spid="51"/>
                                        </p:tgtEl>
                                        <p:attrNameLst>
                                          <p:attrName>style.color</p:attrName>
                                        </p:attrNameLst>
                                      </p:cBhvr>
                                      <p:by>
                                        <p:hsl h="0" s="12549" l="25098"/>
                                      </p:by>
                                    </p:animClr>
                                    <p:animClr clrSpc="hsl" dir="cw">
                                      <p:cBhvr>
                                        <p:cTn id="69" dur="500" fill="hold"/>
                                        <p:tgtEl>
                                          <p:spTgt spid="51"/>
                                        </p:tgtEl>
                                        <p:attrNameLst>
                                          <p:attrName>fillcolor</p:attrName>
                                        </p:attrNameLst>
                                      </p:cBhvr>
                                      <p:by>
                                        <p:hsl h="0" s="12549" l="25098"/>
                                      </p:by>
                                    </p:animClr>
                                    <p:animClr clrSpc="hsl" dir="cw">
                                      <p:cBhvr>
                                        <p:cTn id="70" dur="500" fill="hold"/>
                                        <p:tgtEl>
                                          <p:spTgt spid="51"/>
                                        </p:tgtEl>
                                        <p:attrNameLst>
                                          <p:attrName>stroke.color</p:attrName>
                                        </p:attrNameLst>
                                      </p:cBhvr>
                                      <p:by>
                                        <p:hsl h="0" s="12549" l="25098"/>
                                      </p:by>
                                    </p:animClr>
                                    <p:set>
                                      <p:cBhvr>
                                        <p:cTn id="71" dur="500" fill="hold"/>
                                        <p:tgtEl>
                                          <p:spTgt spid="51"/>
                                        </p:tgtEl>
                                        <p:attrNameLst>
                                          <p:attrName>fill.type</p:attrName>
                                        </p:attrNameLst>
                                      </p:cBhvr>
                                      <p:to>
                                        <p:strVal val="solid"/>
                                      </p:to>
                                    </p:set>
                                  </p:childTnLst>
                                </p:cTn>
                              </p:par>
                              <p:par>
                                <p:cTn id="72" presetID="30" presetClass="emph" presetSubtype="0" fill="hold" grpId="1" nodeType="withEffect">
                                  <p:stCondLst>
                                    <p:cond delay="0"/>
                                  </p:stCondLst>
                                  <p:childTnLst>
                                    <p:animClr clrSpc="hsl" dir="cw">
                                      <p:cBhvr override="childStyle">
                                        <p:cTn id="73" dur="500" fill="hold"/>
                                        <p:tgtEl>
                                          <p:spTgt spid="52"/>
                                        </p:tgtEl>
                                        <p:attrNameLst>
                                          <p:attrName>style.color</p:attrName>
                                        </p:attrNameLst>
                                      </p:cBhvr>
                                      <p:by>
                                        <p:hsl h="0" s="12549" l="25098"/>
                                      </p:by>
                                    </p:animClr>
                                    <p:animClr clrSpc="hsl" dir="cw">
                                      <p:cBhvr>
                                        <p:cTn id="74" dur="500" fill="hold"/>
                                        <p:tgtEl>
                                          <p:spTgt spid="52"/>
                                        </p:tgtEl>
                                        <p:attrNameLst>
                                          <p:attrName>fillcolor</p:attrName>
                                        </p:attrNameLst>
                                      </p:cBhvr>
                                      <p:by>
                                        <p:hsl h="0" s="12549" l="25098"/>
                                      </p:by>
                                    </p:animClr>
                                    <p:animClr clrSpc="hsl" dir="cw">
                                      <p:cBhvr>
                                        <p:cTn id="75" dur="500" fill="hold"/>
                                        <p:tgtEl>
                                          <p:spTgt spid="52"/>
                                        </p:tgtEl>
                                        <p:attrNameLst>
                                          <p:attrName>stroke.color</p:attrName>
                                        </p:attrNameLst>
                                      </p:cBhvr>
                                      <p:by>
                                        <p:hsl h="0" s="12549" l="25098"/>
                                      </p:by>
                                    </p:animClr>
                                    <p:set>
                                      <p:cBhvr>
                                        <p:cTn id="76" dur="500" fill="hold"/>
                                        <p:tgtEl>
                                          <p:spTgt spid="52"/>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250"/>
                                        <p:tgtEl>
                                          <p:spTgt spid="5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25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250"/>
                                        <p:tgtEl>
                                          <p:spTgt spid="56"/>
                                        </p:tgtEl>
                                      </p:cBhvr>
                                    </p:animEffect>
                                  </p:childTnLst>
                                </p:cTn>
                              </p:par>
                              <p:par>
                                <p:cTn id="90" presetID="30" presetClass="emph" presetSubtype="0" fill="hold" grpId="1" nodeType="withEffect">
                                  <p:stCondLst>
                                    <p:cond delay="0"/>
                                  </p:stCondLst>
                                  <p:childTnLst>
                                    <p:animClr clrSpc="hsl" dir="cw">
                                      <p:cBhvr override="childStyle">
                                        <p:cTn id="91" dur="500" fill="hold"/>
                                        <p:tgtEl>
                                          <p:spTgt spid="54"/>
                                        </p:tgtEl>
                                        <p:attrNameLst>
                                          <p:attrName>style.color</p:attrName>
                                        </p:attrNameLst>
                                      </p:cBhvr>
                                      <p:by>
                                        <p:hsl h="0" s="12549" l="25098"/>
                                      </p:by>
                                    </p:animClr>
                                    <p:animClr clrSpc="hsl" dir="cw">
                                      <p:cBhvr>
                                        <p:cTn id="92" dur="500" fill="hold"/>
                                        <p:tgtEl>
                                          <p:spTgt spid="54"/>
                                        </p:tgtEl>
                                        <p:attrNameLst>
                                          <p:attrName>fillcolor</p:attrName>
                                        </p:attrNameLst>
                                      </p:cBhvr>
                                      <p:by>
                                        <p:hsl h="0" s="12549" l="25098"/>
                                      </p:by>
                                    </p:animClr>
                                    <p:animClr clrSpc="hsl" dir="cw">
                                      <p:cBhvr>
                                        <p:cTn id="93" dur="500" fill="hold"/>
                                        <p:tgtEl>
                                          <p:spTgt spid="54"/>
                                        </p:tgtEl>
                                        <p:attrNameLst>
                                          <p:attrName>stroke.color</p:attrName>
                                        </p:attrNameLst>
                                      </p:cBhvr>
                                      <p:by>
                                        <p:hsl h="0" s="12549" l="25098"/>
                                      </p:by>
                                    </p:animClr>
                                    <p:set>
                                      <p:cBhvr>
                                        <p:cTn id="94" dur="500" fill="hold"/>
                                        <p:tgtEl>
                                          <p:spTgt spid="54"/>
                                        </p:tgtEl>
                                        <p:attrNameLst>
                                          <p:attrName>fill.type</p:attrName>
                                        </p:attrNameLst>
                                      </p:cBhvr>
                                      <p:to>
                                        <p:strVal val="solid"/>
                                      </p:to>
                                    </p:set>
                                  </p:childTnLst>
                                </p:cTn>
                              </p:par>
                              <p:par>
                                <p:cTn id="95" presetID="30" presetClass="emph" presetSubtype="0" fill="hold" grpId="1" nodeType="withEffect">
                                  <p:stCondLst>
                                    <p:cond delay="0"/>
                                  </p:stCondLst>
                                  <p:childTnLst>
                                    <p:animClr clrSpc="hsl" dir="cw">
                                      <p:cBhvr override="childStyle">
                                        <p:cTn id="96" dur="500" fill="hold"/>
                                        <p:tgtEl>
                                          <p:spTgt spid="55"/>
                                        </p:tgtEl>
                                        <p:attrNameLst>
                                          <p:attrName>style.color</p:attrName>
                                        </p:attrNameLst>
                                      </p:cBhvr>
                                      <p:by>
                                        <p:hsl h="0" s="12549" l="25098"/>
                                      </p:by>
                                    </p:animClr>
                                    <p:animClr clrSpc="hsl" dir="cw">
                                      <p:cBhvr>
                                        <p:cTn id="97" dur="500" fill="hold"/>
                                        <p:tgtEl>
                                          <p:spTgt spid="55"/>
                                        </p:tgtEl>
                                        <p:attrNameLst>
                                          <p:attrName>fillcolor</p:attrName>
                                        </p:attrNameLst>
                                      </p:cBhvr>
                                      <p:by>
                                        <p:hsl h="0" s="12549" l="25098"/>
                                      </p:by>
                                    </p:animClr>
                                    <p:animClr clrSpc="hsl" dir="cw">
                                      <p:cBhvr>
                                        <p:cTn id="98" dur="500" fill="hold"/>
                                        <p:tgtEl>
                                          <p:spTgt spid="55"/>
                                        </p:tgtEl>
                                        <p:attrNameLst>
                                          <p:attrName>stroke.color</p:attrName>
                                        </p:attrNameLst>
                                      </p:cBhvr>
                                      <p:by>
                                        <p:hsl h="0" s="12549" l="25098"/>
                                      </p:by>
                                    </p:animClr>
                                    <p:set>
                                      <p:cBhvr>
                                        <p:cTn id="99" dur="500" fill="hold"/>
                                        <p:tgtEl>
                                          <p:spTgt spid="55"/>
                                        </p:tgtEl>
                                        <p:attrNameLst>
                                          <p:attrName>fill.type</p:attrName>
                                        </p:attrNameLst>
                                      </p:cBhvr>
                                      <p:to>
                                        <p:strVal val="solid"/>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250"/>
                                        <p:tgtEl>
                                          <p:spTgt spid="5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250"/>
                                        <p:tgtEl>
                                          <p:spTgt spid="5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250"/>
                                        <p:tgtEl>
                                          <p:spTgt spid="59"/>
                                        </p:tgtEl>
                                      </p:cBhvr>
                                    </p:animEffect>
                                  </p:childTnLst>
                                </p:cTn>
                              </p:par>
                              <p:par>
                                <p:cTn id="113" presetID="30" presetClass="emph" presetSubtype="0" fill="hold" grpId="1" nodeType="withEffect">
                                  <p:stCondLst>
                                    <p:cond delay="0"/>
                                  </p:stCondLst>
                                  <p:childTnLst>
                                    <p:animClr clrSpc="hsl" dir="cw">
                                      <p:cBhvr override="childStyle">
                                        <p:cTn id="114" dur="500" fill="hold"/>
                                        <p:tgtEl>
                                          <p:spTgt spid="57"/>
                                        </p:tgtEl>
                                        <p:attrNameLst>
                                          <p:attrName>style.color</p:attrName>
                                        </p:attrNameLst>
                                      </p:cBhvr>
                                      <p:by>
                                        <p:hsl h="0" s="12549" l="25098"/>
                                      </p:by>
                                    </p:animClr>
                                    <p:animClr clrSpc="hsl" dir="cw">
                                      <p:cBhvr>
                                        <p:cTn id="115" dur="500" fill="hold"/>
                                        <p:tgtEl>
                                          <p:spTgt spid="57"/>
                                        </p:tgtEl>
                                        <p:attrNameLst>
                                          <p:attrName>fillcolor</p:attrName>
                                        </p:attrNameLst>
                                      </p:cBhvr>
                                      <p:by>
                                        <p:hsl h="0" s="12549" l="25098"/>
                                      </p:by>
                                    </p:animClr>
                                    <p:animClr clrSpc="hsl" dir="cw">
                                      <p:cBhvr>
                                        <p:cTn id="116" dur="500" fill="hold"/>
                                        <p:tgtEl>
                                          <p:spTgt spid="57"/>
                                        </p:tgtEl>
                                        <p:attrNameLst>
                                          <p:attrName>stroke.color</p:attrName>
                                        </p:attrNameLst>
                                      </p:cBhvr>
                                      <p:by>
                                        <p:hsl h="0" s="12549" l="25098"/>
                                      </p:by>
                                    </p:animClr>
                                    <p:set>
                                      <p:cBhvr>
                                        <p:cTn id="117" dur="500" fill="hold"/>
                                        <p:tgtEl>
                                          <p:spTgt spid="57"/>
                                        </p:tgtEl>
                                        <p:attrNameLst>
                                          <p:attrName>fill.type</p:attrName>
                                        </p:attrNameLst>
                                      </p:cBhvr>
                                      <p:to>
                                        <p:strVal val="solid"/>
                                      </p:to>
                                    </p:set>
                                  </p:childTnLst>
                                </p:cTn>
                              </p:par>
                              <p:par>
                                <p:cTn id="118" presetID="30" presetClass="emph" presetSubtype="0" fill="hold" grpId="1" nodeType="withEffect">
                                  <p:stCondLst>
                                    <p:cond delay="0"/>
                                  </p:stCondLst>
                                  <p:childTnLst>
                                    <p:animClr clrSpc="hsl" dir="cw">
                                      <p:cBhvr override="childStyle">
                                        <p:cTn id="119" dur="500" fill="hold"/>
                                        <p:tgtEl>
                                          <p:spTgt spid="58"/>
                                        </p:tgtEl>
                                        <p:attrNameLst>
                                          <p:attrName>style.color</p:attrName>
                                        </p:attrNameLst>
                                      </p:cBhvr>
                                      <p:by>
                                        <p:hsl h="0" s="12549" l="25098"/>
                                      </p:by>
                                    </p:animClr>
                                    <p:animClr clrSpc="hsl" dir="cw">
                                      <p:cBhvr>
                                        <p:cTn id="120" dur="500" fill="hold"/>
                                        <p:tgtEl>
                                          <p:spTgt spid="58"/>
                                        </p:tgtEl>
                                        <p:attrNameLst>
                                          <p:attrName>fillcolor</p:attrName>
                                        </p:attrNameLst>
                                      </p:cBhvr>
                                      <p:by>
                                        <p:hsl h="0" s="12549" l="25098"/>
                                      </p:by>
                                    </p:animClr>
                                    <p:animClr clrSpc="hsl" dir="cw">
                                      <p:cBhvr>
                                        <p:cTn id="121" dur="500" fill="hold"/>
                                        <p:tgtEl>
                                          <p:spTgt spid="58"/>
                                        </p:tgtEl>
                                        <p:attrNameLst>
                                          <p:attrName>stroke.color</p:attrName>
                                        </p:attrNameLst>
                                      </p:cBhvr>
                                      <p:by>
                                        <p:hsl h="0" s="12549" l="25098"/>
                                      </p:by>
                                    </p:animClr>
                                    <p:set>
                                      <p:cBhvr>
                                        <p:cTn id="122" dur="500" fill="hold"/>
                                        <p:tgtEl>
                                          <p:spTgt spid="58"/>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fade">
                                      <p:cBhvr>
                                        <p:cTn id="127" dur="250"/>
                                        <p:tgtEl>
                                          <p:spTgt spid="6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250"/>
                                        <p:tgtEl>
                                          <p:spTgt spid="61"/>
                                        </p:tgtEl>
                                      </p:cBhvr>
                                    </p:animEffect>
                                  </p:childTnLst>
                                </p:cTn>
                              </p:par>
                            </p:childTnLst>
                          </p:cTn>
                        </p:par>
                      </p:childTnLst>
                    </p:cTn>
                  </p:par>
                  <p:par>
                    <p:cTn id="131" fill="hold">
                      <p:stCondLst>
                        <p:cond delay="indefinite"/>
                      </p:stCondLst>
                      <p:childTnLst>
                        <p:par>
                          <p:cTn id="132" fill="hold">
                            <p:stCondLst>
                              <p:cond delay="0"/>
                            </p:stCondLst>
                            <p:childTnLst>
                              <p:par>
                                <p:cTn id="133" presetID="30" presetClass="emph" presetSubtype="0" fill="hold" grpId="1" nodeType="clickEffect">
                                  <p:stCondLst>
                                    <p:cond delay="0"/>
                                  </p:stCondLst>
                                  <p:childTnLst>
                                    <p:animClr clrSpc="hsl" dir="cw">
                                      <p:cBhvr override="childStyle">
                                        <p:cTn id="134" dur="500" fill="hold"/>
                                        <p:tgtEl>
                                          <p:spTgt spid="60"/>
                                        </p:tgtEl>
                                        <p:attrNameLst>
                                          <p:attrName>style.color</p:attrName>
                                        </p:attrNameLst>
                                      </p:cBhvr>
                                      <p:by>
                                        <p:hsl h="0" s="12549" l="25098"/>
                                      </p:by>
                                    </p:animClr>
                                    <p:animClr clrSpc="hsl" dir="cw">
                                      <p:cBhvr>
                                        <p:cTn id="135" dur="500" fill="hold"/>
                                        <p:tgtEl>
                                          <p:spTgt spid="60"/>
                                        </p:tgtEl>
                                        <p:attrNameLst>
                                          <p:attrName>fillcolor</p:attrName>
                                        </p:attrNameLst>
                                      </p:cBhvr>
                                      <p:by>
                                        <p:hsl h="0" s="12549" l="25098"/>
                                      </p:by>
                                    </p:animClr>
                                    <p:animClr clrSpc="hsl" dir="cw">
                                      <p:cBhvr>
                                        <p:cTn id="136" dur="500" fill="hold"/>
                                        <p:tgtEl>
                                          <p:spTgt spid="60"/>
                                        </p:tgtEl>
                                        <p:attrNameLst>
                                          <p:attrName>stroke.color</p:attrName>
                                        </p:attrNameLst>
                                      </p:cBhvr>
                                      <p:by>
                                        <p:hsl h="0" s="12549" l="25098"/>
                                      </p:by>
                                    </p:animClr>
                                    <p:set>
                                      <p:cBhvr>
                                        <p:cTn id="137" dur="500" fill="hold"/>
                                        <p:tgtEl>
                                          <p:spTgt spid="60"/>
                                        </p:tgtEl>
                                        <p:attrNameLst>
                                          <p:attrName>fill.type</p:attrName>
                                        </p:attrNameLst>
                                      </p:cBhvr>
                                      <p:to>
                                        <p:strVal val="solid"/>
                                      </p:to>
                                    </p:set>
                                  </p:childTnLst>
                                </p:cTn>
                              </p:par>
                              <p:par>
                                <p:cTn id="138" presetID="30" presetClass="emph" presetSubtype="0" fill="hold" grpId="1" nodeType="withEffect">
                                  <p:stCondLst>
                                    <p:cond delay="0"/>
                                  </p:stCondLst>
                                  <p:childTnLst>
                                    <p:animClr clrSpc="hsl" dir="cw">
                                      <p:cBhvr override="childStyle">
                                        <p:cTn id="139" dur="500" fill="hold"/>
                                        <p:tgtEl>
                                          <p:spTgt spid="61"/>
                                        </p:tgtEl>
                                        <p:attrNameLst>
                                          <p:attrName>style.color</p:attrName>
                                        </p:attrNameLst>
                                      </p:cBhvr>
                                      <p:by>
                                        <p:hsl h="0" s="12549" l="25098"/>
                                      </p:by>
                                    </p:animClr>
                                    <p:animClr clrSpc="hsl" dir="cw">
                                      <p:cBhvr>
                                        <p:cTn id="140" dur="500" fill="hold"/>
                                        <p:tgtEl>
                                          <p:spTgt spid="61"/>
                                        </p:tgtEl>
                                        <p:attrNameLst>
                                          <p:attrName>fillcolor</p:attrName>
                                        </p:attrNameLst>
                                      </p:cBhvr>
                                      <p:by>
                                        <p:hsl h="0" s="12549" l="25098"/>
                                      </p:by>
                                    </p:animClr>
                                    <p:animClr clrSpc="hsl" dir="cw">
                                      <p:cBhvr>
                                        <p:cTn id="141" dur="500" fill="hold"/>
                                        <p:tgtEl>
                                          <p:spTgt spid="61"/>
                                        </p:tgtEl>
                                        <p:attrNameLst>
                                          <p:attrName>stroke.color</p:attrName>
                                        </p:attrNameLst>
                                      </p:cBhvr>
                                      <p:by>
                                        <p:hsl h="0" s="12549" l="25098"/>
                                      </p:by>
                                    </p:animClr>
                                    <p:set>
                                      <p:cBhvr>
                                        <p:cTn id="142" dur="500" fill="hold"/>
                                        <p:tgtEl>
                                          <p:spTgt spid="61"/>
                                        </p:tgtEl>
                                        <p:attrNameLst>
                                          <p:attrName>fill.type</p:attrName>
                                        </p:attrNameLst>
                                      </p:cBhvr>
                                      <p:to>
                                        <p:strVal val="solid"/>
                                      </p:to>
                                    </p:set>
                                  </p:childTnLst>
                                </p:cTn>
                              </p:par>
                              <p:par>
                                <p:cTn id="143" presetID="10" presetClass="entr" presetSubtype="0" fill="hold" grpId="0"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250"/>
                                        <p:tgtEl>
                                          <p:spTgt spid="6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fade">
                                      <p:cBhvr>
                                        <p:cTn id="148" dur="250"/>
                                        <p:tgtEl>
                                          <p:spTgt spid="6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250"/>
                                        <p:tgtEl>
                                          <p:spTgt spid="64"/>
                                        </p:tgtEl>
                                      </p:cBhvr>
                                    </p:animEffect>
                                  </p:childTnLst>
                                </p:cTn>
                              </p:par>
                              <p:par>
                                <p:cTn id="154" presetID="30" presetClass="emph" presetSubtype="0" fill="hold" grpId="1" nodeType="withEffect">
                                  <p:stCondLst>
                                    <p:cond delay="0"/>
                                  </p:stCondLst>
                                  <p:childTnLst>
                                    <p:animClr clrSpc="hsl" dir="cw">
                                      <p:cBhvr override="childStyle">
                                        <p:cTn id="155" dur="500" fill="hold"/>
                                        <p:tgtEl>
                                          <p:spTgt spid="62"/>
                                        </p:tgtEl>
                                        <p:attrNameLst>
                                          <p:attrName>style.color</p:attrName>
                                        </p:attrNameLst>
                                      </p:cBhvr>
                                      <p:by>
                                        <p:hsl h="0" s="12549" l="25098"/>
                                      </p:by>
                                    </p:animClr>
                                    <p:animClr clrSpc="hsl" dir="cw">
                                      <p:cBhvr>
                                        <p:cTn id="156" dur="500" fill="hold"/>
                                        <p:tgtEl>
                                          <p:spTgt spid="62"/>
                                        </p:tgtEl>
                                        <p:attrNameLst>
                                          <p:attrName>fillcolor</p:attrName>
                                        </p:attrNameLst>
                                      </p:cBhvr>
                                      <p:by>
                                        <p:hsl h="0" s="12549" l="25098"/>
                                      </p:by>
                                    </p:animClr>
                                    <p:animClr clrSpc="hsl" dir="cw">
                                      <p:cBhvr>
                                        <p:cTn id="157" dur="500" fill="hold"/>
                                        <p:tgtEl>
                                          <p:spTgt spid="62"/>
                                        </p:tgtEl>
                                        <p:attrNameLst>
                                          <p:attrName>stroke.color</p:attrName>
                                        </p:attrNameLst>
                                      </p:cBhvr>
                                      <p:by>
                                        <p:hsl h="0" s="12549" l="25098"/>
                                      </p:by>
                                    </p:animClr>
                                    <p:set>
                                      <p:cBhvr>
                                        <p:cTn id="158" dur="500" fill="hold"/>
                                        <p:tgtEl>
                                          <p:spTgt spid="62"/>
                                        </p:tgtEl>
                                        <p:attrNameLst>
                                          <p:attrName>fill.type</p:attrName>
                                        </p:attrNameLst>
                                      </p:cBhvr>
                                      <p:to>
                                        <p:strVal val="solid"/>
                                      </p:to>
                                    </p:set>
                                  </p:childTnLst>
                                </p:cTn>
                              </p:par>
                              <p:par>
                                <p:cTn id="159" presetID="30" presetClass="emph" presetSubtype="0" fill="hold" grpId="1" nodeType="withEffect">
                                  <p:stCondLst>
                                    <p:cond delay="0"/>
                                  </p:stCondLst>
                                  <p:childTnLst>
                                    <p:animClr clrSpc="hsl" dir="cw">
                                      <p:cBhvr override="childStyle">
                                        <p:cTn id="160" dur="500" fill="hold"/>
                                        <p:tgtEl>
                                          <p:spTgt spid="63"/>
                                        </p:tgtEl>
                                        <p:attrNameLst>
                                          <p:attrName>style.color</p:attrName>
                                        </p:attrNameLst>
                                      </p:cBhvr>
                                      <p:by>
                                        <p:hsl h="0" s="12549" l="25098"/>
                                      </p:by>
                                    </p:animClr>
                                    <p:animClr clrSpc="hsl" dir="cw">
                                      <p:cBhvr>
                                        <p:cTn id="161" dur="500" fill="hold"/>
                                        <p:tgtEl>
                                          <p:spTgt spid="63"/>
                                        </p:tgtEl>
                                        <p:attrNameLst>
                                          <p:attrName>fillcolor</p:attrName>
                                        </p:attrNameLst>
                                      </p:cBhvr>
                                      <p:by>
                                        <p:hsl h="0" s="12549" l="25098"/>
                                      </p:by>
                                    </p:animClr>
                                    <p:animClr clrSpc="hsl" dir="cw">
                                      <p:cBhvr>
                                        <p:cTn id="162" dur="500" fill="hold"/>
                                        <p:tgtEl>
                                          <p:spTgt spid="63"/>
                                        </p:tgtEl>
                                        <p:attrNameLst>
                                          <p:attrName>stroke.color</p:attrName>
                                        </p:attrNameLst>
                                      </p:cBhvr>
                                      <p:by>
                                        <p:hsl h="0" s="12549" l="25098"/>
                                      </p:by>
                                    </p:animClr>
                                    <p:set>
                                      <p:cBhvr>
                                        <p:cTn id="163" dur="500" fill="hold"/>
                                        <p:tgtEl>
                                          <p:spTgt spid="63"/>
                                        </p:tgtEl>
                                        <p:attrNameLst>
                                          <p:attrName>fill.type</p:attrName>
                                        </p:attrNameLst>
                                      </p:cBhvr>
                                      <p:to>
                                        <p:strVal val="solid"/>
                                      </p:to>
                                    </p:se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65"/>
                                        </p:tgtEl>
                                        <p:attrNameLst>
                                          <p:attrName>style.visibility</p:attrName>
                                        </p:attrNameLst>
                                      </p:cBhvr>
                                      <p:to>
                                        <p:strVal val="visible"/>
                                      </p:to>
                                    </p:set>
                                    <p:animEffect transition="in" filter="fade">
                                      <p:cBhvr>
                                        <p:cTn id="168" dur="250"/>
                                        <p:tgtEl>
                                          <p:spTgt spid="65"/>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6"/>
                                        </p:tgtEl>
                                        <p:attrNameLst>
                                          <p:attrName>style.visibility</p:attrName>
                                        </p:attrNameLst>
                                      </p:cBhvr>
                                      <p:to>
                                        <p:strVal val="visible"/>
                                      </p:to>
                                    </p:set>
                                    <p:animEffect transition="in" filter="fade">
                                      <p:cBhvr>
                                        <p:cTn id="171" dur="250"/>
                                        <p:tgtEl>
                                          <p:spTgt spid="66"/>
                                        </p:tgtEl>
                                      </p:cBhvr>
                                    </p:animEffect>
                                  </p:childTnLst>
                                </p:cTn>
                              </p:par>
                            </p:childTnLst>
                          </p:cTn>
                        </p:par>
                      </p:childTnLst>
                    </p:cTn>
                  </p:par>
                  <p:par>
                    <p:cTn id="172" fill="hold">
                      <p:stCondLst>
                        <p:cond delay="indefinite"/>
                      </p:stCondLst>
                      <p:childTnLst>
                        <p:par>
                          <p:cTn id="173" fill="hold">
                            <p:stCondLst>
                              <p:cond delay="0"/>
                            </p:stCondLst>
                            <p:childTnLst>
                              <p:par>
                                <p:cTn id="174" presetID="30" presetClass="emph" presetSubtype="0" fill="hold" grpId="1" nodeType="clickEffect">
                                  <p:stCondLst>
                                    <p:cond delay="0"/>
                                  </p:stCondLst>
                                  <p:childTnLst>
                                    <p:animClr clrSpc="hsl" dir="cw">
                                      <p:cBhvr override="childStyle">
                                        <p:cTn id="175" dur="500" fill="hold"/>
                                        <p:tgtEl>
                                          <p:spTgt spid="65"/>
                                        </p:tgtEl>
                                        <p:attrNameLst>
                                          <p:attrName>style.color</p:attrName>
                                        </p:attrNameLst>
                                      </p:cBhvr>
                                      <p:by>
                                        <p:hsl h="0" s="12549" l="25098"/>
                                      </p:by>
                                    </p:animClr>
                                    <p:animClr clrSpc="hsl" dir="cw">
                                      <p:cBhvr>
                                        <p:cTn id="176" dur="500" fill="hold"/>
                                        <p:tgtEl>
                                          <p:spTgt spid="65"/>
                                        </p:tgtEl>
                                        <p:attrNameLst>
                                          <p:attrName>fillcolor</p:attrName>
                                        </p:attrNameLst>
                                      </p:cBhvr>
                                      <p:by>
                                        <p:hsl h="0" s="12549" l="25098"/>
                                      </p:by>
                                    </p:animClr>
                                    <p:animClr clrSpc="hsl" dir="cw">
                                      <p:cBhvr>
                                        <p:cTn id="177" dur="500" fill="hold"/>
                                        <p:tgtEl>
                                          <p:spTgt spid="65"/>
                                        </p:tgtEl>
                                        <p:attrNameLst>
                                          <p:attrName>stroke.color</p:attrName>
                                        </p:attrNameLst>
                                      </p:cBhvr>
                                      <p:by>
                                        <p:hsl h="0" s="12549" l="25098"/>
                                      </p:by>
                                    </p:animClr>
                                    <p:set>
                                      <p:cBhvr>
                                        <p:cTn id="178" dur="500" fill="hold"/>
                                        <p:tgtEl>
                                          <p:spTgt spid="65"/>
                                        </p:tgtEl>
                                        <p:attrNameLst>
                                          <p:attrName>fill.type</p:attrName>
                                        </p:attrNameLst>
                                      </p:cBhvr>
                                      <p:to>
                                        <p:strVal val="solid"/>
                                      </p:to>
                                    </p:set>
                                  </p:childTnLst>
                                </p:cTn>
                              </p:par>
                              <p:par>
                                <p:cTn id="179" presetID="30" presetClass="emph" presetSubtype="0" fill="hold" grpId="1" nodeType="withEffect">
                                  <p:stCondLst>
                                    <p:cond delay="0"/>
                                  </p:stCondLst>
                                  <p:childTnLst>
                                    <p:animClr clrSpc="hsl" dir="cw">
                                      <p:cBhvr override="childStyle">
                                        <p:cTn id="180" dur="500" fill="hold"/>
                                        <p:tgtEl>
                                          <p:spTgt spid="66"/>
                                        </p:tgtEl>
                                        <p:attrNameLst>
                                          <p:attrName>style.color</p:attrName>
                                        </p:attrNameLst>
                                      </p:cBhvr>
                                      <p:by>
                                        <p:hsl h="0" s="12549" l="25098"/>
                                      </p:by>
                                    </p:animClr>
                                    <p:animClr clrSpc="hsl" dir="cw">
                                      <p:cBhvr>
                                        <p:cTn id="181" dur="500" fill="hold"/>
                                        <p:tgtEl>
                                          <p:spTgt spid="66"/>
                                        </p:tgtEl>
                                        <p:attrNameLst>
                                          <p:attrName>fillcolor</p:attrName>
                                        </p:attrNameLst>
                                      </p:cBhvr>
                                      <p:by>
                                        <p:hsl h="0" s="12549" l="25098"/>
                                      </p:by>
                                    </p:animClr>
                                    <p:animClr clrSpc="hsl" dir="cw">
                                      <p:cBhvr>
                                        <p:cTn id="182" dur="500" fill="hold"/>
                                        <p:tgtEl>
                                          <p:spTgt spid="66"/>
                                        </p:tgtEl>
                                        <p:attrNameLst>
                                          <p:attrName>stroke.color</p:attrName>
                                        </p:attrNameLst>
                                      </p:cBhvr>
                                      <p:by>
                                        <p:hsl h="0" s="12549" l="25098"/>
                                      </p:by>
                                    </p:animClr>
                                    <p:set>
                                      <p:cBhvr>
                                        <p:cTn id="183" dur="500" fill="hold"/>
                                        <p:tgtEl>
                                          <p:spTgt spid="66"/>
                                        </p:tgtEl>
                                        <p:attrNameLst>
                                          <p:attrName>fill.type</p:attrName>
                                        </p:attrNameLst>
                                      </p:cBhvr>
                                      <p:to>
                                        <p:strVal val="solid"/>
                                      </p:to>
                                    </p:set>
                                  </p:childTnLst>
                                </p:cTn>
                              </p:par>
                              <p:par>
                                <p:cTn id="184" presetID="10" presetClass="entr" presetSubtype="0" fill="hold" grpId="0" nodeType="withEffect">
                                  <p:stCondLst>
                                    <p:cond delay="0"/>
                                  </p:stCondLst>
                                  <p:childTnLst>
                                    <p:set>
                                      <p:cBhvr>
                                        <p:cTn id="185" dur="1" fill="hold">
                                          <p:stCondLst>
                                            <p:cond delay="0"/>
                                          </p:stCondLst>
                                        </p:cTn>
                                        <p:tgtEl>
                                          <p:spTgt spid="67"/>
                                        </p:tgtEl>
                                        <p:attrNameLst>
                                          <p:attrName>style.visibility</p:attrName>
                                        </p:attrNameLst>
                                      </p:cBhvr>
                                      <p:to>
                                        <p:strVal val="visible"/>
                                      </p:to>
                                    </p:set>
                                    <p:animEffect transition="in" filter="fade">
                                      <p:cBhvr>
                                        <p:cTn id="186" dur="250"/>
                                        <p:tgtEl>
                                          <p:spTgt spid="67"/>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68"/>
                                        </p:tgtEl>
                                        <p:attrNameLst>
                                          <p:attrName>style.visibility</p:attrName>
                                        </p:attrNameLst>
                                      </p:cBhvr>
                                      <p:to>
                                        <p:strVal val="visible"/>
                                      </p:to>
                                    </p:set>
                                    <p:animEffect transition="in" filter="fade">
                                      <p:cBhvr>
                                        <p:cTn id="189" dur="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5" grpId="1" animBg="1"/>
      <p:bldP spid="46" grpId="0" animBg="1"/>
      <p:bldP spid="46" grpId="1" animBg="1"/>
      <p:bldP spid="47" grpId="0"/>
      <p:bldP spid="48" grpId="0" animBg="1"/>
      <p:bldP spid="48" grpId="1" animBg="1"/>
      <p:bldP spid="49" grpId="0" animBg="1"/>
      <p:bldP spid="49" grpId="1" animBg="1"/>
      <p:bldP spid="50" grpId="0"/>
      <p:bldP spid="51" grpId="0" animBg="1"/>
      <p:bldP spid="51" grpId="1" animBg="1"/>
      <p:bldP spid="52" grpId="0" animBg="1"/>
      <p:bldP spid="52" grpId="1" animBg="1"/>
      <p:bldP spid="53" grpId="0"/>
      <p:bldP spid="54" grpId="0" animBg="1"/>
      <p:bldP spid="54" grpId="1" animBg="1"/>
      <p:bldP spid="55" grpId="0" animBg="1"/>
      <p:bldP spid="55" grpId="1" animBg="1"/>
      <p:bldP spid="56" grpId="0"/>
      <p:bldP spid="57" grpId="0" animBg="1"/>
      <p:bldP spid="57" grpId="1" animBg="1"/>
      <p:bldP spid="58" grpId="0" animBg="1"/>
      <p:bldP spid="58" grpId="1" animBg="1"/>
      <p:bldP spid="59" grpId="0"/>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65" grpId="1" animBg="1"/>
      <p:bldP spid="66" grpId="0" animBg="1"/>
      <p:bldP spid="66" grpId="1" animBg="1"/>
      <p:bldP spid="67" grpId="0" animBg="1"/>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Retail Transaction Processing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35012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Switch Request Summary</a:t>
            </a:r>
            <a:endParaRPr lang="en-US" dirty="0"/>
          </a:p>
        </p:txBody>
      </p:sp>
      <p:sp>
        <p:nvSpPr>
          <p:cNvPr id="6" name="Table Placeholder 5"/>
          <p:cNvSpPr>
            <a:spLocks noGrp="1"/>
          </p:cNvSpPr>
          <p:nvPr>
            <p:ph type="tbl" idx="1"/>
          </p:nvPr>
        </p:nvSpPr>
        <p:spPr/>
      </p:sp>
      <p:sp>
        <p:nvSpPr>
          <p:cNvPr id="7" name="Rectangle 6"/>
          <p:cNvSpPr/>
          <p:nvPr/>
        </p:nvSpPr>
        <p:spPr>
          <a:xfrm>
            <a:off x="5408567" y="76200"/>
            <a:ext cx="358303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Placeholder</a:t>
            </a:r>
            <a:endParaRPr lang="en-US" sz="5400" b="1" cap="none" spc="0" dirty="0">
              <a:ln/>
              <a:solidFill>
                <a:schemeClr val="accent3"/>
              </a:solidFill>
              <a:effectLst/>
            </a:endParaRPr>
          </a:p>
        </p:txBody>
      </p:sp>
    </p:spTree>
    <p:extLst>
      <p:ext uri="{BB962C8B-B14F-4D97-AF65-F5344CB8AC3E}">
        <p14:creationId xmlns:p14="http://schemas.microsoft.com/office/powerpoint/2010/main" val="388275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Customer Move-Out</a:t>
            </a:r>
            <a:endParaRPr lang="en-US" dirty="0"/>
          </a:p>
        </p:txBody>
      </p:sp>
      <p:sp>
        <p:nvSpPr>
          <p:cNvPr id="5" name="Rectangle 4"/>
          <p:cNvSpPr/>
          <p:nvPr/>
        </p:nvSpPr>
        <p:spPr>
          <a:xfrm>
            <a:off x="6431280" y="1520439"/>
            <a:ext cx="256032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3733800" y="1520439"/>
            <a:ext cx="2595067"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50000"/>
                </a:schemeClr>
              </a:solidFill>
              <a:latin typeface="Arial" panose="020B0604020202020204" pitchFamily="34" charset="0"/>
              <a:cs typeface="Arial" panose="020B0604020202020204" pitchFamily="34" charset="0"/>
            </a:endParaRPr>
          </a:p>
        </p:txBody>
      </p:sp>
      <p:cxnSp>
        <p:nvCxnSpPr>
          <p:cNvPr id="9" name="Straight Connector 8"/>
          <p:cNvCxnSpPr/>
          <p:nvPr/>
        </p:nvCxnSpPr>
        <p:spPr>
          <a:xfrm>
            <a:off x="6383708" y="1520439"/>
            <a:ext cx="0" cy="26976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520439"/>
            <a:ext cx="0" cy="26976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 y="1832360"/>
            <a:ext cx="8839200"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514600" y="2213360"/>
            <a:ext cx="0" cy="2004701"/>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a:stCxn id="11" idx="0"/>
          </p:cNvCxnSpPr>
          <p:nvPr/>
        </p:nvCxnSpPr>
        <p:spPr>
          <a:xfrm>
            <a:off x="4572000" y="1832360"/>
            <a:ext cx="0" cy="2385701"/>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486400" y="1832360"/>
            <a:ext cx="0" cy="2385701"/>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7248258" y="1832360"/>
            <a:ext cx="0" cy="2385701"/>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8153400" y="1832360"/>
            <a:ext cx="0" cy="2385701"/>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52400" y="2799460"/>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52400" y="3501639"/>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23" name="Rectangle 22"/>
          <p:cNvSpPr/>
          <p:nvPr/>
        </p:nvSpPr>
        <p:spPr>
          <a:xfrm>
            <a:off x="4648200" y="1486685"/>
            <a:ext cx="697627"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4" name="Rectangle 23"/>
          <p:cNvSpPr/>
          <p:nvPr/>
        </p:nvSpPr>
        <p:spPr>
          <a:xfrm>
            <a:off x="7467600" y="1486685"/>
            <a:ext cx="419475"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5" name="Rectangle 24"/>
          <p:cNvSpPr/>
          <p:nvPr/>
        </p:nvSpPr>
        <p:spPr>
          <a:xfrm>
            <a:off x="152400" y="1825239"/>
            <a:ext cx="1650762"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Transaction Type</a:t>
            </a:r>
            <a:endParaRPr lang="en-US" sz="1400" dirty="0">
              <a:latin typeface="Arial" panose="020B0604020202020204" pitchFamily="34" charset="0"/>
              <a:cs typeface="Arial" panose="020B0604020202020204" pitchFamily="34" charset="0"/>
            </a:endParaRPr>
          </a:p>
        </p:txBody>
      </p:sp>
      <p:sp>
        <p:nvSpPr>
          <p:cNvPr id="26" name="Rectangle 25"/>
          <p:cNvSpPr/>
          <p:nvPr/>
        </p:nvSpPr>
        <p:spPr>
          <a:xfrm>
            <a:off x="3657600" y="1825239"/>
            <a:ext cx="914400"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27" name="Rectangle 26"/>
          <p:cNvSpPr/>
          <p:nvPr/>
        </p:nvSpPr>
        <p:spPr>
          <a:xfrm>
            <a:off x="4572000" y="1825239"/>
            <a:ext cx="914400"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28" name="Rectangle 27"/>
          <p:cNvSpPr/>
          <p:nvPr/>
        </p:nvSpPr>
        <p:spPr>
          <a:xfrm>
            <a:off x="5486400" y="1825239"/>
            <a:ext cx="897308"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REP</a:t>
            </a:r>
            <a:endParaRPr lang="en-US" sz="1400" b="1" dirty="0">
              <a:latin typeface="Arial" panose="020B0604020202020204" pitchFamily="34" charset="0"/>
              <a:cs typeface="Arial" panose="020B0604020202020204" pitchFamily="34" charset="0"/>
            </a:endParaRPr>
          </a:p>
        </p:txBody>
      </p:sp>
      <p:sp>
        <p:nvSpPr>
          <p:cNvPr id="29" name="Rectangle 28"/>
          <p:cNvSpPr/>
          <p:nvPr/>
        </p:nvSpPr>
        <p:spPr>
          <a:xfrm>
            <a:off x="6400800" y="1832361"/>
            <a:ext cx="847458"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30" name="Rectangle 29"/>
          <p:cNvSpPr/>
          <p:nvPr/>
        </p:nvSpPr>
        <p:spPr>
          <a:xfrm>
            <a:off x="7248258" y="1832360"/>
            <a:ext cx="905142" cy="30777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31" name="Rectangle 30"/>
          <p:cNvSpPr/>
          <p:nvPr/>
        </p:nvSpPr>
        <p:spPr>
          <a:xfrm>
            <a:off x="8153400" y="1832360"/>
            <a:ext cx="838200"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REP</a:t>
            </a:r>
            <a:endParaRPr lang="en-US" sz="1400" b="1" dirty="0">
              <a:latin typeface="Arial" panose="020B0604020202020204" pitchFamily="34" charset="0"/>
              <a:cs typeface="Arial" panose="020B0604020202020204" pitchFamily="34" charset="0"/>
            </a:endParaRPr>
          </a:p>
        </p:txBody>
      </p:sp>
      <p:sp>
        <p:nvSpPr>
          <p:cNvPr id="32" name="Rectangle 31"/>
          <p:cNvSpPr/>
          <p:nvPr/>
        </p:nvSpPr>
        <p:spPr>
          <a:xfrm>
            <a:off x="152400" y="1832359"/>
            <a:ext cx="3505200" cy="307778"/>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52400" y="2358639"/>
            <a:ext cx="22860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Move Out Request</a:t>
            </a:r>
            <a:endParaRPr lang="en-US" sz="1400" dirty="0">
              <a:latin typeface="Arial" panose="020B0604020202020204" pitchFamily="34" charset="0"/>
              <a:cs typeface="Arial" panose="020B0604020202020204" pitchFamily="34" charset="0"/>
            </a:endParaRPr>
          </a:p>
        </p:txBody>
      </p:sp>
      <p:sp>
        <p:nvSpPr>
          <p:cNvPr id="34" name="Rectangle 33"/>
          <p:cNvSpPr/>
          <p:nvPr/>
        </p:nvSpPr>
        <p:spPr>
          <a:xfrm>
            <a:off x="152400" y="3041462"/>
            <a:ext cx="2196624"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Move Out Response</a:t>
            </a:r>
          </a:p>
        </p:txBody>
      </p:sp>
      <p:sp>
        <p:nvSpPr>
          <p:cNvPr id="35" name="Rectangle 34"/>
          <p:cNvSpPr/>
          <p:nvPr/>
        </p:nvSpPr>
        <p:spPr>
          <a:xfrm>
            <a:off x="165576" y="3727262"/>
            <a:ext cx="2196624"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Final Meter Read</a:t>
            </a:r>
          </a:p>
        </p:txBody>
      </p:sp>
      <p:sp>
        <p:nvSpPr>
          <p:cNvPr id="36" name="Rectangle 35"/>
          <p:cNvSpPr/>
          <p:nvPr/>
        </p:nvSpPr>
        <p:spPr>
          <a:xfrm>
            <a:off x="2667000" y="2358639"/>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814_24</a:t>
            </a:r>
            <a:endParaRPr lang="en-US" sz="1400" dirty="0">
              <a:latin typeface="Arial" panose="020B0604020202020204" pitchFamily="34" charset="0"/>
              <a:cs typeface="Arial" panose="020B0604020202020204" pitchFamily="34" charset="0"/>
            </a:endParaRPr>
          </a:p>
        </p:txBody>
      </p:sp>
      <p:sp>
        <p:nvSpPr>
          <p:cNvPr id="37" name="Rectangle 36"/>
          <p:cNvSpPr/>
          <p:nvPr/>
        </p:nvSpPr>
        <p:spPr>
          <a:xfrm>
            <a:off x="2667000" y="3044439"/>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814_25</a:t>
            </a:r>
            <a:endParaRPr lang="en-US" sz="1400" dirty="0">
              <a:latin typeface="Arial" panose="020B0604020202020204" pitchFamily="34" charset="0"/>
              <a:cs typeface="Arial" panose="020B0604020202020204" pitchFamily="34" charset="0"/>
            </a:endParaRPr>
          </a:p>
        </p:txBody>
      </p:sp>
      <p:sp>
        <p:nvSpPr>
          <p:cNvPr id="38" name="Rectangle 37"/>
          <p:cNvSpPr/>
          <p:nvPr/>
        </p:nvSpPr>
        <p:spPr>
          <a:xfrm>
            <a:off x="2667000" y="3695740"/>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867_03</a:t>
            </a:r>
            <a:endParaRPr lang="en-US" sz="1400" dirty="0">
              <a:latin typeface="Arial" panose="020B0604020202020204" pitchFamily="34" charset="0"/>
              <a:cs typeface="Arial" panose="020B0604020202020204" pitchFamily="34" charset="0"/>
            </a:endParaRPr>
          </a:p>
        </p:txBody>
      </p:sp>
      <p:sp>
        <p:nvSpPr>
          <p:cNvPr id="39" name="Oval 38"/>
          <p:cNvSpPr/>
          <p:nvPr/>
        </p:nvSpPr>
        <p:spPr>
          <a:xfrm>
            <a:off x="5752475" y="2282439"/>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0" name="Oval 39"/>
          <p:cNvSpPr/>
          <p:nvPr/>
        </p:nvSpPr>
        <p:spPr>
          <a:xfrm>
            <a:off x="6616581" y="2282439"/>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1" name="Oval 40"/>
          <p:cNvSpPr/>
          <p:nvPr/>
        </p:nvSpPr>
        <p:spPr>
          <a:xfrm>
            <a:off x="3921524" y="2285416"/>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2" name="Oval 41"/>
          <p:cNvSpPr/>
          <p:nvPr/>
        </p:nvSpPr>
        <p:spPr>
          <a:xfrm>
            <a:off x="7489568" y="2285416"/>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3" name="Oval 42"/>
          <p:cNvSpPr/>
          <p:nvPr/>
        </p:nvSpPr>
        <p:spPr>
          <a:xfrm>
            <a:off x="4840833" y="2962933"/>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4" name="Oval 43"/>
          <p:cNvSpPr/>
          <p:nvPr/>
        </p:nvSpPr>
        <p:spPr>
          <a:xfrm>
            <a:off x="6617014" y="2971216"/>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5" name="Oval 44"/>
          <p:cNvSpPr/>
          <p:nvPr/>
        </p:nvSpPr>
        <p:spPr>
          <a:xfrm>
            <a:off x="3921524" y="2955971"/>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6" name="Oval 45"/>
          <p:cNvSpPr/>
          <p:nvPr/>
        </p:nvSpPr>
        <p:spPr>
          <a:xfrm>
            <a:off x="8382433" y="2955971"/>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7" name="Oval 46"/>
          <p:cNvSpPr/>
          <p:nvPr/>
        </p:nvSpPr>
        <p:spPr>
          <a:xfrm>
            <a:off x="4861772" y="3659128"/>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8" name="Oval 47"/>
          <p:cNvSpPr/>
          <p:nvPr/>
        </p:nvSpPr>
        <p:spPr>
          <a:xfrm>
            <a:off x="6616581" y="3659128"/>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9" name="Oval 48"/>
          <p:cNvSpPr/>
          <p:nvPr/>
        </p:nvSpPr>
        <p:spPr>
          <a:xfrm>
            <a:off x="3921524" y="3659128"/>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50" name="Oval 49"/>
          <p:cNvSpPr/>
          <p:nvPr/>
        </p:nvSpPr>
        <p:spPr>
          <a:xfrm>
            <a:off x="8382000" y="3659128"/>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55" name="Slide Number Placeholder 54"/>
          <p:cNvSpPr>
            <a:spLocks noGrp="1"/>
          </p:cNvSpPr>
          <p:nvPr>
            <p:ph type="sldNum" sz="quarter" idx="4"/>
          </p:nvPr>
        </p:nvSpPr>
        <p:spPr/>
        <p:txBody>
          <a:bodyPr/>
          <a:lstStyle/>
          <a:p>
            <a:fld id="{FF7F3899-B190-482E-AE55-E6984E7DA36B}" type="slidenum">
              <a:rPr lang="en-US" smtClean="0"/>
              <a:t>21</a:t>
            </a:fld>
            <a:endParaRPr lang="en-US"/>
          </a:p>
        </p:txBody>
      </p:sp>
      <p:sp>
        <p:nvSpPr>
          <p:cNvPr id="51" name="Rectangle 50"/>
          <p:cNvSpPr/>
          <p:nvPr/>
        </p:nvSpPr>
        <p:spPr>
          <a:xfrm>
            <a:off x="270802" y="5569803"/>
            <a:ext cx="8644598" cy="830997"/>
          </a:xfrm>
          <a:prstGeom prst="rect">
            <a:avLst/>
          </a:prstGeom>
        </p:spPr>
        <p:txBody>
          <a:bodyPr wrap="square">
            <a:spAutoFit/>
          </a:bodyPr>
          <a:lstStyle/>
          <a:p>
            <a:pPr lvl="0" fontAlgn="base">
              <a:spcBef>
                <a:spcPct val="20000"/>
              </a:spcBef>
              <a:spcAft>
                <a:spcPts val="600"/>
              </a:spcAft>
            </a:pPr>
            <a:r>
              <a:rPr lang="en-US" sz="2400" dirty="0">
                <a:solidFill>
                  <a:prstClr val="black"/>
                </a:solidFill>
                <a:latin typeface="Arial" pitchFamily="34" charset="0"/>
                <a:cs typeface="Arial" pitchFamily="34" charset="0"/>
              </a:rPr>
              <a:t>Others illustrated at </a:t>
            </a:r>
            <a:r>
              <a:rPr lang="en-US" sz="2400" dirty="0">
                <a:solidFill>
                  <a:prstClr val="black"/>
                </a:solidFill>
                <a:latin typeface="Arial" pitchFamily="34" charset="0"/>
                <a:cs typeface="Arial" pitchFamily="34" charset="0"/>
                <a:hlinkClick r:id="rId3"/>
              </a:rPr>
              <a:t>http://www.ercot.com/mktrules/guides/txset/sw/index</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4579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25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5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mph" presetSubtype="0" fill="hold" grpId="1" nodeType="clickEffect">
                                  <p:stCondLst>
                                    <p:cond delay="0"/>
                                  </p:stCondLst>
                                  <p:childTnLst>
                                    <p:animClr clrSpc="hsl" dir="cw">
                                      <p:cBhvr override="childStyle">
                                        <p:cTn id="19" dur="500" fill="hold"/>
                                        <p:tgtEl>
                                          <p:spTgt spid="39"/>
                                        </p:tgtEl>
                                        <p:attrNameLst>
                                          <p:attrName>style.color</p:attrName>
                                        </p:attrNameLst>
                                      </p:cBhvr>
                                      <p:by>
                                        <p:hsl h="0" s="12549" l="25098"/>
                                      </p:by>
                                    </p:animClr>
                                    <p:animClr clrSpc="hsl" dir="cw">
                                      <p:cBhvr>
                                        <p:cTn id="20" dur="500" fill="hold"/>
                                        <p:tgtEl>
                                          <p:spTgt spid="39"/>
                                        </p:tgtEl>
                                        <p:attrNameLst>
                                          <p:attrName>fillcolor</p:attrName>
                                        </p:attrNameLst>
                                      </p:cBhvr>
                                      <p:by>
                                        <p:hsl h="0" s="12549" l="25098"/>
                                      </p:by>
                                    </p:animClr>
                                    <p:animClr clrSpc="hsl" dir="cw">
                                      <p:cBhvr>
                                        <p:cTn id="21" dur="500" fill="hold"/>
                                        <p:tgtEl>
                                          <p:spTgt spid="39"/>
                                        </p:tgtEl>
                                        <p:attrNameLst>
                                          <p:attrName>stroke.color</p:attrName>
                                        </p:attrNameLst>
                                      </p:cBhvr>
                                      <p:by>
                                        <p:hsl h="0" s="12549" l="25098"/>
                                      </p:by>
                                    </p:animClr>
                                    <p:set>
                                      <p:cBhvr>
                                        <p:cTn id="22" dur="500" fill="hold"/>
                                        <p:tgtEl>
                                          <p:spTgt spid="39"/>
                                        </p:tgtEl>
                                        <p:attrNameLst>
                                          <p:attrName>fill.type</p:attrName>
                                        </p:attrNameLst>
                                      </p:cBhvr>
                                      <p:to>
                                        <p:strVal val="solid"/>
                                      </p:to>
                                    </p:set>
                                  </p:childTnLst>
                                </p:cTn>
                              </p:par>
                              <p:par>
                                <p:cTn id="23" presetID="30" presetClass="emph" presetSubtype="0" fill="hold" grpId="1" nodeType="withEffect">
                                  <p:stCondLst>
                                    <p:cond delay="0"/>
                                  </p:stCondLst>
                                  <p:childTnLst>
                                    <p:animClr clrSpc="hsl" dir="cw">
                                      <p:cBhvr override="childStyle">
                                        <p:cTn id="24" dur="500" fill="hold"/>
                                        <p:tgtEl>
                                          <p:spTgt spid="40"/>
                                        </p:tgtEl>
                                        <p:attrNameLst>
                                          <p:attrName>style.color</p:attrName>
                                        </p:attrNameLst>
                                      </p:cBhvr>
                                      <p:by>
                                        <p:hsl h="0" s="12549" l="25098"/>
                                      </p:by>
                                    </p:animClr>
                                    <p:animClr clrSpc="hsl" dir="cw">
                                      <p:cBhvr>
                                        <p:cTn id="25" dur="500" fill="hold"/>
                                        <p:tgtEl>
                                          <p:spTgt spid="40"/>
                                        </p:tgtEl>
                                        <p:attrNameLst>
                                          <p:attrName>fillcolor</p:attrName>
                                        </p:attrNameLst>
                                      </p:cBhvr>
                                      <p:by>
                                        <p:hsl h="0" s="12549" l="25098"/>
                                      </p:by>
                                    </p:animClr>
                                    <p:animClr clrSpc="hsl" dir="cw">
                                      <p:cBhvr>
                                        <p:cTn id="26" dur="500" fill="hold"/>
                                        <p:tgtEl>
                                          <p:spTgt spid="40"/>
                                        </p:tgtEl>
                                        <p:attrNameLst>
                                          <p:attrName>stroke.color</p:attrName>
                                        </p:attrNameLst>
                                      </p:cBhvr>
                                      <p:by>
                                        <p:hsl h="0" s="12549" l="25098"/>
                                      </p:by>
                                    </p:animClr>
                                    <p:set>
                                      <p:cBhvr>
                                        <p:cTn id="27" dur="500" fill="hold"/>
                                        <p:tgtEl>
                                          <p:spTgt spid="40"/>
                                        </p:tgtEl>
                                        <p:attrNameLst>
                                          <p:attrName>fill.type</p:attrName>
                                        </p:attrNameLst>
                                      </p:cBhvr>
                                      <p:to>
                                        <p:strVal val="solid"/>
                                      </p:to>
                                    </p:se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25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25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250"/>
                                        <p:tgtEl>
                                          <p:spTgt spid="37"/>
                                        </p:tgtEl>
                                      </p:cBhvr>
                                    </p:animEffect>
                                  </p:childTnLst>
                                </p:cTn>
                              </p:par>
                              <p:par>
                                <p:cTn id="39" presetID="30" presetClass="emph" presetSubtype="0" fill="hold" grpId="1" nodeType="withEffect">
                                  <p:stCondLst>
                                    <p:cond delay="0"/>
                                  </p:stCondLst>
                                  <p:childTnLst>
                                    <p:animClr clrSpc="hsl" dir="cw">
                                      <p:cBhvr override="childStyle">
                                        <p:cTn id="40" dur="500" fill="hold"/>
                                        <p:tgtEl>
                                          <p:spTgt spid="41"/>
                                        </p:tgtEl>
                                        <p:attrNameLst>
                                          <p:attrName>style.color</p:attrName>
                                        </p:attrNameLst>
                                      </p:cBhvr>
                                      <p:by>
                                        <p:hsl h="0" s="12549" l="25098"/>
                                      </p:by>
                                    </p:animClr>
                                    <p:animClr clrSpc="hsl" dir="cw">
                                      <p:cBhvr>
                                        <p:cTn id="41" dur="500" fill="hold"/>
                                        <p:tgtEl>
                                          <p:spTgt spid="41"/>
                                        </p:tgtEl>
                                        <p:attrNameLst>
                                          <p:attrName>fillcolor</p:attrName>
                                        </p:attrNameLst>
                                      </p:cBhvr>
                                      <p:by>
                                        <p:hsl h="0" s="12549" l="25098"/>
                                      </p:by>
                                    </p:animClr>
                                    <p:animClr clrSpc="hsl" dir="cw">
                                      <p:cBhvr>
                                        <p:cTn id="42" dur="500" fill="hold"/>
                                        <p:tgtEl>
                                          <p:spTgt spid="41"/>
                                        </p:tgtEl>
                                        <p:attrNameLst>
                                          <p:attrName>stroke.color</p:attrName>
                                        </p:attrNameLst>
                                      </p:cBhvr>
                                      <p:by>
                                        <p:hsl h="0" s="12549" l="25098"/>
                                      </p:by>
                                    </p:animClr>
                                    <p:set>
                                      <p:cBhvr>
                                        <p:cTn id="43" dur="500" fill="hold"/>
                                        <p:tgtEl>
                                          <p:spTgt spid="41"/>
                                        </p:tgtEl>
                                        <p:attrNameLst>
                                          <p:attrName>fill.type</p:attrName>
                                        </p:attrNameLst>
                                      </p:cBhvr>
                                      <p:to>
                                        <p:strVal val="solid"/>
                                      </p:to>
                                    </p:set>
                                  </p:childTnLst>
                                </p:cTn>
                              </p:par>
                              <p:par>
                                <p:cTn id="44" presetID="30" presetClass="emph" presetSubtype="0" fill="hold" grpId="1" nodeType="withEffect">
                                  <p:stCondLst>
                                    <p:cond delay="0"/>
                                  </p:stCondLst>
                                  <p:childTnLst>
                                    <p:animClr clrSpc="hsl" dir="cw">
                                      <p:cBhvr override="childStyle">
                                        <p:cTn id="45" dur="500" fill="hold"/>
                                        <p:tgtEl>
                                          <p:spTgt spid="42"/>
                                        </p:tgtEl>
                                        <p:attrNameLst>
                                          <p:attrName>style.color</p:attrName>
                                        </p:attrNameLst>
                                      </p:cBhvr>
                                      <p:by>
                                        <p:hsl h="0" s="12549" l="25098"/>
                                      </p:by>
                                    </p:animClr>
                                    <p:animClr clrSpc="hsl" dir="cw">
                                      <p:cBhvr>
                                        <p:cTn id="46" dur="500" fill="hold"/>
                                        <p:tgtEl>
                                          <p:spTgt spid="42"/>
                                        </p:tgtEl>
                                        <p:attrNameLst>
                                          <p:attrName>fillcolor</p:attrName>
                                        </p:attrNameLst>
                                      </p:cBhvr>
                                      <p:by>
                                        <p:hsl h="0" s="12549" l="25098"/>
                                      </p:by>
                                    </p:animClr>
                                    <p:animClr clrSpc="hsl" dir="cw">
                                      <p:cBhvr>
                                        <p:cTn id="47" dur="500" fill="hold"/>
                                        <p:tgtEl>
                                          <p:spTgt spid="42"/>
                                        </p:tgtEl>
                                        <p:attrNameLst>
                                          <p:attrName>stroke.color</p:attrName>
                                        </p:attrNameLst>
                                      </p:cBhvr>
                                      <p:by>
                                        <p:hsl h="0" s="12549" l="25098"/>
                                      </p:by>
                                    </p:animClr>
                                    <p:set>
                                      <p:cBhvr>
                                        <p:cTn id="48" dur="500" fill="hold"/>
                                        <p:tgtEl>
                                          <p:spTgt spid="42"/>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250"/>
                                        <p:tgtEl>
                                          <p:spTgt spid="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25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30" presetClass="emph" presetSubtype="0" fill="hold" grpId="1" nodeType="clickEffect">
                                  <p:stCondLst>
                                    <p:cond delay="0"/>
                                  </p:stCondLst>
                                  <p:childTnLst>
                                    <p:animClr clrSpc="hsl" dir="cw">
                                      <p:cBhvr override="childStyle">
                                        <p:cTn id="60" dur="500" fill="hold"/>
                                        <p:tgtEl>
                                          <p:spTgt spid="43"/>
                                        </p:tgtEl>
                                        <p:attrNameLst>
                                          <p:attrName>style.color</p:attrName>
                                        </p:attrNameLst>
                                      </p:cBhvr>
                                      <p:by>
                                        <p:hsl h="0" s="12549" l="25098"/>
                                      </p:by>
                                    </p:animClr>
                                    <p:animClr clrSpc="hsl" dir="cw">
                                      <p:cBhvr>
                                        <p:cTn id="61" dur="500" fill="hold"/>
                                        <p:tgtEl>
                                          <p:spTgt spid="43"/>
                                        </p:tgtEl>
                                        <p:attrNameLst>
                                          <p:attrName>fillcolor</p:attrName>
                                        </p:attrNameLst>
                                      </p:cBhvr>
                                      <p:by>
                                        <p:hsl h="0" s="12549" l="25098"/>
                                      </p:by>
                                    </p:animClr>
                                    <p:animClr clrSpc="hsl" dir="cw">
                                      <p:cBhvr>
                                        <p:cTn id="62" dur="500" fill="hold"/>
                                        <p:tgtEl>
                                          <p:spTgt spid="43"/>
                                        </p:tgtEl>
                                        <p:attrNameLst>
                                          <p:attrName>stroke.color</p:attrName>
                                        </p:attrNameLst>
                                      </p:cBhvr>
                                      <p:by>
                                        <p:hsl h="0" s="12549" l="25098"/>
                                      </p:by>
                                    </p:animClr>
                                    <p:set>
                                      <p:cBhvr>
                                        <p:cTn id="63" dur="500" fill="hold"/>
                                        <p:tgtEl>
                                          <p:spTgt spid="43"/>
                                        </p:tgtEl>
                                        <p:attrNameLst>
                                          <p:attrName>fill.type</p:attrName>
                                        </p:attrNameLst>
                                      </p:cBhvr>
                                      <p:to>
                                        <p:strVal val="solid"/>
                                      </p:to>
                                    </p:set>
                                  </p:childTnLst>
                                </p:cTn>
                              </p:par>
                              <p:par>
                                <p:cTn id="64" presetID="30" presetClass="emph" presetSubtype="0" fill="hold" grpId="1" nodeType="withEffect">
                                  <p:stCondLst>
                                    <p:cond delay="0"/>
                                  </p:stCondLst>
                                  <p:childTnLst>
                                    <p:animClr clrSpc="hsl" dir="cw">
                                      <p:cBhvr override="childStyle">
                                        <p:cTn id="65" dur="500" fill="hold"/>
                                        <p:tgtEl>
                                          <p:spTgt spid="44"/>
                                        </p:tgtEl>
                                        <p:attrNameLst>
                                          <p:attrName>style.color</p:attrName>
                                        </p:attrNameLst>
                                      </p:cBhvr>
                                      <p:by>
                                        <p:hsl h="0" s="12549" l="25098"/>
                                      </p:by>
                                    </p:animClr>
                                    <p:animClr clrSpc="hsl" dir="cw">
                                      <p:cBhvr>
                                        <p:cTn id="66" dur="500" fill="hold"/>
                                        <p:tgtEl>
                                          <p:spTgt spid="44"/>
                                        </p:tgtEl>
                                        <p:attrNameLst>
                                          <p:attrName>fillcolor</p:attrName>
                                        </p:attrNameLst>
                                      </p:cBhvr>
                                      <p:by>
                                        <p:hsl h="0" s="12549" l="25098"/>
                                      </p:by>
                                    </p:animClr>
                                    <p:animClr clrSpc="hsl" dir="cw">
                                      <p:cBhvr>
                                        <p:cTn id="67" dur="500" fill="hold"/>
                                        <p:tgtEl>
                                          <p:spTgt spid="44"/>
                                        </p:tgtEl>
                                        <p:attrNameLst>
                                          <p:attrName>stroke.color</p:attrName>
                                        </p:attrNameLst>
                                      </p:cBhvr>
                                      <p:by>
                                        <p:hsl h="0" s="12549" l="25098"/>
                                      </p:by>
                                    </p:animClr>
                                    <p:set>
                                      <p:cBhvr>
                                        <p:cTn id="68" dur="500" fill="hold"/>
                                        <p:tgtEl>
                                          <p:spTgt spid="44"/>
                                        </p:tgtEl>
                                        <p:attrNameLst>
                                          <p:attrName>fill.type</p:attrName>
                                        </p:attrNameLst>
                                      </p:cBhvr>
                                      <p:to>
                                        <p:strVal val="solid"/>
                                      </p:to>
                                    </p:set>
                                  </p:childTnLst>
                                </p:cTn>
                              </p:par>
                              <p:par>
                                <p:cTn id="69" presetID="10"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25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25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250"/>
                                        <p:tgtEl>
                                          <p:spTgt spid="38"/>
                                        </p:tgtEl>
                                      </p:cBhvr>
                                    </p:animEffect>
                                  </p:childTnLst>
                                </p:cTn>
                              </p:par>
                              <p:par>
                                <p:cTn id="80" presetID="30" presetClass="emph" presetSubtype="0" fill="hold" grpId="1" nodeType="withEffect">
                                  <p:stCondLst>
                                    <p:cond delay="0"/>
                                  </p:stCondLst>
                                  <p:childTnLst>
                                    <p:animClr clrSpc="hsl" dir="cw">
                                      <p:cBhvr override="childStyle">
                                        <p:cTn id="81" dur="500" fill="hold"/>
                                        <p:tgtEl>
                                          <p:spTgt spid="45"/>
                                        </p:tgtEl>
                                        <p:attrNameLst>
                                          <p:attrName>style.color</p:attrName>
                                        </p:attrNameLst>
                                      </p:cBhvr>
                                      <p:by>
                                        <p:hsl h="0" s="12549" l="25098"/>
                                      </p:by>
                                    </p:animClr>
                                    <p:animClr clrSpc="hsl" dir="cw">
                                      <p:cBhvr>
                                        <p:cTn id="82" dur="500" fill="hold"/>
                                        <p:tgtEl>
                                          <p:spTgt spid="45"/>
                                        </p:tgtEl>
                                        <p:attrNameLst>
                                          <p:attrName>fillcolor</p:attrName>
                                        </p:attrNameLst>
                                      </p:cBhvr>
                                      <p:by>
                                        <p:hsl h="0" s="12549" l="25098"/>
                                      </p:by>
                                    </p:animClr>
                                    <p:animClr clrSpc="hsl" dir="cw">
                                      <p:cBhvr>
                                        <p:cTn id="83" dur="500" fill="hold"/>
                                        <p:tgtEl>
                                          <p:spTgt spid="45"/>
                                        </p:tgtEl>
                                        <p:attrNameLst>
                                          <p:attrName>stroke.color</p:attrName>
                                        </p:attrNameLst>
                                      </p:cBhvr>
                                      <p:by>
                                        <p:hsl h="0" s="12549" l="25098"/>
                                      </p:by>
                                    </p:animClr>
                                    <p:set>
                                      <p:cBhvr>
                                        <p:cTn id="84" dur="500" fill="hold"/>
                                        <p:tgtEl>
                                          <p:spTgt spid="45"/>
                                        </p:tgtEl>
                                        <p:attrNameLst>
                                          <p:attrName>fill.type</p:attrName>
                                        </p:attrNameLst>
                                      </p:cBhvr>
                                      <p:to>
                                        <p:strVal val="solid"/>
                                      </p:to>
                                    </p:set>
                                  </p:childTnLst>
                                </p:cTn>
                              </p:par>
                              <p:par>
                                <p:cTn id="85" presetID="30" presetClass="emph" presetSubtype="0" fill="hold" grpId="1" nodeType="withEffect">
                                  <p:stCondLst>
                                    <p:cond delay="0"/>
                                  </p:stCondLst>
                                  <p:childTnLst>
                                    <p:animClr clrSpc="hsl" dir="cw">
                                      <p:cBhvr override="childStyle">
                                        <p:cTn id="86" dur="500" fill="hold"/>
                                        <p:tgtEl>
                                          <p:spTgt spid="46"/>
                                        </p:tgtEl>
                                        <p:attrNameLst>
                                          <p:attrName>style.color</p:attrName>
                                        </p:attrNameLst>
                                      </p:cBhvr>
                                      <p:by>
                                        <p:hsl h="0" s="12549" l="25098"/>
                                      </p:by>
                                    </p:animClr>
                                    <p:animClr clrSpc="hsl" dir="cw">
                                      <p:cBhvr>
                                        <p:cTn id="87" dur="500" fill="hold"/>
                                        <p:tgtEl>
                                          <p:spTgt spid="46"/>
                                        </p:tgtEl>
                                        <p:attrNameLst>
                                          <p:attrName>fillcolor</p:attrName>
                                        </p:attrNameLst>
                                      </p:cBhvr>
                                      <p:by>
                                        <p:hsl h="0" s="12549" l="25098"/>
                                      </p:by>
                                    </p:animClr>
                                    <p:animClr clrSpc="hsl" dir="cw">
                                      <p:cBhvr>
                                        <p:cTn id="88" dur="500" fill="hold"/>
                                        <p:tgtEl>
                                          <p:spTgt spid="46"/>
                                        </p:tgtEl>
                                        <p:attrNameLst>
                                          <p:attrName>stroke.color</p:attrName>
                                        </p:attrNameLst>
                                      </p:cBhvr>
                                      <p:by>
                                        <p:hsl h="0" s="12549" l="25098"/>
                                      </p:by>
                                    </p:animClr>
                                    <p:set>
                                      <p:cBhvr>
                                        <p:cTn id="89" dur="500" fill="hold"/>
                                        <p:tgtEl>
                                          <p:spTgt spid="46"/>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250"/>
                                        <p:tgtEl>
                                          <p:spTgt spid="4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mph" presetSubtype="0" fill="hold" grpId="1" nodeType="clickEffect">
                                  <p:stCondLst>
                                    <p:cond delay="0"/>
                                  </p:stCondLst>
                                  <p:childTnLst>
                                    <p:animClr clrSpc="hsl" dir="cw">
                                      <p:cBhvr override="childStyle">
                                        <p:cTn id="101" dur="500" fill="hold"/>
                                        <p:tgtEl>
                                          <p:spTgt spid="47"/>
                                        </p:tgtEl>
                                        <p:attrNameLst>
                                          <p:attrName>style.color</p:attrName>
                                        </p:attrNameLst>
                                      </p:cBhvr>
                                      <p:by>
                                        <p:hsl h="0" s="12549" l="25098"/>
                                      </p:by>
                                    </p:animClr>
                                    <p:animClr clrSpc="hsl" dir="cw">
                                      <p:cBhvr>
                                        <p:cTn id="102" dur="500" fill="hold"/>
                                        <p:tgtEl>
                                          <p:spTgt spid="47"/>
                                        </p:tgtEl>
                                        <p:attrNameLst>
                                          <p:attrName>fillcolor</p:attrName>
                                        </p:attrNameLst>
                                      </p:cBhvr>
                                      <p:by>
                                        <p:hsl h="0" s="12549" l="25098"/>
                                      </p:by>
                                    </p:animClr>
                                    <p:animClr clrSpc="hsl" dir="cw">
                                      <p:cBhvr>
                                        <p:cTn id="103" dur="500" fill="hold"/>
                                        <p:tgtEl>
                                          <p:spTgt spid="47"/>
                                        </p:tgtEl>
                                        <p:attrNameLst>
                                          <p:attrName>stroke.color</p:attrName>
                                        </p:attrNameLst>
                                      </p:cBhvr>
                                      <p:by>
                                        <p:hsl h="0" s="12549" l="25098"/>
                                      </p:by>
                                    </p:animClr>
                                    <p:set>
                                      <p:cBhvr>
                                        <p:cTn id="104" dur="500" fill="hold"/>
                                        <p:tgtEl>
                                          <p:spTgt spid="47"/>
                                        </p:tgtEl>
                                        <p:attrNameLst>
                                          <p:attrName>fill.type</p:attrName>
                                        </p:attrNameLst>
                                      </p:cBhvr>
                                      <p:to>
                                        <p:strVal val="solid"/>
                                      </p:to>
                                    </p:set>
                                  </p:childTnLst>
                                </p:cTn>
                              </p:par>
                              <p:par>
                                <p:cTn id="105" presetID="30" presetClass="emph" presetSubtype="0" fill="hold" grpId="1" nodeType="withEffect">
                                  <p:stCondLst>
                                    <p:cond delay="0"/>
                                  </p:stCondLst>
                                  <p:childTnLst>
                                    <p:animClr clrSpc="hsl" dir="cw">
                                      <p:cBhvr override="childStyle">
                                        <p:cTn id="106" dur="500" fill="hold"/>
                                        <p:tgtEl>
                                          <p:spTgt spid="48"/>
                                        </p:tgtEl>
                                        <p:attrNameLst>
                                          <p:attrName>style.color</p:attrName>
                                        </p:attrNameLst>
                                      </p:cBhvr>
                                      <p:by>
                                        <p:hsl h="0" s="12549" l="25098"/>
                                      </p:by>
                                    </p:animClr>
                                    <p:animClr clrSpc="hsl" dir="cw">
                                      <p:cBhvr>
                                        <p:cTn id="107" dur="500" fill="hold"/>
                                        <p:tgtEl>
                                          <p:spTgt spid="48"/>
                                        </p:tgtEl>
                                        <p:attrNameLst>
                                          <p:attrName>fillcolor</p:attrName>
                                        </p:attrNameLst>
                                      </p:cBhvr>
                                      <p:by>
                                        <p:hsl h="0" s="12549" l="25098"/>
                                      </p:by>
                                    </p:animClr>
                                    <p:animClr clrSpc="hsl" dir="cw">
                                      <p:cBhvr>
                                        <p:cTn id="108" dur="500" fill="hold"/>
                                        <p:tgtEl>
                                          <p:spTgt spid="48"/>
                                        </p:tgtEl>
                                        <p:attrNameLst>
                                          <p:attrName>stroke.color</p:attrName>
                                        </p:attrNameLst>
                                      </p:cBhvr>
                                      <p:by>
                                        <p:hsl h="0" s="12549" l="25098"/>
                                      </p:by>
                                    </p:animClr>
                                    <p:set>
                                      <p:cBhvr>
                                        <p:cTn id="109" dur="500" fill="hold"/>
                                        <p:tgtEl>
                                          <p:spTgt spid="48"/>
                                        </p:tgtEl>
                                        <p:attrNameLst>
                                          <p:attrName>fill.type</p:attrName>
                                        </p:attrNameLst>
                                      </p:cBhvr>
                                      <p:to>
                                        <p:strVal val="solid"/>
                                      </p:to>
                                    </p:set>
                                  </p:childTnLst>
                                </p:cTn>
                              </p:par>
                              <p:par>
                                <p:cTn id="110" presetID="10" presetClass="entr" presetSubtype="0" fill="hold" grpId="0" nodeType="with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250"/>
                                        <p:tgtEl>
                                          <p:spTgt spid="4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fade">
                                      <p:cBhvr>
                                        <p:cTn id="115"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Customer Move-Out Summary</a:t>
            </a:r>
            <a:endParaRPr lang="en-US" dirty="0"/>
          </a:p>
        </p:txBody>
      </p:sp>
      <p:sp>
        <p:nvSpPr>
          <p:cNvPr id="6" name="Table Placeholder 5"/>
          <p:cNvSpPr>
            <a:spLocks noGrp="1"/>
          </p:cNvSpPr>
          <p:nvPr>
            <p:ph type="tbl" idx="1"/>
          </p:nvPr>
        </p:nvSpPr>
        <p:spPr/>
      </p:sp>
      <p:sp>
        <p:nvSpPr>
          <p:cNvPr id="7" name="Rectangle 6"/>
          <p:cNvSpPr/>
          <p:nvPr/>
        </p:nvSpPr>
        <p:spPr>
          <a:xfrm>
            <a:off x="5408567" y="76200"/>
            <a:ext cx="358303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Placeholder</a:t>
            </a:r>
            <a:endParaRPr lang="en-US" sz="5400" b="1" cap="none" spc="0" dirty="0">
              <a:ln/>
              <a:solidFill>
                <a:schemeClr val="accent3"/>
              </a:solidFill>
              <a:effectLst/>
            </a:endParaRPr>
          </a:p>
        </p:txBody>
      </p:sp>
    </p:spTree>
    <p:extLst>
      <p:ext uri="{BB962C8B-B14F-4D97-AF65-F5344CB8AC3E}">
        <p14:creationId xmlns:p14="http://schemas.microsoft.com/office/powerpoint/2010/main" val="3982292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t>
            </a:r>
            <a:r>
              <a:rPr lang="en-US" dirty="0" err="1" smtClean="0"/>
              <a:t>Swimlanes</a:t>
            </a:r>
            <a:r>
              <a:rPr lang="en-US" dirty="0" smtClean="0"/>
              <a:t>!</a:t>
            </a:r>
            <a:endParaRPr lang="en-US" dirty="0"/>
          </a:p>
        </p:txBody>
      </p:sp>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b="32522"/>
          <a:stretch/>
        </p:blipFill>
        <p:spPr>
          <a:xfrm>
            <a:off x="599502" y="1279524"/>
            <a:ext cx="7842932" cy="5075570"/>
          </a:xfrm>
        </p:spPr>
      </p:pic>
    </p:spTree>
    <p:extLst>
      <p:ext uri="{BB962C8B-B14F-4D97-AF65-F5344CB8AC3E}">
        <p14:creationId xmlns:p14="http://schemas.microsoft.com/office/powerpoint/2010/main" val="356611414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Common Transaction Timelines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36973421"/>
              </p:ext>
            </p:extLst>
          </p:nvPr>
        </p:nvGraphicFramePr>
        <p:xfrm>
          <a:off x="228600" y="1401762"/>
          <a:ext cx="8686800" cy="3856038"/>
        </p:xfrm>
        <a:graphic>
          <a:graphicData uri="http://schemas.openxmlformats.org/drawingml/2006/table">
            <a:tbl>
              <a:tblPr firstRow="1" bandRow="1">
                <a:tableStyleId>{5C22544A-7EE6-4342-B048-85BDC9FD1C3A}</a:tableStyleId>
              </a:tblPr>
              <a:tblGrid>
                <a:gridCol w="2796605"/>
                <a:gridCol w="1775395"/>
                <a:gridCol w="1823775"/>
                <a:gridCol w="2291025"/>
              </a:tblGrid>
              <a:tr h="365759">
                <a:tc>
                  <a:txBody>
                    <a:bodyPr/>
                    <a:lstStyle/>
                    <a:p>
                      <a:pPr algn="ctr"/>
                      <a:r>
                        <a:rPr lang="en-US" sz="1800" u="sng" dirty="0" smtClean="0"/>
                        <a:t>Enrollment type</a:t>
                      </a:r>
                    </a:p>
                    <a:p>
                      <a:pPr algn="ctr"/>
                      <a:r>
                        <a:rPr lang="en-US" sz="1800" b="0" u="none" dirty="0" smtClean="0"/>
                        <a:t>Initiating Transaction</a:t>
                      </a:r>
                      <a:endParaRPr lang="en-US" sz="1800" b="0" u="none" dirty="0"/>
                    </a:p>
                  </a:txBody>
                  <a:tcPr marL="92249" marR="92249" marT="45705" marB="45705"/>
                </a:tc>
                <a:tc>
                  <a:txBody>
                    <a:bodyPr/>
                    <a:lstStyle/>
                    <a:p>
                      <a:pPr algn="ctr"/>
                      <a:r>
                        <a:rPr lang="en-US" sz="1800" u="sng" dirty="0" smtClean="0"/>
                        <a:t>AMS Remote</a:t>
                      </a:r>
                    </a:p>
                    <a:p>
                      <a:pPr algn="ctr"/>
                      <a:r>
                        <a:rPr lang="en-US" sz="1800" u="none" dirty="0" smtClean="0"/>
                        <a:t>(AMSR)</a:t>
                      </a:r>
                      <a:endParaRPr lang="en-US" sz="1800" u="none" dirty="0"/>
                    </a:p>
                  </a:txBody>
                  <a:tcPr marL="92249" marR="92249" marT="45705" marB="45705"/>
                </a:tc>
                <a:tc>
                  <a:txBody>
                    <a:bodyPr/>
                    <a:lstStyle/>
                    <a:p>
                      <a:pPr algn="ctr"/>
                      <a:r>
                        <a:rPr lang="en-US" sz="1800" u="sng" dirty="0" smtClean="0"/>
                        <a:t>AMS Manual</a:t>
                      </a:r>
                    </a:p>
                    <a:p>
                      <a:pPr algn="ctr"/>
                      <a:r>
                        <a:rPr lang="en-US" sz="1800" u="none" dirty="0" smtClean="0"/>
                        <a:t>(AMSM)</a:t>
                      </a:r>
                      <a:endParaRPr lang="en-US" sz="1800" u="none" dirty="0"/>
                    </a:p>
                  </a:txBody>
                  <a:tcPr marL="92249" marR="92249" marT="45705" marB="45705"/>
                </a:tc>
                <a:tc>
                  <a:txBody>
                    <a:bodyPr/>
                    <a:lstStyle/>
                    <a:p>
                      <a:pPr algn="ctr"/>
                      <a:r>
                        <a:rPr lang="en-US" sz="1800" u="sng" dirty="0" smtClean="0"/>
                        <a:t>Non-AMS</a:t>
                      </a:r>
                      <a:endParaRPr lang="en-US" sz="1800" u="sng" dirty="0"/>
                    </a:p>
                  </a:txBody>
                  <a:tcPr marL="92249" marR="92249" marT="45705" marB="45705"/>
                </a:tc>
              </a:tr>
              <a:tr h="777588">
                <a:tc>
                  <a:txBody>
                    <a:bodyPr/>
                    <a:lstStyle/>
                    <a:p>
                      <a:pPr algn="ctr"/>
                      <a:r>
                        <a:rPr lang="en-US" sz="1800" b="1" dirty="0" smtClean="0"/>
                        <a:t>Move-In</a:t>
                      </a:r>
                    </a:p>
                    <a:p>
                      <a:pPr algn="ctr"/>
                      <a:r>
                        <a:rPr lang="en-US" sz="1800" dirty="0" smtClean="0"/>
                        <a:t>814_16</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Days</a:t>
                      </a:r>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Days</a:t>
                      </a:r>
                    </a:p>
                  </a:txBody>
                  <a:tcPr marL="92249" marR="92249" marT="45705" marB="45705" anchor="ctr"/>
                </a:tc>
              </a:tr>
              <a:tr h="762000">
                <a:tc>
                  <a:txBody>
                    <a:bodyPr/>
                    <a:lstStyle/>
                    <a:p>
                      <a:pPr algn="ctr"/>
                      <a:r>
                        <a:rPr lang="en-US" sz="1800" b="1" dirty="0" smtClean="0"/>
                        <a:t>Standard Switch</a:t>
                      </a:r>
                    </a:p>
                    <a:p>
                      <a:pPr algn="ctr"/>
                      <a:r>
                        <a:rPr lang="en-US" sz="1800" dirty="0" smtClean="0"/>
                        <a:t>814_01</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Within Next 4 Business Days</a:t>
                      </a:r>
                    </a:p>
                  </a:txBody>
                  <a:tcPr marL="92249" marR="92249" marT="45705" marB="45705" anchor="ctr"/>
                </a:tc>
              </a:tr>
              <a:tr h="838200">
                <a:tc>
                  <a:txBody>
                    <a:bodyPr/>
                    <a:lstStyle/>
                    <a:p>
                      <a:pPr algn="ctr"/>
                      <a:r>
                        <a:rPr lang="en-US" sz="1800" b="1" dirty="0" smtClean="0"/>
                        <a:t>Self Selected Switch</a:t>
                      </a:r>
                    </a:p>
                    <a:p>
                      <a:pPr algn="ctr"/>
                      <a:r>
                        <a:rPr lang="en-US" sz="1800" dirty="0" smtClean="0"/>
                        <a:t>814-01</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algn="ctr"/>
                      <a:r>
                        <a:rPr lang="en-US" sz="1800" dirty="0" smtClean="0"/>
                        <a:t>Same</a:t>
                      </a:r>
                      <a:r>
                        <a:rPr lang="en-US" sz="1800" baseline="0" dirty="0" smtClean="0"/>
                        <a:t> Day</a:t>
                      </a:r>
                      <a:endParaRPr lang="en-US" sz="1800" dirty="0"/>
                    </a:p>
                  </a:txBody>
                  <a:tcPr marL="92249" marR="92249" marT="45705" marB="45705" anchor="ctr"/>
                </a:tc>
                <a:tc>
                  <a:txBody>
                    <a:bodyPr/>
                    <a:lstStyle/>
                    <a:p>
                      <a:pPr algn="ctr"/>
                      <a:r>
                        <a:rPr lang="en-US" sz="1800" dirty="0" smtClean="0"/>
                        <a:t>At Least 2 Business Days</a:t>
                      </a:r>
                      <a:endParaRPr lang="en-US" sz="1800" dirty="0"/>
                    </a:p>
                  </a:txBody>
                  <a:tcPr marL="92249" marR="92249" marT="45705" marB="45705" anchor="ctr"/>
                </a:tc>
              </a:tr>
              <a:tr h="838200">
                <a:tc>
                  <a:txBody>
                    <a:bodyPr/>
                    <a:lstStyle/>
                    <a:p>
                      <a:pPr algn="ctr"/>
                      <a:r>
                        <a:rPr lang="en-US" sz="1800" b="1" dirty="0" smtClean="0"/>
                        <a:t>Move-Out</a:t>
                      </a:r>
                    </a:p>
                    <a:p>
                      <a:pPr algn="ctr"/>
                      <a:r>
                        <a:rPr lang="en-US" sz="1800" dirty="0" smtClean="0"/>
                        <a:t>814_24</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Within Next 4 Business Days</a:t>
                      </a:r>
                    </a:p>
                  </a:txBody>
                  <a:tcPr marL="92249" marR="92249" marT="45705" marB="45705" anchor="ctr"/>
                </a:tc>
              </a:tr>
            </a:tbl>
          </a:graphicData>
        </a:graphic>
      </p:graphicFrame>
      <p:sp>
        <p:nvSpPr>
          <p:cNvPr id="11" name="AutoShape 44"/>
          <p:cNvSpPr>
            <a:spLocks noChangeArrowheads="1"/>
          </p:cNvSpPr>
          <p:nvPr/>
        </p:nvSpPr>
        <p:spPr bwMode="auto">
          <a:xfrm>
            <a:off x="1905000" y="5562600"/>
            <a:ext cx="5334000" cy="783193"/>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solidFill>
                  <a:prstClr val="black"/>
                </a:solidFill>
                <a:latin typeface="Calibri"/>
              </a:rPr>
              <a:t>For purposes of determining these minimum timelines, business hours end at 1700</a:t>
            </a:r>
            <a:endParaRPr lang="en-US" sz="2000" b="0" dirty="0">
              <a:solidFill>
                <a:prstClr val="black"/>
              </a:solidFill>
              <a:latin typeface="Calibri"/>
            </a:endParaRPr>
          </a:p>
        </p:txBody>
      </p:sp>
    </p:spTree>
    <p:extLst>
      <p:ext uri="{BB962C8B-B14F-4D97-AF65-F5344CB8AC3E}">
        <p14:creationId xmlns:p14="http://schemas.microsoft.com/office/powerpoint/2010/main" val="1401395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Systems for Point-to-Point </a:t>
            </a:r>
            <a:r>
              <a:rPr lang="en-US" dirty="0" smtClean="0"/>
              <a:t>Transactions</a:t>
            </a:r>
            <a:endParaRPr lang="en-US" dirty="0"/>
          </a:p>
        </p:txBody>
      </p:sp>
      <p:grpSp>
        <p:nvGrpSpPr>
          <p:cNvPr id="12" name="Group 11"/>
          <p:cNvGrpSpPr/>
          <p:nvPr/>
        </p:nvGrpSpPr>
        <p:grpSpPr>
          <a:xfrm>
            <a:off x="392953" y="1862545"/>
            <a:ext cx="5626847" cy="4332197"/>
            <a:chOff x="392953" y="1862545"/>
            <a:chExt cx="5626847" cy="4332197"/>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17" y="4486338"/>
              <a:ext cx="5387783" cy="170840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53" y="1862545"/>
              <a:ext cx="1932813" cy="4162425"/>
            </a:xfrm>
            <a:prstGeom prst="rect">
              <a:avLst/>
            </a:prstGeom>
          </p:spPr>
        </p:pic>
        <p:sp>
          <p:nvSpPr>
            <p:cNvPr id="17" name="TextBox 16"/>
            <p:cNvSpPr txBox="1"/>
            <p:nvPr/>
          </p:nvSpPr>
          <p:spPr>
            <a:xfrm>
              <a:off x="2322212" y="4572320"/>
              <a:ext cx="2017264"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Market Participant</a:t>
              </a:r>
              <a:endParaRPr lang="en-US" sz="1600" b="1" dirty="0">
                <a:latin typeface="Arial" panose="020B0604020202020204" pitchFamily="34" charset="0"/>
                <a:cs typeface="Arial" panose="020B0604020202020204" pitchFamily="34" charset="0"/>
              </a:endParaRPr>
            </a:p>
          </p:txBody>
        </p:sp>
      </p:grpSp>
      <p:sp>
        <p:nvSpPr>
          <p:cNvPr id="18" name="Rectangle 17"/>
          <p:cNvSpPr/>
          <p:nvPr/>
        </p:nvSpPr>
        <p:spPr>
          <a:xfrm>
            <a:off x="4419600" y="4996856"/>
            <a:ext cx="1447800" cy="1005709"/>
          </a:xfrm>
          <a:prstGeom prst="rect">
            <a:avLst/>
          </a:prstGeom>
          <a:gradFill flip="none" rotWithShape="1">
            <a:gsLst>
              <a:gs pos="0">
                <a:srgbClr val="81C77B">
                  <a:tint val="66000"/>
                  <a:satMod val="160000"/>
                </a:srgbClr>
              </a:gs>
              <a:gs pos="50000">
                <a:srgbClr val="81C77B">
                  <a:tint val="44500"/>
                  <a:satMod val="160000"/>
                </a:srgbClr>
              </a:gs>
              <a:gs pos="100000">
                <a:srgbClr val="81C77B">
                  <a:tint val="23500"/>
                  <a:satMod val="160000"/>
                </a:srgbClr>
              </a:gs>
            </a:gsLst>
            <a:lin ang="5400000" scaled="1"/>
            <a:tileRect/>
          </a:gradFill>
          <a:ln w="9525">
            <a:solidFill>
              <a:srgbClr val="1B8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Back-Office</a:t>
            </a:r>
          </a:p>
          <a:p>
            <a:pPr algn="ctr"/>
            <a:r>
              <a:rPr lang="en-US" sz="1400" b="1" dirty="0" smtClean="0">
                <a:solidFill>
                  <a:schemeClr val="tx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Systems</a:t>
            </a:r>
            <a:endParaRPr lang="en-US" sz="1400" b="1" dirty="0">
              <a:solidFill>
                <a:schemeClr val="tx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cxnSp>
        <p:nvCxnSpPr>
          <p:cNvPr id="19" name="Straight Connector 18"/>
          <p:cNvCxnSpPr/>
          <p:nvPr/>
        </p:nvCxnSpPr>
        <p:spPr>
          <a:xfrm>
            <a:off x="1964872" y="5181600"/>
            <a:ext cx="2454728" cy="0"/>
          </a:xfrm>
          <a:prstGeom prst="line">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64872" y="5715000"/>
            <a:ext cx="2454728" cy="0"/>
          </a:xfrm>
          <a:prstGeom prst="line">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Content Placeholder 1"/>
          <p:cNvSpPr txBox="1">
            <a:spLocks/>
          </p:cNvSpPr>
          <p:nvPr/>
        </p:nvSpPr>
        <p:spPr bwMode="auto">
          <a:xfrm>
            <a:off x="2285999" y="1676400"/>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Transaction is initiated by one Market Participant</a:t>
            </a:r>
            <a:endParaRPr lang="en-US" sz="2000" dirty="0" smtClean="0"/>
          </a:p>
          <a:p>
            <a:pPr marL="342900" indent="-342900">
              <a:spcAft>
                <a:spcPts val="1200"/>
              </a:spcAft>
              <a:buFont typeface="Arial" panose="020B0604020202020204" pitchFamily="34" charset="0"/>
              <a:buChar char="•"/>
            </a:pPr>
            <a:r>
              <a:rPr lang="en-US" sz="2000" b="0" dirty="0" smtClean="0"/>
              <a:t>Market Participant </a:t>
            </a:r>
            <a:r>
              <a:rPr lang="en-US" sz="2000" b="0" dirty="0" smtClean="0"/>
              <a:t>NAESB Server initiates </a:t>
            </a:r>
            <a:r>
              <a:rPr lang="en-US" sz="2000" b="0" dirty="0" smtClean="0"/>
              <a:t>secure communication </a:t>
            </a:r>
            <a:r>
              <a:rPr lang="en-US" sz="2000" b="0" dirty="0"/>
              <a:t>and sends encrypted EDI package</a:t>
            </a:r>
          </a:p>
          <a:p>
            <a:pPr marL="342900" indent="-342900">
              <a:spcAft>
                <a:spcPts val="1200"/>
              </a:spcAft>
              <a:buFont typeface="Arial" panose="020B0604020202020204" pitchFamily="34" charset="0"/>
              <a:buChar char="•"/>
            </a:pPr>
            <a:r>
              <a:rPr lang="en-US" sz="2000" b="0" dirty="0" smtClean="0"/>
              <a:t>Receiving Market Participant NAESB Server decrypts </a:t>
            </a:r>
            <a:r>
              <a:rPr lang="en-US" sz="2000" b="0" dirty="0" smtClean="0"/>
              <a:t>EDI </a:t>
            </a:r>
            <a:r>
              <a:rPr lang="en-US" sz="2000" b="0" dirty="0" smtClean="0"/>
              <a:t>files</a:t>
            </a:r>
          </a:p>
          <a:p>
            <a:pPr marL="342900" indent="-342900">
              <a:spcAft>
                <a:spcPts val="1200"/>
              </a:spcAft>
              <a:buFont typeface="Arial" panose="020B0604020202020204" pitchFamily="34" charset="0"/>
              <a:buChar char="•"/>
            </a:pPr>
            <a:r>
              <a:rPr lang="en-US" sz="2000" b="0" dirty="0" smtClean="0"/>
              <a:t>Data is validated and routed to back-office systems</a:t>
            </a:r>
            <a:endParaRPr lang="en-US" sz="2000" b="0" dirty="0"/>
          </a:p>
        </p:txBody>
      </p:sp>
      <p:sp>
        <p:nvSpPr>
          <p:cNvPr id="24" name="TextBox 23"/>
          <p:cNvSpPr txBox="1"/>
          <p:nvPr/>
        </p:nvSpPr>
        <p:spPr>
          <a:xfrm>
            <a:off x="6202378" y="4832708"/>
            <a:ext cx="2484422" cy="1015663"/>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Back-office </a:t>
            </a:r>
            <a:r>
              <a:rPr lang="en-US" sz="2000" i="1" dirty="0">
                <a:latin typeface="Arial" panose="020B0604020202020204" pitchFamily="34" charset="0"/>
                <a:cs typeface="Arial" panose="020B0604020202020204" pitchFamily="34" charset="0"/>
              </a:rPr>
              <a:t>s</a:t>
            </a:r>
            <a:r>
              <a:rPr lang="en-US" sz="2000" i="1" dirty="0" smtClean="0">
                <a:latin typeface="Arial" panose="020B0604020202020204" pitchFamily="34" charset="0"/>
                <a:cs typeface="Arial" panose="020B0604020202020204" pitchFamily="34" charset="0"/>
              </a:rPr>
              <a:t>ystems may vary by Market Participant</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2563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Disconnect/Reconnect for Non-Payment</a:t>
            </a:r>
            <a:endParaRPr lang="en-US" dirty="0"/>
          </a:p>
        </p:txBody>
      </p:sp>
      <p:sp>
        <p:nvSpPr>
          <p:cNvPr id="2" name="Slide Number Placeholder 1"/>
          <p:cNvSpPr>
            <a:spLocks noGrp="1"/>
          </p:cNvSpPr>
          <p:nvPr>
            <p:ph type="sldNum" sz="quarter" idx="4"/>
          </p:nvPr>
        </p:nvSpPr>
        <p:spPr/>
        <p:txBody>
          <a:bodyPr/>
          <a:lstStyle/>
          <a:p>
            <a:fld id="{FF7F3899-B190-482E-AE55-E6984E7DA36B}" type="slidenum">
              <a:rPr lang="en-US" smtClean="0"/>
              <a:t>26</a:t>
            </a:fld>
            <a:endParaRPr lang="en-US"/>
          </a:p>
        </p:txBody>
      </p:sp>
      <p:sp>
        <p:nvSpPr>
          <p:cNvPr id="5" name="Rectangle 4"/>
          <p:cNvSpPr/>
          <p:nvPr/>
        </p:nvSpPr>
        <p:spPr>
          <a:xfrm>
            <a:off x="5137073" y="1551215"/>
            <a:ext cx="1690771"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6" name="Rectangle 5"/>
          <p:cNvSpPr/>
          <p:nvPr/>
        </p:nvSpPr>
        <p:spPr>
          <a:xfrm>
            <a:off x="3305503" y="1551215"/>
            <a:ext cx="1676399"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lumMod val="50000"/>
                </a:schemeClr>
              </a:solidFill>
              <a:latin typeface="Arial" panose="020B0604020202020204" pitchFamily="34" charset="0"/>
              <a:cs typeface="Arial" panose="020B0604020202020204" pitchFamily="34" charset="0"/>
            </a:endParaRPr>
          </a:p>
        </p:txBody>
      </p:sp>
      <p:cxnSp>
        <p:nvCxnSpPr>
          <p:cNvPr id="9" name="Straight Connector 8"/>
          <p:cNvCxnSpPr/>
          <p:nvPr/>
        </p:nvCxnSpPr>
        <p:spPr>
          <a:xfrm>
            <a:off x="5058103" y="1551215"/>
            <a:ext cx="0" cy="2938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29303" y="1551215"/>
            <a:ext cx="0" cy="2938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3703" y="1863136"/>
            <a:ext cx="6486258" cy="381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086303" y="2244136"/>
            <a:ext cx="0" cy="2245125"/>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143703" y="1859575"/>
            <a:ext cx="0" cy="2629686"/>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922702" y="1863136"/>
            <a:ext cx="0" cy="2626125"/>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86103" y="3329882"/>
            <a:ext cx="6341741"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Rectangle 15"/>
          <p:cNvSpPr/>
          <p:nvPr/>
        </p:nvSpPr>
        <p:spPr>
          <a:xfrm>
            <a:off x="3305503" y="1517461"/>
            <a:ext cx="1676399" cy="338554"/>
          </a:xfrm>
          <a:prstGeom prst="rect">
            <a:avLst/>
          </a:prstGeom>
        </p:spPr>
        <p:txBody>
          <a:bodyPr wrap="squar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5137073" y="1517461"/>
            <a:ext cx="1690771" cy="338554"/>
          </a:xfrm>
          <a:prstGeom prst="rect">
            <a:avLst/>
          </a:prstGeom>
        </p:spPr>
        <p:txBody>
          <a:bodyPr wrap="squar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333703" y="2369403"/>
            <a:ext cx="1752600" cy="830997"/>
          </a:xfrm>
          <a:prstGeom prst="rect">
            <a:avLst/>
          </a:prstGeom>
        </p:spPr>
        <p:txBody>
          <a:bodyPr wrap="square">
            <a:spAutoFit/>
          </a:bodyPr>
          <a:lstStyle/>
          <a:p>
            <a:pPr marL="236538" indent="-236538"/>
            <a:r>
              <a:rPr lang="en-US" sz="1600" dirty="0" smtClean="0">
                <a:latin typeface="Arial" panose="020B0604020202020204" pitchFamily="34" charset="0"/>
                <a:cs typeface="Arial" panose="020B0604020202020204" pitchFamily="34" charset="0"/>
              </a:rPr>
              <a:t>Service Order: Request for DNP/RNP</a:t>
            </a:r>
            <a:endParaRPr lang="en-US" sz="1600" dirty="0">
              <a:latin typeface="Arial" panose="020B0604020202020204" pitchFamily="34" charset="0"/>
              <a:cs typeface="Arial" panose="020B0604020202020204" pitchFamily="34" charset="0"/>
            </a:endParaRPr>
          </a:p>
        </p:txBody>
      </p:sp>
      <p:sp>
        <p:nvSpPr>
          <p:cNvPr id="19" name="Rectangle 18"/>
          <p:cNvSpPr/>
          <p:nvPr/>
        </p:nvSpPr>
        <p:spPr>
          <a:xfrm>
            <a:off x="333703" y="1856015"/>
            <a:ext cx="2895600"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20" name="Rectangle 19"/>
          <p:cNvSpPr/>
          <p:nvPr/>
        </p:nvSpPr>
        <p:spPr>
          <a:xfrm>
            <a:off x="3229303" y="1856014"/>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21" name="Rectangle 20"/>
          <p:cNvSpPr/>
          <p:nvPr/>
        </p:nvSpPr>
        <p:spPr>
          <a:xfrm>
            <a:off x="4143703" y="1856015"/>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REP</a:t>
            </a:r>
            <a:endParaRPr lang="en-US" sz="1600" b="1" dirty="0">
              <a:latin typeface="Arial" panose="020B0604020202020204" pitchFamily="34" charset="0"/>
              <a:cs typeface="Arial" panose="020B0604020202020204" pitchFamily="34" charset="0"/>
            </a:endParaRPr>
          </a:p>
        </p:txBody>
      </p:sp>
      <p:sp>
        <p:nvSpPr>
          <p:cNvPr id="22" name="Rectangle 21"/>
          <p:cNvSpPr/>
          <p:nvPr/>
        </p:nvSpPr>
        <p:spPr>
          <a:xfrm>
            <a:off x="5075244" y="1863136"/>
            <a:ext cx="847458"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23" name="Rectangle 22"/>
          <p:cNvSpPr/>
          <p:nvPr/>
        </p:nvSpPr>
        <p:spPr>
          <a:xfrm>
            <a:off x="5922702" y="1863136"/>
            <a:ext cx="905142"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REP</a:t>
            </a:r>
            <a:endParaRPr lang="en-US" sz="1600" b="1" dirty="0">
              <a:latin typeface="Arial" panose="020B0604020202020204" pitchFamily="34" charset="0"/>
              <a:cs typeface="Arial" panose="020B0604020202020204" pitchFamily="34" charset="0"/>
            </a:endParaRPr>
          </a:p>
        </p:txBody>
      </p:sp>
      <p:sp>
        <p:nvSpPr>
          <p:cNvPr id="24" name="Rectangle 23"/>
          <p:cNvSpPr/>
          <p:nvPr/>
        </p:nvSpPr>
        <p:spPr>
          <a:xfrm>
            <a:off x="333703" y="1863135"/>
            <a:ext cx="2895600" cy="381001"/>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93884" y="2571830"/>
            <a:ext cx="1135418"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650_01</a:t>
            </a:r>
            <a:endParaRPr lang="en-US" sz="1600" dirty="0">
              <a:latin typeface="Arial" panose="020B0604020202020204" pitchFamily="34" charset="0"/>
              <a:cs typeface="Arial" panose="020B0604020202020204" pitchFamily="34" charset="0"/>
            </a:endParaRPr>
          </a:p>
        </p:txBody>
      </p:sp>
      <p:sp>
        <p:nvSpPr>
          <p:cNvPr id="26" name="Oval 25"/>
          <p:cNvSpPr/>
          <p:nvPr/>
        </p:nvSpPr>
        <p:spPr>
          <a:xfrm>
            <a:off x="4410403" y="2571830"/>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08473" y="2571830"/>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66473" y="3727261"/>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84773" y="3727261"/>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093884" y="3763873"/>
            <a:ext cx="1135418"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650_02</a:t>
            </a:r>
            <a:endParaRPr lang="en-US" sz="1600" dirty="0">
              <a:latin typeface="Arial" panose="020B0604020202020204" pitchFamily="34" charset="0"/>
              <a:cs typeface="Arial" panose="020B0604020202020204" pitchFamily="34" charset="0"/>
            </a:endParaRPr>
          </a:p>
        </p:txBody>
      </p:sp>
      <p:sp>
        <p:nvSpPr>
          <p:cNvPr id="35" name="Rectangle 34"/>
          <p:cNvSpPr/>
          <p:nvPr/>
        </p:nvSpPr>
        <p:spPr>
          <a:xfrm>
            <a:off x="333703" y="3429000"/>
            <a:ext cx="1752600" cy="1077218"/>
          </a:xfrm>
          <a:prstGeom prst="rect">
            <a:avLst/>
          </a:prstGeom>
        </p:spPr>
        <p:txBody>
          <a:bodyPr wrap="square">
            <a:spAutoFit/>
          </a:bodyPr>
          <a:lstStyle/>
          <a:p>
            <a:pPr marL="236538" indent="-236538"/>
            <a:r>
              <a:rPr lang="en-US" sz="1600" dirty="0" smtClean="0">
                <a:latin typeface="Arial" panose="020B0604020202020204" pitchFamily="34" charset="0"/>
                <a:cs typeface="Arial" panose="020B0604020202020204" pitchFamily="34" charset="0"/>
              </a:rPr>
              <a:t>Service Order: Response for completion of DNP/RNP</a:t>
            </a:r>
            <a:endParaRPr lang="en-US" sz="1600" dirty="0">
              <a:latin typeface="Arial" panose="020B0604020202020204" pitchFamily="34" charset="0"/>
              <a:cs typeface="Arial" panose="020B0604020202020204" pitchFamily="34" charset="0"/>
            </a:endParaRPr>
          </a:p>
        </p:txBody>
      </p:sp>
      <p:sp>
        <p:nvSpPr>
          <p:cNvPr id="37" name="AutoShape 44"/>
          <p:cNvSpPr>
            <a:spLocks noChangeArrowheads="1"/>
          </p:cNvSpPr>
          <p:nvPr/>
        </p:nvSpPr>
        <p:spPr bwMode="auto">
          <a:xfrm>
            <a:off x="1905000" y="5095424"/>
            <a:ext cx="5334000" cy="1123712"/>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solidFill>
                  <a:prstClr val="black"/>
                </a:solidFill>
                <a:latin typeface="Calibri"/>
              </a:rPr>
              <a:t>Timing requirements vary depending on circumstances.  Details in PUCT Substantive Rules and Retail Market Guide </a:t>
            </a:r>
            <a:endParaRPr lang="en-US" sz="2000" b="0" dirty="0">
              <a:solidFill>
                <a:prstClr val="black"/>
              </a:solidFill>
              <a:latin typeface="Calibri"/>
            </a:endParaRPr>
          </a:p>
        </p:txBody>
      </p:sp>
    </p:spTree>
    <p:extLst>
      <p:ext uri="{BB962C8B-B14F-4D97-AF65-F5344CB8AC3E}">
        <p14:creationId xmlns:p14="http://schemas.microsoft.com/office/powerpoint/2010/main" val="3403793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5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250"/>
                                        <p:tgtEl>
                                          <p:spTgt spid="31"/>
                                        </p:tgtEl>
                                      </p:cBhvr>
                                    </p:animEffect>
                                  </p:childTnLst>
                                </p:cTn>
                              </p:par>
                              <p:par>
                                <p:cTn id="21" presetID="30" presetClass="emph" presetSubtype="0" fill="hold" grpId="1" nodeType="withEffect">
                                  <p:stCondLst>
                                    <p:cond delay="0"/>
                                  </p:stCondLst>
                                  <p:childTnLst>
                                    <p:animClr clrSpc="hsl" dir="cw">
                                      <p:cBhvr override="childStyle">
                                        <p:cTn id="22" dur="500" fill="hold"/>
                                        <p:tgtEl>
                                          <p:spTgt spid="26"/>
                                        </p:tgtEl>
                                        <p:attrNameLst>
                                          <p:attrName>style.color</p:attrName>
                                        </p:attrNameLst>
                                      </p:cBhvr>
                                      <p:by>
                                        <p:hsl h="0" s="12549" l="25098"/>
                                      </p:by>
                                    </p:animClr>
                                    <p:animClr clrSpc="hsl" dir="cw">
                                      <p:cBhvr>
                                        <p:cTn id="23" dur="500" fill="hold"/>
                                        <p:tgtEl>
                                          <p:spTgt spid="26"/>
                                        </p:tgtEl>
                                        <p:attrNameLst>
                                          <p:attrName>fillcolor</p:attrName>
                                        </p:attrNameLst>
                                      </p:cBhvr>
                                      <p:by>
                                        <p:hsl h="0" s="12549" l="25098"/>
                                      </p:by>
                                    </p:animClr>
                                    <p:animClr clrSpc="hsl" dir="cw">
                                      <p:cBhvr>
                                        <p:cTn id="24" dur="500" fill="hold"/>
                                        <p:tgtEl>
                                          <p:spTgt spid="26"/>
                                        </p:tgtEl>
                                        <p:attrNameLst>
                                          <p:attrName>stroke.color</p:attrName>
                                        </p:attrNameLst>
                                      </p:cBhvr>
                                      <p:by>
                                        <p:hsl h="0" s="12549" l="25098"/>
                                      </p:by>
                                    </p:animClr>
                                    <p:set>
                                      <p:cBhvr>
                                        <p:cTn id="25" dur="500" fill="hold"/>
                                        <p:tgtEl>
                                          <p:spTgt spid="26"/>
                                        </p:tgtEl>
                                        <p:attrNameLst>
                                          <p:attrName>fill.type</p:attrName>
                                        </p:attrNameLst>
                                      </p:cBhvr>
                                      <p:to>
                                        <p:strVal val="solid"/>
                                      </p:to>
                                    </p:set>
                                  </p:childTnLst>
                                </p:cTn>
                              </p:par>
                              <p:par>
                                <p:cTn id="26" presetID="30" presetClass="emph" presetSubtype="0" fill="hold" grpId="1" nodeType="withEffect">
                                  <p:stCondLst>
                                    <p:cond delay="0"/>
                                  </p:stCondLst>
                                  <p:childTnLst>
                                    <p:animClr clrSpc="hsl" dir="cw">
                                      <p:cBhvr override="childStyle">
                                        <p:cTn id="27" dur="500" fill="hold"/>
                                        <p:tgtEl>
                                          <p:spTgt spid="27"/>
                                        </p:tgtEl>
                                        <p:attrNameLst>
                                          <p:attrName>style.color</p:attrName>
                                        </p:attrNameLst>
                                      </p:cBhvr>
                                      <p:by>
                                        <p:hsl h="0" s="12549" l="25098"/>
                                      </p:by>
                                    </p:animClr>
                                    <p:animClr clrSpc="hsl" dir="cw">
                                      <p:cBhvr>
                                        <p:cTn id="28" dur="500" fill="hold"/>
                                        <p:tgtEl>
                                          <p:spTgt spid="27"/>
                                        </p:tgtEl>
                                        <p:attrNameLst>
                                          <p:attrName>fillcolor</p:attrName>
                                        </p:attrNameLst>
                                      </p:cBhvr>
                                      <p:by>
                                        <p:hsl h="0" s="12549" l="25098"/>
                                      </p:by>
                                    </p:animClr>
                                    <p:animClr clrSpc="hsl" dir="cw">
                                      <p:cBhvr>
                                        <p:cTn id="29" dur="500" fill="hold"/>
                                        <p:tgtEl>
                                          <p:spTgt spid="27"/>
                                        </p:tgtEl>
                                        <p:attrNameLst>
                                          <p:attrName>stroke.color</p:attrName>
                                        </p:attrNameLst>
                                      </p:cBhvr>
                                      <p:by>
                                        <p:hsl h="0" s="12549" l="25098"/>
                                      </p:by>
                                    </p:animClr>
                                    <p:set>
                                      <p:cBhvr>
                                        <p:cTn id="30" dur="500" fill="hold"/>
                                        <p:tgtEl>
                                          <p:spTgt spid="2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25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5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6" grpId="1" animBg="1"/>
      <p:bldP spid="27" grpId="0" animBg="1"/>
      <p:bldP spid="27" grpId="1" animBg="1"/>
      <p:bldP spid="28" grpId="0" animBg="1"/>
      <p:bldP spid="29" grpId="0" animBg="1"/>
      <p:bldP spid="31" grpId="0"/>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Billing and Payment</a:t>
            </a:r>
            <a:endParaRPr lang="en-US" dirty="0"/>
          </a:p>
        </p:txBody>
      </p:sp>
      <p:sp>
        <p:nvSpPr>
          <p:cNvPr id="3" name="Slide Number Placeholder 2"/>
          <p:cNvSpPr>
            <a:spLocks noGrp="1"/>
          </p:cNvSpPr>
          <p:nvPr>
            <p:ph type="sldNum" sz="quarter" idx="4"/>
          </p:nvPr>
        </p:nvSpPr>
        <p:spPr/>
        <p:txBody>
          <a:bodyPr/>
          <a:lstStyle/>
          <a:p>
            <a:fld id="{FF7F3899-B190-482E-AE55-E6984E7DA36B}" type="slidenum">
              <a:rPr lang="en-US" smtClean="0"/>
              <a:t>27</a:t>
            </a:fld>
            <a:endParaRPr lang="en-US"/>
          </a:p>
        </p:txBody>
      </p:sp>
      <p:sp>
        <p:nvSpPr>
          <p:cNvPr id="71" name="Rectangle 70"/>
          <p:cNvSpPr/>
          <p:nvPr/>
        </p:nvSpPr>
        <p:spPr>
          <a:xfrm>
            <a:off x="5676861" y="1520439"/>
            <a:ext cx="256032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72" name="Rectangle 71"/>
          <p:cNvSpPr/>
          <p:nvPr/>
        </p:nvSpPr>
        <p:spPr>
          <a:xfrm>
            <a:off x="2979381" y="1520439"/>
            <a:ext cx="2595067"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lumMod val="50000"/>
                </a:schemeClr>
              </a:solidFill>
              <a:latin typeface="Arial" panose="020B0604020202020204" pitchFamily="34" charset="0"/>
              <a:cs typeface="Arial" panose="020B0604020202020204" pitchFamily="34" charset="0"/>
            </a:endParaRPr>
          </a:p>
        </p:txBody>
      </p:sp>
      <p:cxnSp>
        <p:nvCxnSpPr>
          <p:cNvPr id="73" name="Straight Connector 72"/>
          <p:cNvCxnSpPr/>
          <p:nvPr/>
        </p:nvCxnSpPr>
        <p:spPr>
          <a:xfrm>
            <a:off x="5629289" y="1520439"/>
            <a:ext cx="0" cy="1279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03181" y="1520439"/>
            <a:ext cx="0" cy="1279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52399" y="1832360"/>
            <a:ext cx="8084781"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6" name="Straight Connector 75"/>
          <p:cNvCxnSpPr/>
          <p:nvPr/>
        </p:nvCxnSpPr>
        <p:spPr>
          <a:xfrm>
            <a:off x="1760181" y="2213360"/>
            <a:ext cx="0" cy="586100"/>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3817581" y="1828799"/>
            <a:ext cx="0" cy="970661"/>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4731981" y="1832360"/>
            <a:ext cx="0" cy="967100"/>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6553200" y="1832361"/>
            <a:ext cx="0" cy="967100"/>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7398981" y="1832360"/>
            <a:ext cx="0" cy="967100"/>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52400" y="2799460"/>
            <a:ext cx="8008581" cy="0"/>
          </a:xfrm>
          <a:prstGeom prst="line">
            <a:avLst/>
          </a:prstGeom>
          <a:ln w="12700"/>
        </p:spPr>
        <p:style>
          <a:lnRef idx="1">
            <a:schemeClr val="dk1"/>
          </a:lnRef>
          <a:fillRef idx="0">
            <a:schemeClr val="dk1"/>
          </a:fillRef>
          <a:effectRef idx="0">
            <a:schemeClr val="dk1"/>
          </a:effectRef>
          <a:fontRef idx="minor">
            <a:schemeClr val="tx1"/>
          </a:fontRef>
        </p:style>
      </p:cxnSp>
      <p:sp>
        <p:nvSpPr>
          <p:cNvPr id="82" name="Rectangle 81"/>
          <p:cNvSpPr/>
          <p:nvPr/>
        </p:nvSpPr>
        <p:spPr>
          <a:xfrm>
            <a:off x="3893781" y="1486685"/>
            <a:ext cx="697627"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83" name="Rectangle 82"/>
          <p:cNvSpPr/>
          <p:nvPr/>
        </p:nvSpPr>
        <p:spPr>
          <a:xfrm>
            <a:off x="6713181" y="1486685"/>
            <a:ext cx="419475"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84" name="Rectangle 83"/>
          <p:cNvSpPr/>
          <p:nvPr/>
        </p:nvSpPr>
        <p:spPr>
          <a:xfrm>
            <a:off x="152400" y="2358639"/>
            <a:ext cx="1600199"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Monthly Usage</a:t>
            </a:r>
            <a:endParaRPr lang="en-US" sz="1600" dirty="0">
              <a:latin typeface="Arial" panose="020B0604020202020204" pitchFamily="34" charset="0"/>
              <a:cs typeface="Arial" panose="020B0604020202020204" pitchFamily="34" charset="0"/>
            </a:endParaRPr>
          </a:p>
        </p:txBody>
      </p:sp>
      <p:sp>
        <p:nvSpPr>
          <p:cNvPr id="85" name="Rectangle 84"/>
          <p:cNvSpPr/>
          <p:nvPr/>
        </p:nvSpPr>
        <p:spPr>
          <a:xfrm>
            <a:off x="152399" y="1825239"/>
            <a:ext cx="2750782"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86" name="Rectangle 85"/>
          <p:cNvSpPr/>
          <p:nvPr/>
        </p:nvSpPr>
        <p:spPr>
          <a:xfrm>
            <a:off x="2903181" y="1825239"/>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ERCOT</a:t>
            </a:r>
            <a:endParaRPr lang="en-US" sz="1600" b="1" dirty="0">
              <a:latin typeface="Arial" panose="020B0604020202020204" pitchFamily="34" charset="0"/>
              <a:cs typeface="Arial" panose="020B0604020202020204" pitchFamily="34" charset="0"/>
            </a:endParaRPr>
          </a:p>
        </p:txBody>
      </p:sp>
      <p:sp>
        <p:nvSpPr>
          <p:cNvPr id="87" name="Rectangle 86"/>
          <p:cNvSpPr/>
          <p:nvPr/>
        </p:nvSpPr>
        <p:spPr>
          <a:xfrm>
            <a:off x="3817581" y="1825239"/>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88" name="Rectangle 87"/>
          <p:cNvSpPr/>
          <p:nvPr/>
        </p:nvSpPr>
        <p:spPr>
          <a:xfrm>
            <a:off x="4731981" y="1825239"/>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REP</a:t>
            </a:r>
            <a:endParaRPr lang="en-US" sz="1600" b="1" dirty="0">
              <a:latin typeface="Arial" panose="020B0604020202020204" pitchFamily="34" charset="0"/>
              <a:cs typeface="Arial" panose="020B0604020202020204" pitchFamily="34" charset="0"/>
            </a:endParaRPr>
          </a:p>
        </p:txBody>
      </p:sp>
      <p:sp>
        <p:nvSpPr>
          <p:cNvPr id="89" name="Rectangle 88"/>
          <p:cNvSpPr/>
          <p:nvPr/>
        </p:nvSpPr>
        <p:spPr>
          <a:xfrm>
            <a:off x="5646380" y="1832360"/>
            <a:ext cx="90682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ERCOT</a:t>
            </a:r>
            <a:endParaRPr lang="en-US" sz="1600" b="1" dirty="0">
              <a:latin typeface="Arial" panose="020B0604020202020204" pitchFamily="34" charset="0"/>
              <a:cs typeface="Arial" panose="020B0604020202020204" pitchFamily="34" charset="0"/>
            </a:endParaRPr>
          </a:p>
        </p:txBody>
      </p:sp>
      <p:sp>
        <p:nvSpPr>
          <p:cNvPr id="90" name="Rectangle 89"/>
          <p:cNvSpPr/>
          <p:nvPr/>
        </p:nvSpPr>
        <p:spPr>
          <a:xfrm>
            <a:off x="6523669" y="1832360"/>
            <a:ext cx="875311"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91" name="Rectangle 90"/>
          <p:cNvSpPr/>
          <p:nvPr/>
        </p:nvSpPr>
        <p:spPr>
          <a:xfrm>
            <a:off x="7398981" y="1832361"/>
            <a:ext cx="838200"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REP</a:t>
            </a:r>
          </a:p>
        </p:txBody>
      </p:sp>
      <p:sp>
        <p:nvSpPr>
          <p:cNvPr id="92" name="Rectangle 91"/>
          <p:cNvSpPr/>
          <p:nvPr/>
        </p:nvSpPr>
        <p:spPr>
          <a:xfrm>
            <a:off x="152399" y="1832359"/>
            <a:ext cx="2750781" cy="307778"/>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3" name="Rectangle 92"/>
          <p:cNvSpPr/>
          <p:nvPr/>
        </p:nvSpPr>
        <p:spPr>
          <a:xfrm>
            <a:off x="1760180" y="2358639"/>
            <a:ext cx="1135419"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867_03</a:t>
            </a:r>
            <a:endParaRPr lang="en-US" sz="1600" dirty="0">
              <a:latin typeface="Arial" panose="020B0604020202020204" pitchFamily="34" charset="0"/>
              <a:cs typeface="Arial" panose="020B0604020202020204" pitchFamily="34" charset="0"/>
            </a:endParaRPr>
          </a:p>
        </p:txBody>
      </p:sp>
      <p:sp>
        <p:nvSpPr>
          <p:cNvPr id="94" name="Oval 93"/>
          <p:cNvSpPr/>
          <p:nvPr/>
        </p:nvSpPr>
        <p:spPr>
          <a:xfrm>
            <a:off x="4084281" y="2286000"/>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a:t>
            </a:r>
            <a:endParaRPr lang="en-US" sz="1600" dirty="0"/>
          </a:p>
        </p:txBody>
      </p:sp>
      <p:sp>
        <p:nvSpPr>
          <p:cNvPr id="95" name="Oval 94"/>
          <p:cNvSpPr/>
          <p:nvPr/>
        </p:nvSpPr>
        <p:spPr>
          <a:xfrm>
            <a:off x="5909290" y="2286000"/>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a:t>
            </a:r>
            <a:endParaRPr lang="en-US" sz="1600" dirty="0"/>
          </a:p>
        </p:txBody>
      </p:sp>
      <p:sp>
        <p:nvSpPr>
          <p:cNvPr id="96" name="Oval 95"/>
          <p:cNvSpPr/>
          <p:nvPr/>
        </p:nvSpPr>
        <p:spPr>
          <a:xfrm>
            <a:off x="3169881" y="2286000"/>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2</a:t>
            </a:r>
            <a:endParaRPr lang="en-US" sz="1600" dirty="0"/>
          </a:p>
        </p:txBody>
      </p:sp>
      <p:sp>
        <p:nvSpPr>
          <p:cNvPr id="97" name="Oval 96"/>
          <p:cNvSpPr/>
          <p:nvPr/>
        </p:nvSpPr>
        <p:spPr>
          <a:xfrm>
            <a:off x="7627581" y="2286000"/>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2</a:t>
            </a:r>
            <a:endParaRPr lang="en-US" sz="1600" dirty="0"/>
          </a:p>
        </p:txBody>
      </p:sp>
    </p:spTree>
    <p:extLst>
      <p:ext uri="{BB962C8B-B14F-4D97-AF65-F5344CB8AC3E}">
        <p14:creationId xmlns:p14="http://schemas.microsoft.com/office/powerpoint/2010/main" val="2709171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25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250"/>
                                        <p:tgtEl>
                                          <p:spTgt spid="9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5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mph" presetSubtype="0" fill="hold" grpId="1" nodeType="clickEffect">
                                  <p:stCondLst>
                                    <p:cond delay="0"/>
                                  </p:stCondLst>
                                  <p:childTnLst>
                                    <p:animClr clrSpc="hsl" dir="cw">
                                      <p:cBhvr override="childStyle">
                                        <p:cTn id="19" dur="500" fill="hold"/>
                                        <p:tgtEl>
                                          <p:spTgt spid="94"/>
                                        </p:tgtEl>
                                        <p:attrNameLst>
                                          <p:attrName>style.color</p:attrName>
                                        </p:attrNameLst>
                                      </p:cBhvr>
                                      <p:by>
                                        <p:hsl h="0" s="12549" l="25098"/>
                                      </p:by>
                                    </p:animClr>
                                    <p:animClr clrSpc="hsl" dir="cw">
                                      <p:cBhvr>
                                        <p:cTn id="20" dur="500" fill="hold"/>
                                        <p:tgtEl>
                                          <p:spTgt spid="94"/>
                                        </p:tgtEl>
                                        <p:attrNameLst>
                                          <p:attrName>fillcolor</p:attrName>
                                        </p:attrNameLst>
                                      </p:cBhvr>
                                      <p:by>
                                        <p:hsl h="0" s="12549" l="25098"/>
                                      </p:by>
                                    </p:animClr>
                                    <p:animClr clrSpc="hsl" dir="cw">
                                      <p:cBhvr>
                                        <p:cTn id="21" dur="500" fill="hold"/>
                                        <p:tgtEl>
                                          <p:spTgt spid="94"/>
                                        </p:tgtEl>
                                        <p:attrNameLst>
                                          <p:attrName>stroke.color</p:attrName>
                                        </p:attrNameLst>
                                      </p:cBhvr>
                                      <p:by>
                                        <p:hsl h="0" s="12549" l="25098"/>
                                      </p:by>
                                    </p:animClr>
                                    <p:set>
                                      <p:cBhvr>
                                        <p:cTn id="22" dur="500" fill="hold"/>
                                        <p:tgtEl>
                                          <p:spTgt spid="94"/>
                                        </p:tgtEl>
                                        <p:attrNameLst>
                                          <p:attrName>fill.type</p:attrName>
                                        </p:attrNameLst>
                                      </p:cBhvr>
                                      <p:to>
                                        <p:strVal val="solid"/>
                                      </p:to>
                                    </p:set>
                                  </p:childTnLst>
                                </p:cTn>
                              </p:par>
                              <p:par>
                                <p:cTn id="23" presetID="30" presetClass="emph" presetSubtype="0" fill="hold" grpId="1" nodeType="withEffect">
                                  <p:stCondLst>
                                    <p:cond delay="0"/>
                                  </p:stCondLst>
                                  <p:childTnLst>
                                    <p:animClr clrSpc="hsl" dir="cw">
                                      <p:cBhvr override="childStyle">
                                        <p:cTn id="24" dur="500" fill="hold"/>
                                        <p:tgtEl>
                                          <p:spTgt spid="95"/>
                                        </p:tgtEl>
                                        <p:attrNameLst>
                                          <p:attrName>style.color</p:attrName>
                                        </p:attrNameLst>
                                      </p:cBhvr>
                                      <p:by>
                                        <p:hsl h="0" s="12549" l="25098"/>
                                      </p:by>
                                    </p:animClr>
                                    <p:animClr clrSpc="hsl" dir="cw">
                                      <p:cBhvr>
                                        <p:cTn id="25" dur="500" fill="hold"/>
                                        <p:tgtEl>
                                          <p:spTgt spid="95"/>
                                        </p:tgtEl>
                                        <p:attrNameLst>
                                          <p:attrName>fillcolor</p:attrName>
                                        </p:attrNameLst>
                                      </p:cBhvr>
                                      <p:by>
                                        <p:hsl h="0" s="12549" l="25098"/>
                                      </p:by>
                                    </p:animClr>
                                    <p:animClr clrSpc="hsl" dir="cw">
                                      <p:cBhvr>
                                        <p:cTn id="26" dur="500" fill="hold"/>
                                        <p:tgtEl>
                                          <p:spTgt spid="95"/>
                                        </p:tgtEl>
                                        <p:attrNameLst>
                                          <p:attrName>stroke.color</p:attrName>
                                        </p:attrNameLst>
                                      </p:cBhvr>
                                      <p:by>
                                        <p:hsl h="0" s="12549" l="25098"/>
                                      </p:by>
                                    </p:animClr>
                                    <p:set>
                                      <p:cBhvr>
                                        <p:cTn id="27" dur="500" fill="hold"/>
                                        <p:tgtEl>
                                          <p:spTgt spid="95"/>
                                        </p:tgtEl>
                                        <p:attrNameLst>
                                          <p:attrName>fill.type</p:attrName>
                                        </p:attrNameLst>
                                      </p:cBhvr>
                                      <p:to>
                                        <p:strVal val="solid"/>
                                      </p:to>
                                    </p:set>
                                  </p:childTnLst>
                                </p:cTn>
                              </p:par>
                              <p:par>
                                <p:cTn id="28" presetID="10"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250"/>
                                        <p:tgtEl>
                                          <p:spTgt spid="9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250"/>
                                        <p:tgtEl>
                                          <p:spTgt spid="97"/>
                                        </p:tgtEl>
                                      </p:cBhvr>
                                    </p:animEffect>
                                  </p:childTnLst>
                                </p:cTn>
                              </p:par>
                              <p:par>
                                <p:cTn id="34" presetID="30" presetClass="emph" presetSubtype="0" fill="hold" grpId="1" nodeType="withEffect">
                                  <p:stCondLst>
                                    <p:cond delay="0"/>
                                  </p:stCondLst>
                                  <p:childTnLst>
                                    <p:animClr clrSpc="hsl" dir="cw">
                                      <p:cBhvr override="childStyle">
                                        <p:cTn id="35" dur="500" fill="hold"/>
                                        <p:tgtEl>
                                          <p:spTgt spid="96"/>
                                        </p:tgtEl>
                                        <p:attrNameLst>
                                          <p:attrName>style.color</p:attrName>
                                        </p:attrNameLst>
                                      </p:cBhvr>
                                      <p:by>
                                        <p:hsl h="0" s="12549" l="25098"/>
                                      </p:by>
                                    </p:animClr>
                                    <p:animClr clrSpc="hsl" dir="cw">
                                      <p:cBhvr>
                                        <p:cTn id="36" dur="500" fill="hold"/>
                                        <p:tgtEl>
                                          <p:spTgt spid="96"/>
                                        </p:tgtEl>
                                        <p:attrNameLst>
                                          <p:attrName>fillcolor</p:attrName>
                                        </p:attrNameLst>
                                      </p:cBhvr>
                                      <p:by>
                                        <p:hsl h="0" s="12549" l="25098"/>
                                      </p:by>
                                    </p:animClr>
                                    <p:animClr clrSpc="hsl" dir="cw">
                                      <p:cBhvr>
                                        <p:cTn id="37" dur="500" fill="hold"/>
                                        <p:tgtEl>
                                          <p:spTgt spid="96"/>
                                        </p:tgtEl>
                                        <p:attrNameLst>
                                          <p:attrName>stroke.color</p:attrName>
                                        </p:attrNameLst>
                                      </p:cBhvr>
                                      <p:by>
                                        <p:hsl h="0" s="12549" l="25098"/>
                                      </p:by>
                                    </p:animClr>
                                    <p:set>
                                      <p:cBhvr>
                                        <p:cTn id="38" dur="500" fill="hold"/>
                                        <p:tgtEl>
                                          <p:spTgt spid="96"/>
                                        </p:tgtEl>
                                        <p:attrNameLst>
                                          <p:attrName>fill.type</p:attrName>
                                        </p:attrNameLst>
                                      </p:cBhvr>
                                      <p:to>
                                        <p:strVal val="solid"/>
                                      </p:to>
                                    </p:set>
                                  </p:childTnLst>
                                </p:cTn>
                              </p:par>
                              <p:par>
                                <p:cTn id="39" presetID="30" presetClass="emph" presetSubtype="0" fill="hold" grpId="1" nodeType="withEffect">
                                  <p:stCondLst>
                                    <p:cond delay="0"/>
                                  </p:stCondLst>
                                  <p:childTnLst>
                                    <p:animClr clrSpc="hsl" dir="cw">
                                      <p:cBhvr override="childStyle">
                                        <p:cTn id="40" dur="500" fill="hold"/>
                                        <p:tgtEl>
                                          <p:spTgt spid="97"/>
                                        </p:tgtEl>
                                        <p:attrNameLst>
                                          <p:attrName>style.color</p:attrName>
                                        </p:attrNameLst>
                                      </p:cBhvr>
                                      <p:by>
                                        <p:hsl h="0" s="12549" l="25098"/>
                                      </p:by>
                                    </p:animClr>
                                    <p:animClr clrSpc="hsl" dir="cw">
                                      <p:cBhvr>
                                        <p:cTn id="41" dur="500" fill="hold"/>
                                        <p:tgtEl>
                                          <p:spTgt spid="97"/>
                                        </p:tgtEl>
                                        <p:attrNameLst>
                                          <p:attrName>fillcolor</p:attrName>
                                        </p:attrNameLst>
                                      </p:cBhvr>
                                      <p:by>
                                        <p:hsl h="0" s="12549" l="25098"/>
                                      </p:by>
                                    </p:animClr>
                                    <p:animClr clrSpc="hsl" dir="cw">
                                      <p:cBhvr>
                                        <p:cTn id="42" dur="500" fill="hold"/>
                                        <p:tgtEl>
                                          <p:spTgt spid="97"/>
                                        </p:tgtEl>
                                        <p:attrNameLst>
                                          <p:attrName>stroke.color</p:attrName>
                                        </p:attrNameLst>
                                      </p:cBhvr>
                                      <p:by>
                                        <p:hsl h="0" s="12549" l="25098"/>
                                      </p:by>
                                    </p:animClr>
                                    <p:set>
                                      <p:cBhvr>
                                        <p:cTn id="43" dur="500" fill="hold"/>
                                        <p:tgtEl>
                                          <p:spTgt spid="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animBg="1"/>
      <p:bldP spid="94" grpId="1" animBg="1"/>
      <p:bldP spid="95" grpId="0" animBg="1"/>
      <p:bldP spid="95" grpId="1" animBg="1"/>
      <p:bldP spid="96" grpId="0" animBg="1"/>
      <p:bldP spid="96" grpId="1" animBg="1"/>
      <p:bldP spid="97" grpId="0" animBg="1"/>
      <p:bldP spid="9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Billing and Payment</a:t>
            </a:r>
            <a:endParaRPr lang="en-US" dirty="0"/>
          </a:p>
        </p:txBody>
      </p:sp>
      <p:sp>
        <p:nvSpPr>
          <p:cNvPr id="3" name="Slide Number Placeholder 2"/>
          <p:cNvSpPr>
            <a:spLocks noGrp="1"/>
          </p:cNvSpPr>
          <p:nvPr>
            <p:ph type="sldNum" sz="quarter" idx="4"/>
          </p:nvPr>
        </p:nvSpPr>
        <p:spPr/>
        <p:txBody>
          <a:bodyPr/>
          <a:lstStyle/>
          <a:p>
            <a:fld id="{FF7F3899-B190-482E-AE55-E6984E7DA36B}" type="slidenum">
              <a:rPr lang="en-US" smtClean="0"/>
              <a:t>28</a:t>
            </a:fld>
            <a:endParaRPr lang="en-US"/>
          </a:p>
        </p:txBody>
      </p:sp>
      <p:sp>
        <p:nvSpPr>
          <p:cNvPr id="5" name="Rectangle 4"/>
          <p:cNvSpPr/>
          <p:nvPr/>
        </p:nvSpPr>
        <p:spPr>
          <a:xfrm>
            <a:off x="4803370" y="1540338"/>
            <a:ext cx="1690771"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6" name="Rectangle 5"/>
          <p:cNvSpPr/>
          <p:nvPr/>
        </p:nvSpPr>
        <p:spPr>
          <a:xfrm>
            <a:off x="2971800" y="1540338"/>
            <a:ext cx="1676399"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lumMod val="50000"/>
                </a:schemeClr>
              </a:solidFill>
              <a:latin typeface="Arial" panose="020B0604020202020204" pitchFamily="34" charset="0"/>
              <a:cs typeface="Arial" panose="020B0604020202020204" pitchFamily="34" charset="0"/>
            </a:endParaRPr>
          </a:p>
        </p:txBody>
      </p:sp>
      <p:cxnSp>
        <p:nvCxnSpPr>
          <p:cNvPr id="8" name="Straight Connector 7"/>
          <p:cNvCxnSpPr/>
          <p:nvPr/>
        </p:nvCxnSpPr>
        <p:spPr>
          <a:xfrm>
            <a:off x="4724400" y="1540338"/>
            <a:ext cx="0" cy="2938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1540338"/>
            <a:ext cx="0" cy="2938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 y="1852259"/>
            <a:ext cx="6333858"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752600" y="2233259"/>
            <a:ext cx="0" cy="2245125"/>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810000" y="1848698"/>
            <a:ext cx="0" cy="2629686"/>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588999" y="1852259"/>
            <a:ext cx="0" cy="2626125"/>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52400" y="3319005"/>
            <a:ext cx="6341741" cy="0"/>
          </a:xfrm>
          <a:prstGeom prst="line">
            <a:avLst/>
          </a:prstGeom>
          <a:ln w="12700"/>
        </p:spPr>
        <p:style>
          <a:lnRef idx="1">
            <a:schemeClr val="dk1"/>
          </a:lnRef>
          <a:fillRef idx="0">
            <a:schemeClr val="dk1"/>
          </a:fillRef>
          <a:effectRef idx="0">
            <a:schemeClr val="dk1"/>
          </a:effectRef>
          <a:fontRef idx="minor">
            <a:schemeClr val="tx1"/>
          </a:fontRef>
        </p:style>
      </p:cxnSp>
      <p:sp>
        <p:nvSpPr>
          <p:cNvPr id="21" name="Rectangle 20"/>
          <p:cNvSpPr/>
          <p:nvPr/>
        </p:nvSpPr>
        <p:spPr>
          <a:xfrm>
            <a:off x="2971800" y="1506584"/>
            <a:ext cx="1676399" cy="338554"/>
          </a:xfrm>
          <a:prstGeom prst="rect">
            <a:avLst/>
          </a:prstGeom>
        </p:spPr>
        <p:txBody>
          <a:bodyPr wrap="squar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2" name="Rectangle 21"/>
          <p:cNvSpPr/>
          <p:nvPr/>
        </p:nvSpPr>
        <p:spPr>
          <a:xfrm>
            <a:off x="4803370" y="1506584"/>
            <a:ext cx="1690771" cy="338554"/>
          </a:xfrm>
          <a:prstGeom prst="rect">
            <a:avLst/>
          </a:prstGeom>
        </p:spPr>
        <p:txBody>
          <a:bodyPr wrap="squar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3" name="Rectangle 22"/>
          <p:cNvSpPr/>
          <p:nvPr/>
        </p:nvSpPr>
        <p:spPr>
          <a:xfrm>
            <a:off x="152400" y="2314731"/>
            <a:ext cx="1600200"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Invoice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(Wires Charges)</a:t>
            </a:r>
            <a:endParaRPr lang="en-US" sz="1600" dirty="0">
              <a:latin typeface="Arial" panose="020B0604020202020204" pitchFamily="34" charset="0"/>
              <a:cs typeface="Arial" panose="020B0604020202020204" pitchFamily="34" charset="0"/>
            </a:endParaRPr>
          </a:p>
        </p:txBody>
      </p:sp>
      <p:sp>
        <p:nvSpPr>
          <p:cNvPr id="29" name="Rectangle 28"/>
          <p:cNvSpPr/>
          <p:nvPr/>
        </p:nvSpPr>
        <p:spPr>
          <a:xfrm>
            <a:off x="152400" y="1845138"/>
            <a:ext cx="2743200"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30" name="Rectangle 29"/>
          <p:cNvSpPr/>
          <p:nvPr/>
        </p:nvSpPr>
        <p:spPr>
          <a:xfrm>
            <a:off x="2895600" y="1845137"/>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31" name="Rectangle 30"/>
          <p:cNvSpPr/>
          <p:nvPr/>
        </p:nvSpPr>
        <p:spPr>
          <a:xfrm>
            <a:off x="3810000" y="1845138"/>
            <a:ext cx="914400"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REP</a:t>
            </a:r>
          </a:p>
        </p:txBody>
      </p:sp>
      <p:sp>
        <p:nvSpPr>
          <p:cNvPr id="33" name="Rectangle 32"/>
          <p:cNvSpPr/>
          <p:nvPr/>
        </p:nvSpPr>
        <p:spPr>
          <a:xfrm>
            <a:off x="4741541" y="1852259"/>
            <a:ext cx="847458"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34" name="Rectangle 33"/>
          <p:cNvSpPr/>
          <p:nvPr/>
        </p:nvSpPr>
        <p:spPr>
          <a:xfrm>
            <a:off x="5588999" y="1852259"/>
            <a:ext cx="905142"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REP</a:t>
            </a:r>
          </a:p>
        </p:txBody>
      </p:sp>
      <p:sp>
        <p:nvSpPr>
          <p:cNvPr id="36" name="Rectangle 35"/>
          <p:cNvSpPr/>
          <p:nvPr/>
        </p:nvSpPr>
        <p:spPr>
          <a:xfrm>
            <a:off x="152400" y="1852258"/>
            <a:ext cx="2743200" cy="307778"/>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760181" y="2560953"/>
            <a:ext cx="1135418"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810_02</a:t>
            </a:r>
            <a:endParaRPr lang="en-US" sz="1600" dirty="0">
              <a:latin typeface="Arial" panose="020B0604020202020204" pitchFamily="34" charset="0"/>
              <a:cs typeface="Arial" panose="020B0604020202020204" pitchFamily="34" charset="0"/>
            </a:endParaRPr>
          </a:p>
        </p:txBody>
      </p:sp>
      <p:sp>
        <p:nvSpPr>
          <p:cNvPr id="38" name="Oval 37"/>
          <p:cNvSpPr/>
          <p:nvPr/>
        </p:nvSpPr>
        <p:spPr>
          <a:xfrm>
            <a:off x="3162300" y="2484753"/>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851070" y="2484753"/>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76700" y="3716384"/>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974770" y="3716384"/>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52400" y="3634230"/>
            <a:ext cx="16002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Remittance Detail</a:t>
            </a:r>
          </a:p>
        </p:txBody>
      </p:sp>
      <p:sp>
        <p:nvSpPr>
          <p:cNvPr id="60" name="Rectangle 59"/>
          <p:cNvSpPr/>
          <p:nvPr/>
        </p:nvSpPr>
        <p:spPr>
          <a:xfrm>
            <a:off x="1760181" y="3752996"/>
            <a:ext cx="1135418"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820_02</a:t>
            </a:r>
            <a:endParaRPr lang="en-US" sz="1600" dirty="0">
              <a:latin typeface="Arial" panose="020B0604020202020204" pitchFamily="34" charset="0"/>
              <a:cs typeface="Arial" panose="020B0604020202020204" pitchFamily="34" charset="0"/>
            </a:endParaRPr>
          </a:p>
        </p:txBody>
      </p:sp>
      <p:sp>
        <p:nvSpPr>
          <p:cNvPr id="102" name="TextBox 101"/>
          <p:cNvSpPr txBox="1"/>
          <p:nvPr/>
        </p:nvSpPr>
        <p:spPr>
          <a:xfrm>
            <a:off x="6713181" y="1887584"/>
            <a:ext cx="2278419" cy="1200329"/>
          </a:xfrm>
          <a:prstGeom prst="rect">
            <a:avLst/>
          </a:prstGeom>
          <a:noFill/>
        </p:spPr>
        <p:txBody>
          <a:bodyPr wrap="square" rtlCol="0">
            <a:spAutoFit/>
          </a:bodyPr>
          <a:lstStyle/>
          <a:p>
            <a:r>
              <a:rPr lang="en-US" i="1" dirty="0" smtClean="0"/>
              <a:t>REP combines 810_02 with 867_03 (and QSE charges) to bill </a:t>
            </a:r>
            <a:r>
              <a:rPr lang="en-US" i="1" dirty="0"/>
              <a:t>Customer</a:t>
            </a:r>
          </a:p>
        </p:txBody>
      </p:sp>
      <p:sp>
        <p:nvSpPr>
          <p:cNvPr id="104" name="TextBox 103"/>
          <p:cNvSpPr txBox="1"/>
          <p:nvPr/>
        </p:nvSpPr>
        <p:spPr>
          <a:xfrm>
            <a:off x="6713181" y="3487784"/>
            <a:ext cx="2278419" cy="923330"/>
          </a:xfrm>
          <a:prstGeom prst="rect">
            <a:avLst/>
          </a:prstGeom>
          <a:noFill/>
        </p:spPr>
        <p:txBody>
          <a:bodyPr wrap="square" rtlCol="0">
            <a:spAutoFit/>
          </a:bodyPr>
          <a:lstStyle/>
          <a:p>
            <a:r>
              <a:rPr lang="en-US" i="1" dirty="0"/>
              <a:t>REP </a:t>
            </a:r>
            <a:r>
              <a:rPr lang="en-US" i="1" dirty="0" smtClean="0"/>
              <a:t>Pays TDSP through </a:t>
            </a:r>
            <a:br>
              <a:rPr lang="en-US" i="1" dirty="0" smtClean="0"/>
            </a:br>
            <a:r>
              <a:rPr lang="en-US" i="1" dirty="0" smtClean="0"/>
              <a:t>HACHA/Wire Transfer</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535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5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25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2">
                                            <p:txEl>
                                              <p:pRg st="0" end="0"/>
                                            </p:txEl>
                                          </p:spTgt>
                                        </p:tgtEl>
                                        <p:attrNameLst>
                                          <p:attrName>style.visibility</p:attrName>
                                        </p:attrNameLst>
                                      </p:cBhvr>
                                      <p:to>
                                        <p:strVal val="visible"/>
                                      </p:to>
                                    </p:set>
                                    <p:animEffect transition="in" filter="wipe(left)">
                                      <p:cBhvr>
                                        <p:cTn id="20" dur="500"/>
                                        <p:tgtEl>
                                          <p:spTgt spid="10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30" presetClass="emph" presetSubtype="0" fill="hold" grpId="1" nodeType="withEffect">
                                  <p:stCondLst>
                                    <p:cond delay="0"/>
                                  </p:stCondLst>
                                  <p:childTnLst>
                                    <p:animClr clrSpc="hsl" dir="cw">
                                      <p:cBhvr override="childStyle">
                                        <p:cTn id="27" dur="500" fill="hold"/>
                                        <p:tgtEl>
                                          <p:spTgt spid="38"/>
                                        </p:tgtEl>
                                        <p:attrNameLst>
                                          <p:attrName>style.color</p:attrName>
                                        </p:attrNameLst>
                                      </p:cBhvr>
                                      <p:by>
                                        <p:hsl h="0" s="12549" l="25098"/>
                                      </p:by>
                                    </p:animClr>
                                    <p:animClr clrSpc="hsl" dir="cw">
                                      <p:cBhvr>
                                        <p:cTn id="28" dur="500" fill="hold"/>
                                        <p:tgtEl>
                                          <p:spTgt spid="38"/>
                                        </p:tgtEl>
                                        <p:attrNameLst>
                                          <p:attrName>fillcolor</p:attrName>
                                        </p:attrNameLst>
                                      </p:cBhvr>
                                      <p:by>
                                        <p:hsl h="0" s="12549" l="25098"/>
                                      </p:by>
                                    </p:animClr>
                                    <p:animClr clrSpc="hsl" dir="cw">
                                      <p:cBhvr>
                                        <p:cTn id="29" dur="500" fill="hold"/>
                                        <p:tgtEl>
                                          <p:spTgt spid="38"/>
                                        </p:tgtEl>
                                        <p:attrNameLst>
                                          <p:attrName>stroke.color</p:attrName>
                                        </p:attrNameLst>
                                      </p:cBhvr>
                                      <p:by>
                                        <p:hsl h="0" s="12549" l="25098"/>
                                      </p:by>
                                    </p:animClr>
                                    <p:set>
                                      <p:cBhvr>
                                        <p:cTn id="30" dur="500" fill="hold"/>
                                        <p:tgtEl>
                                          <p:spTgt spid="38"/>
                                        </p:tgtEl>
                                        <p:attrNameLst>
                                          <p:attrName>fill.type</p:attrName>
                                        </p:attrNameLst>
                                      </p:cBhvr>
                                      <p:to>
                                        <p:strVal val="solid"/>
                                      </p:to>
                                    </p:set>
                                  </p:childTnLst>
                                </p:cTn>
                              </p:par>
                              <p:par>
                                <p:cTn id="31" presetID="30" presetClass="emph" presetSubtype="0" fill="hold" grpId="1" nodeType="withEffect">
                                  <p:stCondLst>
                                    <p:cond delay="0"/>
                                  </p:stCondLst>
                                  <p:childTnLst>
                                    <p:animClr clrSpc="hsl" dir="cw">
                                      <p:cBhvr override="childStyle">
                                        <p:cTn id="32" dur="500" fill="hold"/>
                                        <p:tgtEl>
                                          <p:spTgt spid="39"/>
                                        </p:tgtEl>
                                        <p:attrNameLst>
                                          <p:attrName>style.color</p:attrName>
                                        </p:attrNameLst>
                                      </p:cBhvr>
                                      <p:by>
                                        <p:hsl h="0" s="12549" l="25098"/>
                                      </p:by>
                                    </p:animClr>
                                    <p:animClr clrSpc="hsl" dir="cw">
                                      <p:cBhvr>
                                        <p:cTn id="33" dur="500" fill="hold"/>
                                        <p:tgtEl>
                                          <p:spTgt spid="39"/>
                                        </p:tgtEl>
                                        <p:attrNameLst>
                                          <p:attrName>fillcolor</p:attrName>
                                        </p:attrNameLst>
                                      </p:cBhvr>
                                      <p:by>
                                        <p:hsl h="0" s="12549" l="25098"/>
                                      </p:by>
                                    </p:animClr>
                                    <p:animClr clrSpc="hsl" dir="cw">
                                      <p:cBhvr>
                                        <p:cTn id="34" dur="500" fill="hold"/>
                                        <p:tgtEl>
                                          <p:spTgt spid="39"/>
                                        </p:tgtEl>
                                        <p:attrNameLst>
                                          <p:attrName>stroke.color</p:attrName>
                                        </p:attrNameLst>
                                      </p:cBhvr>
                                      <p:by>
                                        <p:hsl h="0" s="12549" l="25098"/>
                                      </p:by>
                                    </p:animClr>
                                    <p:set>
                                      <p:cBhvr>
                                        <p:cTn id="35" dur="500" fill="hold"/>
                                        <p:tgtEl>
                                          <p:spTgt spid="39"/>
                                        </p:tgtEl>
                                        <p:attrNameLst>
                                          <p:attrName>fill.type</p:attrName>
                                        </p:attrNameLst>
                                      </p:cBhvr>
                                      <p:to>
                                        <p:strVal val="solid"/>
                                      </p:to>
                                    </p:set>
                                  </p:childTnLst>
                                </p:cTn>
                              </p:par>
                              <p:par>
                                <p:cTn id="36" presetID="3" presetClass="emph" presetSubtype="2" fill="hold" nodeType="withEffect">
                                  <p:stCondLst>
                                    <p:cond delay="0"/>
                                  </p:stCondLst>
                                  <p:childTnLst>
                                    <p:animClr clrSpc="rgb" dir="cw">
                                      <p:cBhvr override="childStyle">
                                        <p:cTn id="37" dur="500" fill="hold"/>
                                        <p:tgtEl>
                                          <p:spTgt spid="102">
                                            <p:txEl>
                                              <p:pRg st="0" end="0"/>
                                            </p:txEl>
                                          </p:spTgt>
                                        </p:tgtEl>
                                        <p:attrNameLst>
                                          <p:attrName>style.color</p:attrName>
                                        </p:attrNameLst>
                                      </p:cBhvr>
                                      <p:to>
                                        <a:srgbClr val="A5A5A5"/>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25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4">
                                            <p:txEl>
                                              <p:pRg st="0" end="0"/>
                                            </p:txEl>
                                          </p:spTgt>
                                        </p:tgtEl>
                                        <p:attrNameLst>
                                          <p:attrName>style.visibility</p:attrName>
                                        </p:attrNameLst>
                                      </p:cBhvr>
                                      <p:to>
                                        <p:strVal val="visible"/>
                                      </p:to>
                                    </p:set>
                                    <p:animEffect transition="in" filter="wipe(left)">
                                      <p:cBhvr>
                                        <p:cTn id="50" dur="500"/>
                                        <p:tgtEl>
                                          <p:spTgt spid="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8" grpId="1" animBg="1"/>
      <p:bldP spid="39" grpId="0" animBg="1"/>
      <p:bldP spid="39" grpId="1" animBg="1"/>
      <p:bldP spid="41" grpId="0" animBg="1"/>
      <p:bldP spid="42" grpId="0" animBg="1"/>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6" name="Rectangle 3"/>
          <p:cNvSpPr>
            <a:spLocks noGrp="1" noChangeArrowheads="1"/>
          </p:cNvSpPr>
          <p:nvPr>
            <p:ph idx="1"/>
          </p:nvPr>
        </p:nvSpPr>
        <p:spPr/>
        <p:txBody>
          <a:bodyPr/>
          <a:lstStyle/>
          <a:p>
            <a:pPr lvl="1">
              <a:spcBef>
                <a:spcPts val="600"/>
              </a:spcBef>
              <a:buFont typeface="Arial" charset="0"/>
              <a:buNone/>
            </a:pPr>
            <a:r>
              <a:rPr lang="en-US" b="1" dirty="0" smtClean="0">
                <a:latin typeface="Arial" charset="0"/>
                <a:cs typeface="Arial" charset="0"/>
              </a:rPr>
              <a:t>Topics in this lesson . . .</a:t>
            </a:r>
          </a:p>
          <a:p>
            <a:pPr lvl="1">
              <a:spcBef>
                <a:spcPts val="600"/>
              </a:spcBef>
            </a:pPr>
            <a:r>
              <a:rPr lang="en-US" dirty="0" smtClean="0">
                <a:latin typeface="Arial" charset="0"/>
                <a:cs typeface="Arial" charset="0"/>
              </a:rPr>
              <a:t>Introduction to Texas SET Retail Transactions</a:t>
            </a:r>
          </a:p>
          <a:p>
            <a:pPr lvl="1">
              <a:spcBef>
                <a:spcPts val="600"/>
              </a:spcBef>
            </a:pPr>
            <a:r>
              <a:rPr lang="en-US" dirty="0" smtClean="0">
                <a:latin typeface="Arial" charset="0"/>
                <a:cs typeface="Arial" charset="0"/>
              </a:rPr>
              <a:t>Systems used by ERCOT, REPs and TDSPs for processing Retail Transactions</a:t>
            </a:r>
          </a:p>
          <a:p>
            <a:pPr lvl="1">
              <a:spcBef>
                <a:spcPts val="600"/>
              </a:spcBef>
            </a:pPr>
            <a:r>
              <a:rPr lang="en-US" dirty="0" smtClean="0">
                <a:latin typeface="Arial" charset="0"/>
                <a:cs typeface="Arial" charset="0"/>
              </a:rPr>
              <a:t>Market Processes that use Retail Transactions</a:t>
            </a:r>
          </a:p>
          <a:p>
            <a:pPr lvl="2">
              <a:spcBef>
                <a:spcPts val="600"/>
              </a:spcBef>
            </a:pPr>
            <a:endParaRPr lang="en-US" dirty="0" smtClean="0">
              <a:latin typeface="Arial" charset="0"/>
              <a:cs typeface="Arial" charset="0"/>
            </a:endParaRPr>
          </a:p>
        </p:txBody>
      </p:sp>
    </p:spTree>
    <p:extLst>
      <p:ext uri="{BB962C8B-B14F-4D97-AF65-F5344CB8AC3E}">
        <p14:creationId xmlns:p14="http://schemas.microsoft.com/office/powerpoint/2010/main" val="37315336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 Important Definition</a:t>
            </a:r>
            <a:endParaRPr lang="en-US" dirty="0"/>
          </a:p>
        </p:txBody>
      </p:sp>
      <p:sp>
        <p:nvSpPr>
          <p:cNvPr id="5" name="Content Placeholder 4"/>
          <p:cNvSpPr>
            <a:spLocks noGrp="1"/>
          </p:cNvSpPr>
          <p:nvPr>
            <p:ph idx="1"/>
          </p:nvPr>
        </p:nvSpPr>
        <p:spPr/>
        <p:txBody>
          <a:bodyPr/>
          <a:lstStyle/>
          <a:p>
            <a:pPr>
              <a:spcAft>
                <a:spcPts val="600"/>
              </a:spcAft>
            </a:pPr>
            <a:r>
              <a:rPr lang="en-US" dirty="0" smtClean="0"/>
              <a:t>Retail Transaction: </a:t>
            </a:r>
            <a:endParaRPr lang="en-US" dirty="0"/>
          </a:p>
          <a:p>
            <a:pPr marL="342900" indent="-342900">
              <a:spcAft>
                <a:spcPts val="1200"/>
              </a:spcAft>
              <a:buFont typeface="Arial" panose="020B0604020202020204" pitchFamily="34" charset="0"/>
              <a:buChar char="•"/>
            </a:pPr>
            <a:r>
              <a:rPr lang="en-US" b="0" dirty="0" smtClean="0"/>
              <a:t>A Communication that enables and facilitates retail business processes in the deregulated Texas Electrical Market </a:t>
            </a:r>
          </a:p>
          <a:p>
            <a:pPr marL="342900" indent="-342900">
              <a:spcAft>
                <a:spcPts val="1200"/>
              </a:spcAft>
              <a:buFont typeface="Arial" panose="020B0604020202020204" pitchFamily="34" charset="0"/>
              <a:buChar char="•"/>
            </a:pPr>
            <a:r>
              <a:rPr lang="en-US" b="0" dirty="0" smtClean="0"/>
              <a:t>Involves REPs, TDSPs and ERCOT</a:t>
            </a:r>
          </a:p>
          <a:p>
            <a:pPr marL="342900" indent="-342900">
              <a:spcAft>
                <a:spcPts val="1200"/>
              </a:spcAft>
              <a:buFont typeface="Arial" panose="020B0604020202020204" pitchFamily="34" charset="0"/>
              <a:buChar char="•"/>
            </a:pPr>
            <a:r>
              <a:rPr lang="en-US" b="0" dirty="0" smtClean="0"/>
              <a:t>Electronic Data Interchange (EDI) </a:t>
            </a:r>
            <a:br>
              <a:rPr lang="en-US" b="0" dirty="0" smtClean="0"/>
            </a:br>
            <a:r>
              <a:rPr lang="en-US" b="0" dirty="0" smtClean="0"/>
              <a:t>format, based on ANSI </a:t>
            </a:r>
            <a:br>
              <a:rPr lang="en-US" b="0" dirty="0" smtClean="0"/>
            </a:br>
            <a:r>
              <a:rPr lang="en-US" b="0" dirty="0" smtClean="0"/>
              <a:t>ASC X12 Standards</a:t>
            </a:r>
            <a:r>
              <a:rPr lang="en-US" dirty="0" smtClean="0"/>
              <a:t> </a:t>
            </a:r>
            <a:endParaRPr lang="en-US" dirty="0"/>
          </a:p>
          <a:p>
            <a:endParaRPr lang="en-US" dirty="0" smtClean="0"/>
          </a:p>
          <a:p>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614" y="4353633"/>
            <a:ext cx="1055460" cy="13768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852" y="2719954"/>
            <a:ext cx="1248654" cy="154942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4075" y="5018828"/>
            <a:ext cx="1017476" cy="1437994"/>
          </a:xfrm>
          <a:prstGeom prst="rect">
            <a:avLst/>
          </a:prstGeom>
        </p:spPr>
      </p:pic>
      <p:grpSp>
        <p:nvGrpSpPr>
          <p:cNvPr id="26" name="Group 25"/>
          <p:cNvGrpSpPr/>
          <p:nvPr/>
        </p:nvGrpSpPr>
        <p:grpSpPr>
          <a:xfrm rot="790257">
            <a:off x="5986523" y="5604061"/>
            <a:ext cx="1667204" cy="175773"/>
            <a:chOff x="762000" y="5615427"/>
            <a:chExt cx="1512920" cy="175773"/>
          </a:xfrm>
        </p:grpSpPr>
        <p:cxnSp>
          <p:nvCxnSpPr>
            <p:cNvPr id="8" name="Straight Arrow Connector 7"/>
            <p:cNvCxnSpPr/>
            <p:nvPr/>
          </p:nvCxnSpPr>
          <p:spPr>
            <a:xfrm>
              <a:off x="762000" y="5615427"/>
              <a:ext cx="151292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62000" y="5791200"/>
              <a:ext cx="1512920" cy="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19107551">
            <a:off x="5663920" y="4617142"/>
            <a:ext cx="1238893" cy="175773"/>
            <a:chOff x="762000" y="5615427"/>
            <a:chExt cx="1512920" cy="175773"/>
          </a:xfrm>
        </p:grpSpPr>
        <p:cxnSp>
          <p:nvCxnSpPr>
            <p:cNvPr id="28" name="Straight Arrow Connector 27"/>
            <p:cNvCxnSpPr/>
            <p:nvPr/>
          </p:nvCxnSpPr>
          <p:spPr>
            <a:xfrm>
              <a:off x="762000" y="5615427"/>
              <a:ext cx="151292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62000" y="5791200"/>
              <a:ext cx="1512920" cy="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rot="3157245">
            <a:off x="7039622" y="4614527"/>
            <a:ext cx="1029639" cy="175773"/>
            <a:chOff x="762000" y="5615427"/>
            <a:chExt cx="1512920" cy="175773"/>
          </a:xfrm>
        </p:grpSpPr>
        <p:cxnSp>
          <p:nvCxnSpPr>
            <p:cNvPr id="31" name="Straight Arrow Connector 30"/>
            <p:cNvCxnSpPr/>
            <p:nvPr/>
          </p:nvCxnSpPr>
          <p:spPr>
            <a:xfrm>
              <a:off x="762000" y="5615427"/>
              <a:ext cx="151292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 y="5791200"/>
              <a:ext cx="1512920" cy="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01981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Texas Standard Electronic Transactions (TX SET)</a:t>
            </a:r>
            <a:endParaRPr lang="en-US" dirty="0"/>
          </a:p>
        </p:txBody>
      </p:sp>
      <p:sp>
        <p:nvSpPr>
          <p:cNvPr id="8" name="Content Placeholder 7"/>
          <p:cNvSpPr>
            <a:spLocks noGrp="1"/>
          </p:cNvSpPr>
          <p:nvPr>
            <p:ph idx="1"/>
          </p:nvPr>
        </p:nvSpPr>
        <p:spPr/>
        <p:txBody>
          <a:bodyPr/>
          <a:lstStyle/>
          <a:p>
            <a:r>
              <a:rPr lang="en-US" dirty="0" smtClean="0"/>
              <a:t>Retail Transactions are defined by TX SET</a:t>
            </a:r>
            <a:endParaRPr lang="en-US" dirty="0"/>
          </a:p>
          <a:p>
            <a:pPr marL="342900" indent="-342900">
              <a:buFont typeface="Arial" panose="020B0604020202020204" pitchFamily="34" charset="0"/>
              <a:buChar char="•"/>
            </a:pPr>
            <a:r>
              <a:rPr lang="en-US" b="0" dirty="0" smtClean="0"/>
              <a:t>Developed and maintained by TX SET Working Group</a:t>
            </a:r>
          </a:p>
          <a:p>
            <a:pPr marL="342900" indent="-342900">
              <a:buFont typeface="Arial" panose="020B0604020202020204" pitchFamily="34" charset="0"/>
              <a:buChar char="•"/>
            </a:pPr>
            <a:r>
              <a:rPr lang="en-US" b="0" dirty="0" smtClean="0"/>
              <a:t>High level description in Protocol Section 19</a:t>
            </a:r>
          </a:p>
          <a:p>
            <a:pPr marL="342900" indent="-342900">
              <a:buFont typeface="Arial" panose="020B0604020202020204" pitchFamily="34" charset="0"/>
              <a:buChar char="•"/>
            </a:pPr>
            <a:r>
              <a:rPr lang="en-US" b="0" dirty="0" smtClean="0"/>
              <a:t>Detailed Implementation Guides posted on ERCOT.com</a:t>
            </a:r>
            <a:endParaRPr lang="en-US"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581400"/>
            <a:ext cx="3411773" cy="30221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466" y="3613455"/>
            <a:ext cx="1239479" cy="641110"/>
          </a:xfrm>
          <a:prstGeom prst="rect">
            <a:avLst/>
          </a:prstGeom>
        </p:spPr>
      </p:pic>
    </p:spTree>
    <p:extLst>
      <p:ext uri="{BB962C8B-B14F-4D97-AF65-F5344CB8AC3E}">
        <p14:creationId xmlns:p14="http://schemas.microsoft.com/office/powerpoint/2010/main" val="13224204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Texas Standard Electronic Transactions (TX SET)</a:t>
            </a:r>
            <a:endParaRPr lang="en-US" dirty="0"/>
          </a:p>
        </p:txBody>
      </p:sp>
      <p:sp>
        <p:nvSpPr>
          <p:cNvPr id="8" name="Content Placeholder 7"/>
          <p:cNvSpPr>
            <a:spLocks noGrp="1"/>
          </p:cNvSpPr>
          <p:nvPr>
            <p:ph idx="1"/>
          </p:nvPr>
        </p:nvSpPr>
        <p:spPr/>
        <p:txBody>
          <a:bodyPr/>
          <a:lstStyle/>
          <a:p>
            <a:r>
              <a:rPr lang="en-US" dirty="0" smtClean="0"/>
              <a:t>Transaction Names Inventory and Pocket Card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035"/>
          <a:stretch/>
        </p:blipFill>
        <p:spPr>
          <a:xfrm>
            <a:off x="671512" y="1828800"/>
            <a:ext cx="7800975" cy="4592128"/>
          </a:xfrm>
          <a:prstGeom prst="rect">
            <a:avLst/>
          </a:prstGeom>
        </p:spPr>
      </p:pic>
    </p:spTree>
    <p:extLst>
      <p:ext uri="{BB962C8B-B14F-4D97-AF65-F5344CB8AC3E}">
        <p14:creationId xmlns:p14="http://schemas.microsoft.com/office/powerpoint/2010/main" val="16963147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Texas Standard Electronic Transactions (TX SET)</a:t>
            </a:r>
            <a:endParaRPr lang="en-US" dirty="0"/>
          </a:p>
        </p:txBody>
      </p:sp>
      <p:sp>
        <p:nvSpPr>
          <p:cNvPr id="8" name="Content Placeholder 7"/>
          <p:cNvSpPr>
            <a:spLocks noGrp="1"/>
          </p:cNvSpPr>
          <p:nvPr>
            <p:ph idx="1"/>
          </p:nvPr>
        </p:nvSpPr>
        <p:spPr/>
        <p:txBody>
          <a:bodyPr/>
          <a:lstStyle/>
          <a:p>
            <a:r>
              <a:rPr lang="en-US" dirty="0" smtClean="0"/>
              <a:t>Many transactions involve ERCOT</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095898165"/>
              </p:ext>
            </p:extLst>
          </p:nvPr>
        </p:nvGraphicFramePr>
        <p:xfrm>
          <a:off x="457200" y="2286000"/>
          <a:ext cx="8229600" cy="2021689"/>
        </p:xfrm>
        <a:graphic>
          <a:graphicData uri="http://schemas.openxmlformats.org/drawingml/2006/table">
            <a:tbl>
              <a:tblPr firstRow="1" bandRow="1">
                <a:tableStyleId>{5C22544A-7EE6-4342-B048-85BDC9FD1C3A}</a:tableStyleId>
              </a:tblPr>
              <a:tblGrid>
                <a:gridCol w="4114800"/>
                <a:gridCol w="4114800"/>
              </a:tblGrid>
              <a:tr h="370769">
                <a:tc>
                  <a:txBody>
                    <a:bodyPr/>
                    <a:lstStyle/>
                    <a:p>
                      <a:r>
                        <a:rPr lang="en-US" sz="1800" dirty="0" smtClean="0"/>
                        <a:t>Transaction Type</a:t>
                      </a:r>
                      <a:endParaRPr lang="en-US" sz="1800" dirty="0"/>
                    </a:p>
                  </a:txBody>
                  <a:tcPr marT="45710" marB="45710"/>
                </a:tc>
                <a:tc>
                  <a:txBody>
                    <a:bodyPr/>
                    <a:lstStyle/>
                    <a:p>
                      <a:r>
                        <a:rPr lang="en-US" sz="1800" dirty="0" smtClean="0"/>
                        <a:t>Use</a:t>
                      </a:r>
                      <a:endParaRPr lang="en-US" sz="1800" dirty="0"/>
                    </a:p>
                  </a:txBody>
                  <a:tcPr marT="45710" marB="45710"/>
                </a:tc>
              </a:tr>
              <a:tr h="370769">
                <a:tc>
                  <a:txBody>
                    <a:bodyPr/>
                    <a:lstStyle/>
                    <a:p>
                      <a:pPr marL="685800" indent="-685800" defTabSz="746125"/>
                      <a:r>
                        <a:rPr lang="en-US" sz="1800" dirty="0" smtClean="0"/>
                        <a:t>814’s – ESI ID info and Relations</a:t>
                      </a:r>
                      <a:r>
                        <a:rPr lang="en-US" sz="1800" baseline="0" dirty="0" smtClean="0"/>
                        <a:t>hips  (Many flavors)</a:t>
                      </a:r>
                      <a:endParaRPr lang="en-US" sz="1800" dirty="0"/>
                    </a:p>
                  </a:txBody>
                  <a:tcPr marT="45710" marB="45710"/>
                </a:tc>
                <a:tc>
                  <a:txBody>
                    <a:bodyPr/>
                    <a:lstStyle/>
                    <a:p>
                      <a:r>
                        <a:rPr lang="en-US" sz="1800" dirty="0" smtClean="0"/>
                        <a:t>Enrollments;</a:t>
                      </a:r>
                      <a:r>
                        <a:rPr lang="en-US" sz="1800" baseline="0" dirty="0" smtClean="0"/>
                        <a:t>  Switch Requests;  Move-Ins; Move-Outs;  ESI ID Maintenance </a:t>
                      </a:r>
                      <a:endParaRPr lang="en-US" sz="1800" dirty="0"/>
                    </a:p>
                  </a:txBody>
                  <a:tcPr marT="45710" marB="45710"/>
                </a:tc>
              </a:tr>
              <a:tr h="640091">
                <a:tc>
                  <a:txBody>
                    <a:bodyPr/>
                    <a:lstStyle/>
                    <a:p>
                      <a:r>
                        <a:rPr lang="en-US" sz="1800" dirty="0" smtClean="0"/>
                        <a:t>867’s – Premise Usage</a:t>
                      </a:r>
                      <a:endParaRPr lang="en-US" sz="1800" dirty="0"/>
                    </a:p>
                  </a:txBody>
                  <a:tcPr marT="45710" marB="45710"/>
                </a:tc>
                <a:tc>
                  <a:txBody>
                    <a:bodyPr/>
                    <a:lstStyle/>
                    <a:p>
                      <a:r>
                        <a:rPr lang="en-US" sz="1800" dirty="0" smtClean="0"/>
                        <a:t>Initial Meter</a:t>
                      </a:r>
                      <a:r>
                        <a:rPr lang="en-US" sz="1800" baseline="0" dirty="0" smtClean="0"/>
                        <a:t> </a:t>
                      </a:r>
                      <a:r>
                        <a:rPr lang="en-US" sz="1800" dirty="0" smtClean="0"/>
                        <a:t>Read; Historical / Monthly Usage</a:t>
                      </a:r>
                      <a:endParaRPr lang="en-US" sz="1800" dirty="0"/>
                    </a:p>
                  </a:txBody>
                  <a:tcPr marT="45710" marB="45710"/>
                </a:tc>
              </a:tr>
              <a:tr h="370769">
                <a:tc>
                  <a:txBody>
                    <a:bodyPr/>
                    <a:lstStyle/>
                    <a:p>
                      <a:r>
                        <a:rPr lang="en-US" sz="1800" dirty="0" smtClean="0"/>
                        <a:t>824’s – Reject Notification</a:t>
                      </a:r>
                      <a:endParaRPr lang="en-US" sz="1800" dirty="0"/>
                    </a:p>
                  </a:txBody>
                  <a:tcPr marT="45710" marB="45710"/>
                </a:tc>
                <a:tc>
                  <a:txBody>
                    <a:bodyPr/>
                    <a:lstStyle/>
                    <a:p>
                      <a:r>
                        <a:rPr lang="en-US" sz="1800" dirty="0" smtClean="0"/>
                        <a:t>Notice</a:t>
                      </a:r>
                      <a:r>
                        <a:rPr lang="en-US" sz="1800" baseline="0" dirty="0" smtClean="0"/>
                        <a:t> of Invoice / Usage Rejection</a:t>
                      </a:r>
                      <a:endParaRPr lang="en-US" sz="1800" dirty="0"/>
                    </a:p>
                  </a:txBody>
                  <a:tcPr marT="45710" marB="45710"/>
                </a:tc>
              </a:tr>
            </a:tbl>
          </a:graphicData>
        </a:graphic>
      </p:graphicFrame>
    </p:spTree>
    <p:extLst>
      <p:ext uri="{BB962C8B-B14F-4D97-AF65-F5344CB8AC3E}">
        <p14:creationId xmlns:p14="http://schemas.microsoft.com/office/powerpoint/2010/main" val="16963147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Texas Standard Electronic Transactions (TX SET)</a:t>
            </a:r>
            <a:endParaRPr lang="en-US" dirty="0"/>
          </a:p>
        </p:txBody>
      </p:sp>
      <p:sp>
        <p:nvSpPr>
          <p:cNvPr id="8" name="Content Placeholder 7"/>
          <p:cNvSpPr>
            <a:spLocks noGrp="1"/>
          </p:cNvSpPr>
          <p:nvPr>
            <p:ph idx="1"/>
          </p:nvPr>
        </p:nvSpPr>
        <p:spPr/>
        <p:txBody>
          <a:bodyPr/>
          <a:lstStyle/>
          <a:p>
            <a:r>
              <a:rPr lang="en-US" dirty="0" smtClean="0"/>
              <a:t>Some transactions do not involve ERCOT</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358098186"/>
              </p:ext>
            </p:extLst>
          </p:nvPr>
        </p:nvGraphicFramePr>
        <p:xfrm>
          <a:off x="457200" y="1752600"/>
          <a:ext cx="8229600" cy="2857921"/>
        </p:xfrm>
        <a:graphic>
          <a:graphicData uri="http://schemas.openxmlformats.org/drawingml/2006/table">
            <a:tbl>
              <a:tblPr firstRow="1" bandRow="1">
                <a:tableStyleId>{5C22544A-7EE6-4342-B048-85BDC9FD1C3A}</a:tableStyleId>
              </a:tblPr>
              <a:tblGrid>
                <a:gridCol w="4114800"/>
                <a:gridCol w="4114800"/>
              </a:tblGrid>
              <a:tr h="317340">
                <a:tc>
                  <a:txBody>
                    <a:bodyPr/>
                    <a:lstStyle/>
                    <a:p>
                      <a:r>
                        <a:rPr lang="en-US" sz="1800" dirty="0" smtClean="0"/>
                        <a:t>Transaction Type</a:t>
                      </a:r>
                      <a:endParaRPr lang="en-US" sz="1800" dirty="0"/>
                    </a:p>
                  </a:txBody>
                  <a:tcPr marT="45710" marB="45710"/>
                </a:tc>
                <a:tc>
                  <a:txBody>
                    <a:bodyPr/>
                    <a:lstStyle/>
                    <a:p>
                      <a:r>
                        <a:rPr lang="en-US" sz="1800" dirty="0" smtClean="0"/>
                        <a:t>Use</a:t>
                      </a:r>
                      <a:endParaRPr lang="en-US" sz="1800" dirty="0"/>
                    </a:p>
                  </a:txBody>
                  <a:tcPr marT="45710" marB="45710"/>
                </a:tc>
              </a:tr>
              <a:tr h="317340">
                <a:tc>
                  <a:txBody>
                    <a:bodyPr/>
                    <a:lstStyle/>
                    <a:p>
                      <a:r>
                        <a:rPr lang="en-US" sz="1800" dirty="0" smtClean="0"/>
                        <a:t>810’s – Invoice</a:t>
                      </a:r>
                      <a:endParaRPr lang="en-US" sz="1800" dirty="0"/>
                    </a:p>
                  </a:txBody>
                  <a:tcPr marT="45710" marB="45710"/>
                </a:tc>
                <a:tc>
                  <a:txBody>
                    <a:bodyPr/>
                    <a:lstStyle/>
                    <a:p>
                      <a:r>
                        <a:rPr lang="en-US" sz="1800" dirty="0" smtClean="0"/>
                        <a:t>Bills</a:t>
                      </a:r>
                      <a:r>
                        <a:rPr lang="en-US" sz="1800" baseline="0" dirty="0" smtClean="0"/>
                        <a:t> for Charges between Market Participants</a:t>
                      </a:r>
                      <a:endParaRPr lang="en-US" sz="1800" dirty="0"/>
                    </a:p>
                  </a:txBody>
                  <a:tcPr marT="45710" marB="45710"/>
                </a:tc>
              </a:tr>
              <a:tr h="317340">
                <a:tc>
                  <a:txBody>
                    <a:bodyPr/>
                    <a:lstStyle/>
                    <a:p>
                      <a:r>
                        <a:rPr lang="en-US" sz="1800" dirty="0" smtClean="0"/>
                        <a:t>820’s – Payments</a:t>
                      </a:r>
                      <a:endParaRPr lang="en-US" sz="1800" dirty="0"/>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Payments between Market Participants</a:t>
                      </a:r>
                      <a:endParaRPr lang="en-US" sz="1800" dirty="0" smtClean="0"/>
                    </a:p>
                  </a:txBody>
                  <a:tcPr marT="45710" marB="45710"/>
                </a:tc>
              </a:tr>
              <a:tr h="1031393">
                <a:tc>
                  <a:txBody>
                    <a:bodyPr/>
                    <a:lstStyle/>
                    <a:p>
                      <a:r>
                        <a:rPr lang="en-US" sz="1800" dirty="0" smtClean="0"/>
                        <a:t>650’s – Service Order Requests</a:t>
                      </a:r>
                      <a:endParaRPr lang="en-US" sz="1800" dirty="0"/>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Disconnects for Non-Pay; Reconnects</a:t>
                      </a:r>
                      <a:endParaRPr lang="en-US" sz="1800" dirty="0" smtClean="0"/>
                    </a:p>
                    <a:p>
                      <a:r>
                        <a:rPr lang="en-US" sz="1800" dirty="0" smtClean="0"/>
                        <a:t>Switch Hold and Switch</a:t>
                      </a:r>
                      <a:r>
                        <a:rPr lang="en-US" sz="1800" baseline="0" dirty="0" smtClean="0"/>
                        <a:t> Hold </a:t>
                      </a:r>
                      <a:r>
                        <a:rPr lang="en-US" sz="1800" dirty="0" smtClean="0"/>
                        <a:t>Removal; Planned Outage Notification</a:t>
                      </a:r>
                      <a:endParaRPr lang="en-US" sz="1800" dirty="0"/>
                    </a:p>
                  </a:txBody>
                  <a:tcPr marT="45710" marB="45710"/>
                </a:tc>
              </a:tr>
              <a:tr h="454988">
                <a:tc>
                  <a:txBody>
                    <a:bodyPr/>
                    <a:lstStyle/>
                    <a:p>
                      <a:pPr marL="0" algn="l" defTabSz="914400" rtl="0" eaLnBrk="1" latinLnBrk="0" hangingPunct="1"/>
                      <a:r>
                        <a:rPr lang="en-US" sz="1800" kern="1200" dirty="0" smtClean="0">
                          <a:solidFill>
                            <a:schemeClr val="dk1"/>
                          </a:solidFill>
                          <a:latin typeface="+mn-lt"/>
                          <a:ea typeface="+mn-ea"/>
                          <a:cs typeface="+mn-cs"/>
                        </a:rPr>
                        <a:t>824’s – Reject Notification</a:t>
                      </a:r>
                      <a:endParaRPr lang="en-US" sz="1800" kern="1200" dirty="0">
                        <a:solidFill>
                          <a:schemeClr val="dk1"/>
                        </a:solidFill>
                        <a:latin typeface="+mn-lt"/>
                        <a:ea typeface="+mn-ea"/>
                        <a:cs typeface="+mn-cs"/>
                      </a:endParaRPr>
                    </a:p>
                  </a:txBody>
                  <a:tcPr marT="45710" marB="45710"/>
                </a:tc>
                <a:tc>
                  <a:txBody>
                    <a:bodyPr/>
                    <a:lstStyle/>
                    <a:p>
                      <a:pPr marL="0" algn="l" defTabSz="914400" rtl="0" eaLnBrk="1" latinLnBrk="0" hangingPunct="1"/>
                      <a:r>
                        <a:rPr lang="en-US" sz="1800" kern="1200" dirty="0" smtClean="0">
                          <a:solidFill>
                            <a:schemeClr val="dk1"/>
                          </a:solidFill>
                          <a:latin typeface="+mn-lt"/>
                          <a:ea typeface="+mn-ea"/>
                          <a:cs typeface="+mn-cs"/>
                        </a:rPr>
                        <a:t>Invoice or Usage Rejection</a:t>
                      </a:r>
                      <a:endParaRPr lang="en-US" sz="1800" kern="1200" dirty="0">
                        <a:solidFill>
                          <a:schemeClr val="dk1"/>
                        </a:solidFill>
                        <a:latin typeface="+mn-lt"/>
                        <a:ea typeface="+mn-ea"/>
                        <a:cs typeface="+mn-cs"/>
                      </a:endParaRPr>
                    </a:p>
                  </a:txBody>
                  <a:tcPr marT="45710" marB="45710"/>
                </a:tc>
              </a:tr>
            </a:tbl>
          </a:graphicData>
        </a:graphic>
      </p:graphicFrame>
      <p:sp>
        <p:nvSpPr>
          <p:cNvPr id="6" name="AutoShape 44"/>
          <p:cNvSpPr>
            <a:spLocks noChangeArrowheads="1"/>
          </p:cNvSpPr>
          <p:nvPr/>
        </p:nvSpPr>
        <p:spPr bwMode="auto">
          <a:xfrm>
            <a:off x="1905000" y="5762502"/>
            <a:ext cx="5334000"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smtClean="0">
                <a:solidFill>
                  <a:prstClr val="black"/>
                </a:solidFill>
                <a:latin typeface="Calibri"/>
              </a:rPr>
              <a:t>These are called Point-to-Point Transactions</a:t>
            </a:r>
            <a:endParaRPr lang="en-US" sz="2000" b="0" dirty="0">
              <a:solidFill>
                <a:prstClr val="black"/>
              </a:solidFill>
              <a:latin typeface="Calibri"/>
            </a:endParaRPr>
          </a:p>
        </p:txBody>
      </p:sp>
    </p:spTree>
    <p:extLst>
      <p:ext uri="{BB962C8B-B14F-4D97-AF65-F5344CB8AC3E}">
        <p14:creationId xmlns:p14="http://schemas.microsoft.com/office/powerpoint/2010/main" val="1696314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ERCOT Involved Transactions</a:t>
            </a:r>
            <a:endParaRPr lang="en-US" dirty="0"/>
          </a:p>
        </p:txBody>
      </p:sp>
      <p:sp>
        <p:nvSpPr>
          <p:cNvPr id="2" name="Content Placeholder 1"/>
          <p:cNvSpPr>
            <a:spLocks noGrp="1"/>
          </p:cNvSpPr>
          <p:nvPr>
            <p:ph idx="1"/>
          </p:nvPr>
        </p:nvSpPr>
        <p:spPr/>
        <p:txBody>
          <a:bodyPr/>
          <a:lstStyle/>
          <a:p>
            <a:r>
              <a:rPr lang="en-US" dirty="0" smtClean="0"/>
              <a:t>What are the systems?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1169988"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52600" y="1828800"/>
            <a:ext cx="5181600" cy="1323439"/>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North American Energy Standards </a:t>
            </a:r>
            <a:r>
              <a:rPr lang="en-US" sz="2000" b="1" dirty="0" smtClean="0">
                <a:latin typeface="Arial" panose="020B0604020202020204" pitchFamily="34" charset="0"/>
                <a:cs typeface="Arial" panose="020B0604020202020204" pitchFamily="34" charset="0"/>
              </a:rPr>
              <a:t>Board</a:t>
            </a:r>
          </a:p>
          <a:p>
            <a:r>
              <a:rPr lang="en-US" sz="2000" b="1" dirty="0" smtClean="0">
                <a:latin typeface="Arial" panose="020B0604020202020204" pitchFamily="34" charset="0"/>
                <a:cs typeface="Arial" panose="020B0604020202020204" pitchFamily="34" charset="0"/>
              </a:rPr>
              <a:t>Electronic Delivery Mechanism</a:t>
            </a:r>
            <a:endParaRPr lang="en-US" sz="20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Standards for data delivery</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Allows standardized communication</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 y="3843971"/>
            <a:ext cx="12985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5224462"/>
            <a:ext cx="1165225"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52600" y="3767046"/>
            <a:ext cx="51816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System of Record for Relationships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Currently Siebel</a:t>
            </a:r>
          </a:p>
        </p:txBody>
      </p:sp>
      <p:sp>
        <p:nvSpPr>
          <p:cNvPr id="14" name="TextBox 13"/>
          <p:cNvSpPr txBox="1"/>
          <p:nvPr/>
        </p:nvSpPr>
        <p:spPr>
          <a:xfrm>
            <a:off x="1752600" y="5232737"/>
            <a:ext cx="51816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System of Record for ESI ID data</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System of Record for usage</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ERCOT-developed system</a:t>
            </a:r>
          </a:p>
        </p:txBody>
      </p:sp>
    </p:spTree>
    <p:extLst>
      <p:ext uri="{BB962C8B-B14F-4D97-AF65-F5344CB8AC3E}">
        <p14:creationId xmlns:p14="http://schemas.microsoft.com/office/powerpoint/2010/main" val="5828952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etail 101_ILT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101_ILT Working Copy</Template>
  <TotalTime>21065</TotalTime>
  <Words>1942</Words>
  <Application>Microsoft Office PowerPoint</Application>
  <PresentationFormat>On-screen Show (4:3)</PresentationFormat>
  <Paragraphs>375</Paragraphs>
  <Slides>28</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Arial Black</vt:lpstr>
      <vt:lpstr>Calibri</vt:lpstr>
      <vt:lpstr>Wingdings</vt:lpstr>
      <vt:lpstr>Retail 101_ILT Working Copy</vt:lpstr>
      <vt:lpstr>2_Course Title Master</vt:lpstr>
      <vt:lpstr>ERCOT MARKET EDUCATION</vt:lpstr>
      <vt:lpstr>Retail Transaction Processing</vt:lpstr>
      <vt:lpstr>Overview</vt:lpstr>
      <vt:lpstr>An Important Definition</vt:lpstr>
      <vt:lpstr>Texas Standard Electronic Transactions (TX SET)</vt:lpstr>
      <vt:lpstr>Texas Standard Electronic Transactions (TX SET)</vt:lpstr>
      <vt:lpstr>Texas Standard Electronic Transactions (TX SET)</vt:lpstr>
      <vt:lpstr>Texas Standard Electronic Transactions (TX SET)</vt:lpstr>
      <vt:lpstr>ERCOT Involved Transactions</vt:lpstr>
      <vt:lpstr>Systems for ERCOT Involved Transactions</vt:lpstr>
      <vt:lpstr>Systems for ERCOT Involved Transactions</vt:lpstr>
      <vt:lpstr>Systems for ERCOT Involved Transactions</vt:lpstr>
      <vt:lpstr>Systems for ERCOT Involved Transactions</vt:lpstr>
      <vt:lpstr>Systems for ERCOT Involved Transactions</vt:lpstr>
      <vt:lpstr>Another Definition</vt:lpstr>
      <vt:lpstr>ERCOT Involved Transactions</vt:lpstr>
      <vt:lpstr>Customer Move-In</vt:lpstr>
      <vt:lpstr>Customer Move-In Summary</vt:lpstr>
      <vt:lpstr>Switch Request</vt:lpstr>
      <vt:lpstr>Switch Request Summary</vt:lpstr>
      <vt:lpstr>Customer Move-Out</vt:lpstr>
      <vt:lpstr>Customer Move-Out Summary</vt:lpstr>
      <vt:lpstr>The Swimlanes!</vt:lpstr>
      <vt:lpstr>Common Transaction Timelines</vt:lpstr>
      <vt:lpstr>Systems for Point-to-Point Transactions</vt:lpstr>
      <vt:lpstr>Disconnect/Reconnect for Non-Payment</vt:lpstr>
      <vt:lpstr>Billing and Payment</vt:lpstr>
      <vt:lpstr>Billing and Payment</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Kettlewell, Bill</cp:lastModifiedBy>
  <cp:revision>160</cp:revision>
  <cp:lastPrinted>2015-11-04T15:03:52Z</cp:lastPrinted>
  <dcterms:created xsi:type="dcterms:W3CDTF">2015-08-07T17:34:52Z</dcterms:created>
  <dcterms:modified xsi:type="dcterms:W3CDTF">2015-11-04T22:40:39Z</dcterms:modified>
</cp:coreProperties>
</file>