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comment1.xml" ContentType="application/vnd.openxmlformats-officedocument.presentationml.comments+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0"/>
  </p:notesMasterIdLst>
  <p:handoutMasterIdLst>
    <p:handoutMasterId r:id="rId21"/>
  </p:handoutMasterIdLst>
  <p:sldIdLst>
    <p:sldId id="256" r:id="rId2"/>
    <p:sldId id="257" r:id="rId3"/>
    <p:sldId id="269" r:id="rId4"/>
    <p:sldId id="278" r:id="rId5"/>
    <p:sldId id="258" r:id="rId6"/>
    <p:sldId id="277" r:id="rId7"/>
    <p:sldId id="259" r:id="rId8"/>
    <p:sldId id="260" r:id="rId9"/>
    <p:sldId id="261" r:id="rId10"/>
    <p:sldId id="270" r:id="rId11"/>
    <p:sldId id="274" r:id="rId12"/>
    <p:sldId id="265" r:id="rId13"/>
    <p:sldId id="279" r:id="rId14"/>
    <p:sldId id="266" r:id="rId15"/>
    <p:sldId id="272" r:id="rId16"/>
    <p:sldId id="267" r:id="rId17"/>
    <p:sldId id="268" r:id="rId18"/>
    <p:sldId id="27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 initials="MSOffice"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0" d="100"/>
          <a:sy n="100" d="100"/>
        </p:scale>
        <p:origin x="-1928" y="9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commentAuthors" Target="commentAuthors.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documents:Building%20Codes:figure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a:t>Annual Electricity</a:t>
            </a:r>
            <a:r>
              <a:rPr lang="en-US" baseline="0" dirty="0"/>
              <a:t> Savings from Efficiency Programs according to Energy Systems Lab</a:t>
            </a:r>
            <a:endParaRPr lang="en-US" dirty="0"/>
          </a:p>
        </c:rich>
      </c:tx>
      <c:layout>
        <c:manualLayout>
          <c:xMode val="edge"/>
          <c:yMode val="edge"/>
          <c:x val="0.118289519088998"/>
          <c:y val="0.0216383307573416"/>
        </c:manualLayout>
      </c:layout>
      <c:overlay val="0"/>
    </c:title>
    <c:autoTitleDeleted val="0"/>
    <c:view3D>
      <c:rotX val="15"/>
      <c:rotY val="20"/>
      <c:rAngAx val="1"/>
    </c:view3D>
    <c:floor>
      <c:thickness val="0"/>
    </c:floor>
    <c:sideWall>
      <c:thickness val="0"/>
    </c:sideWall>
    <c:backWall>
      <c:thickness val="0"/>
    </c:backWall>
    <c:plotArea>
      <c:layout/>
      <c:bar3DChart>
        <c:barDir val="col"/>
        <c:grouping val="stacked"/>
        <c:varyColors val="0"/>
        <c:ser>
          <c:idx val="0"/>
          <c:order val="0"/>
          <c:tx>
            <c:strRef>
              <c:f>'Figure 3'!$A$25</c:f>
              <c:strCache>
                <c:ptCount val="1"/>
                <c:pt idx="0">
                  <c:v>New Home, Multifamily and Commercial Construction Meeting  New Energy Codes</c:v>
                </c:pt>
              </c:strCache>
            </c:strRef>
          </c:tx>
          <c:invertIfNegative val="0"/>
          <c:cat>
            <c:numRef>
              <c:f>'Figure 3'!$B$24:$F$24</c:f>
              <c:numCache>
                <c:formatCode>General</c:formatCode>
                <c:ptCount val="5"/>
                <c:pt idx="0">
                  <c:v>2009.0</c:v>
                </c:pt>
                <c:pt idx="1">
                  <c:v>2010.0</c:v>
                </c:pt>
                <c:pt idx="2">
                  <c:v>2011.0</c:v>
                </c:pt>
                <c:pt idx="3">
                  <c:v>2012.0</c:v>
                </c:pt>
                <c:pt idx="4">
                  <c:v>2013.0</c:v>
                </c:pt>
              </c:numCache>
            </c:numRef>
          </c:cat>
          <c:val>
            <c:numRef>
              <c:f>'Figure 3'!$B$25:$F$25</c:f>
              <c:numCache>
                <c:formatCode>General</c:formatCode>
                <c:ptCount val="5"/>
                <c:pt idx="0">
                  <c:v>71966.0</c:v>
                </c:pt>
                <c:pt idx="1">
                  <c:v>175885.0</c:v>
                </c:pt>
                <c:pt idx="2">
                  <c:v>315876.0</c:v>
                </c:pt>
                <c:pt idx="3">
                  <c:v>503340.0</c:v>
                </c:pt>
                <c:pt idx="4">
                  <c:v>704920.0</c:v>
                </c:pt>
              </c:numCache>
            </c:numRef>
          </c:val>
        </c:ser>
        <c:ser>
          <c:idx val="1"/>
          <c:order val="1"/>
          <c:tx>
            <c:strRef>
              <c:f>'Figure 3'!$A$26</c:f>
              <c:strCache>
                <c:ptCount val="1"/>
                <c:pt idx="0">
                  <c:v>New Efficient SEER 13 Air Conditioners</c:v>
                </c:pt>
              </c:strCache>
            </c:strRef>
          </c:tx>
          <c:invertIfNegative val="0"/>
          <c:cat>
            <c:numRef>
              <c:f>'Figure 3'!$B$24:$F$24</c:f>
              <c:numCache>
                <c:formatCode>General</c:formatCode>
                <c:ptCount val="5"/>
                <c:pt idx="0">
                  <c:v>2009.0</c:v>
                </c:pt>
                <c:pt idx="1">
                  <c:v>2010.0</c:v>
                </c:pt>
                <c:pt idx="2">
                  <c:v>2011.0</c:v>
                </c:pt>
                <c:pt idx="3">
                  <c:v>2012.0</c:v>
                </c:pt>
                <c:pt idx="4">
                  <c:v>2013.0</c:v>
                </c:pt>
              </c:numCache>
            </c:numRef>
          </c:cat>
          <c:val>
            <c:numRef>
              <c:f>'Figure 3'!$B$26:$F$26</c:f>
              <c:numCache>
                <c:formatCode>General</c:formatCode>
                <c:ptCount val="5"/>
                <c:pt idx="0">
                  <c:v>372351.0</c:v>
                </c:pt>
                <c:pt idx="1">
                  <c:v>353732.0</c:v>
                </c:pt>
                <c:pt idx="2">
                  <c:v>336046.0</c:v>
                </c:pt>
                <c:pt idx="3">
                  <c:v>319243.0</c:v>
                </c:pt>
                <c:pt idx="4">
                  <c:v>303281.0</c:v>
                </c:pt>
              </c:numCache>
            </c:numRef>
          </c:val>
        </c:ser>
        <c:ser>
          <c:idx val="2"/>
          <c:order val="2"/>
          <c:tx>
            <c:strRef>
              <c:f>'Figure 3'!$A$27</c:f>
              <c:strCache>
                <c:ptCount val="1"/>
                <c:pt idx="0">
                  <c:v>Utility Efficiency Programs</c:v>
                </c:pt>
              </c:strCache>
            </c:strRef>
          </c:tx>
          <c:invertIfNegative val="0"/>
          <c:cat>
            <c:numRef>
              <c:f>'Figure 3'!$B$24:$F$24</c:f>
              <c:numCache>
                <c:formatCode>General</c:formatCode>
                <c:ptCount val="5"/>
                <c:pt idx="0">
                  <c:v>2009.0</c:v>
                </c:pt>
                <c:pt idx="1">
                  <c:v>2010.0</c:v>
                </c:pt>
                <c:pt idx="2">
                  <c:v>2011.0</c:v>
                </c:pt>
                <c:pt idx="3">
                  <c:v>2012.0</c:v>
                </c:pt>
                <c:pt idx="4">
                  <c:v>2013.0</c:v>
                </c:pt>
              </c:numCache>
            </c:numRef>
          </c:cat>
          <c:val>
            <c:numRef>
              <c:f>'Figure 3'!$B$27:$F$27</c:f>
              <c:numCache>
                <c:formatCode>#,##0</c:formatCode>
                <c:ptCount val="5"/>
                <c:pt idx="0">
                  <c:v>538841.0</c:v>
                </c:pt>
                <c:pt idx="1">
                  <c:v>976984.0</c:v>
                </c:pt>
                <c:pt idx="2">
                  <c:v>1.437883E6</c:v>
                </c:pt>
                <c:pt idx="3">
                  <c:v>1.831318E6</c:v>
                </c:pt>
                <c:pt idx="4">
                  <c:v>2.267414E6</c:v>
                </c:pt>
              </c:numCache>
            </c:numRef>
          </c:val>
        </c:ser>
        <c:ser>
          <c:idx val="3"/>
          <c:order val="3"/>
          <c:tx>
            <c:strRef>
              <c:f>'Figure 3'!$A$28</c:f>
              <c:strCache>
                <c:ptCount val="1"/>
                <c:pt idx="0">
                  <c:v>SECO Grant and Loan Programs</c:v>
                </c:pt>
              </c:strCache>
            </c:strRef>
          </c:tx>
          <c:invertIfNegative val="0"/>
          <c:cat>
            <c:numRef>
              <c:f>'Figure 3'!$B$24:$F$24</c:f>
              <c:numCache>
                <c:formatCode>General</c:formatCode>
                <c:ptCount val="5"/>
                <c:pt idx="0">
                  <c:v>2009.0</c:v>
                </c:pt>
                <c:pt idx="1">
                  <c:v>2010.0</c:v>
                </c:pt>
                <c:pt idx="2">
                  <c:v>2011.0</c:v>
                </c:pt>
                <c:pt idx="3">
                  <c:v>2012.0</c:v>
                </c:pt>
                <c:pt idx="4">
                  <c:v>2013.0</c:v>
                </c:pt>
              </c:numCache>
            </c:numRef>
          </c:cat>
          <c:val>
            <c:numRef>
              <c:f>'Figure 3'!$B$28:$F$28</c:f>
              <c:numCache>
                <c:formatCode>General</c:formatCode>
                <c:ptCount val="5"/>
                <c:pt idx="0">
                  <c:v>71910.0</c:v>
                </c:pt>
                <c:pt idx="1">
                  <c:v>154786.0</c:v>
                </c:pt>
                <c:pt idx="2">
                  <c:v>347175.0</c:v>
                </c:pt>
                <c:pt idx="3">
                  <c:v>508375.0</c:v>
                </c:pt>
                <c:pt idx="4">
                  <c:v>705060.0</c:v>
                </c:pt>
              </c:numCache>
            </c:numRef>
          </c:val>
        </c:ser>
        <c:dLbls>
          <c:showLegendKey val="0"/>
          <c:showVal val="0"/>
          <c:showCatName val="0"/>
          <c:showSerName val="0"/>
          <c:showPercent val="0"/>
          <c:showBubbleSize val="0"/>
        </c:dLbls>
        <c:gapWidth val="150"/>
        <c:shape val="box"/>
        <c:axId val="2133403528"/>
        <c:axId val="2073441192"/>
        <c:axId val="0"/>
      </c:bar3DChart>
      <c:catAx>
        <c:axId val="2133403528"/>
        <c:scaling>
          <c:orientation val="minMax"/>
        </c:scaling>
        <c:delete val="0"/>
        <c:axPos val="b"/>
        <c:numFmt formatCode="General" sourceLinked="1"/>
        <c:majorTickMark val="out"/>
        <c:minorTickMark val="none"/>
        <c:tickLblPos val="nextTo"/>
        <c:crossAx val="2073441192"/>
        <c:crosses val="autoZero"/>
        <c:auto val="1"/>
        <c:lblAlgn val="ctr"/>
        <c:lblOffset val="100"/>
        <c:noMultiLvlLbl val="0"/>
      </c:catAx>
      <c:valAx>
        <c:axId val="2073441192"/>
        <c:scaling>
          <c:orientation val="minMax"/>
        </c:scaling>
        <c:delete val="0"/>
        <c:axPos val="l"/>
        <c:majorGridlines/>
        <c:numFmt formatCode="General" sourceLinked="1"/>
        <c:majorTickMark val="out"/>
        <c:minorTickMark val="none"/>
        <c:tickLblPos val="nextTo"/>
        <c:crossAx val="2133403528"/>
        <c:crosses val="autoZero"/>
        <c:crossBetween val="between"/>
      </c:valAx>
    </c:plotArea>
    <c:legend>
      <c:legendPos val="b"/>
      <c:layout/>
      <c:overlay val="0"/>
    </c:legend>
    <c:plotVisOnly val="1"/>
    <c:dispBlanksAs val="gap"/>
    <c:showDLblsOverMax val="0"/>
  </c:chart>
  <c:externalData r:id="rId1">
    <c:autoUpdate val="0"/>
  </c:externalData>
</c:chartSpace>
</file>

<file path=ppt/comments/comment1.xml><?xml version="1.0" encoding="utf-8"?>
<p:cmLst xmlns:a="http://schemas.openxmlformats.org/drawingml/2006/main" xmlns:r="http://schemas.openxmlformats.org/officeDocument/2006/relationships" xmlns:p="http://schemas.openxmlformats.org/presentationml/2006/main">
  <p:cm authorId="0" dt="2015-11-03T14:20:31.187" idx="1">
    <p:pos x="2340" y="642"/>
    <p:text>A few of these values are just a little off from  the numbers at www.texasefficiency.com under reports.</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DAE9E18-1706-D94E-B71B-15DF493235E7}" type="datetimeFigureOut">
              <a:rPr lang="en-US" smtClean="0"/>
              <a:t>11/4/15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E13795E-8F91-6C42-8116-6C2C4DC2B2CD}" type="slidenum">
              <a:rPr lang="en-US" smtClean="0"/>
              <a:t>‹#›</a:t>
            </a:fld>
            <a:endParaRPr lang="en-US"/>
          </a:p>
        </p:txBody>
      </p:sp>
    </p:spTree>
    <p:extLst>
      <p:ext uri="{BB962C8B-B14F-4D97-AF65-F5344CB8AC3E}">
        <p14:creationId xmlns:p14="http://schemas.microsoft.com/office/powerpoint/2010/main" val="317033486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2742C7-AFB7-C04F-AB84-4073D376CB30}" type="datetimeFigureOut">
              <a:rPr lang="en-US" smtClean="0"/>
              <a:t>11/4/15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4D0BA6-FB92-7A4C-BC44-2870535E03E0}" type="slidenum">
              <a:rPr lang="en-US" smtClean="0"/>
              <a:t>‹#›</a:t>
            </a:fld>
            <a:endParaRPr lang="en-US"/>
          </a:p>
        </p:txBody>
      </p:sp>
    </p:spTree>
    <p:extLst>
      <p:ext uri="{BB962C8B-B14F-4D97-AF65-F5344CB8AC3E}">
        <p14:creationId xmlns:p14="http://schemas.microsoft.com/office/powerpoint/2010/main" val="7852977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D13922B-AF95-B440-8EB9-C452922C688F}" type="datetime1">
              <a:rPr lang="en-US" smtClean="0"/>
              <a:t>11/4/15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A0282B-A389-1E46-990F-7977C4BC9FF8}" type="datetime1">
              <a:rPr lang="en-US" smtClean="0"/>
              <a:t>11/4/15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487F057F-47D9-564D-8084-BB31836BF417}" type="datetime1">
              <a:rPr lang="en-US" smtClean="0"/>
              <a:t>11/4/15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266A6A-6F37-B444-9FA3-C2FE0237F25B}" type="datetime1">
              <a:rPr lang="en-US" smtClean="0"/>
              <a:t>11/4/15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E09258-638B-E041-9F78-81D4E6EB0299}" type="datetime1">
              <a:rPr lang="en-US" smtClean="0"/>
              <a:t>11/4/15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78B0A897-90E0-E143-AAE0-C37A377D2D19}" type="datetime1">
              <a:rPr lang="en-US" smtClean="0"/>
              <a:t>11/4/15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A72770C-FDCB-4640-AAFA-D28B61094569}" type="datetime1">
              <a:rPr lang="en-US" smtClean="0"/>
              <a:t>11/4/15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A853FC-5AF8-8440-9C5C-BFB467CF95C9}" type="datetime1">
              <a:rPr lang="en-US" smtClean="0"/>
              <a:t>11/4/15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88D17EDC-45DB-034E-AC86-D3A4E5BFF9C9}" type="datetime1">
              <a:rPr lang="en-US" smtClean="0"/>
              <a:t>11/4/15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BFFEFF3-622B-6049-AFD2-49C90EA22981}" type="datetime1">
              <a:rPr lang="en-US" smtClean="0"/>
              <a:t>11/4/15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6B36B5-46B3-AD44-B00E-455E71994901}" type="datetime1">
              <a:rPr lang="en-US" smtClean="0"/>
              <a:t>11/4/15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0D0AC94-C9B6-1240-B998-1E73220DC0F2}" type="datetime1">
              <a:rPr lang="en-US" smtClean="0"/>
              <a:t>11/4/15</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87D7A59-36E2-48B9-B146-C1E59501F63F}"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omments" Target="../comments/commen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Should CDR be Further Adjusted to Better Account for </a:t>
            </a:r>
            <a:br>
              <a:rPr lang="en-US" dirty="0" smtClean="0"/>
            </a:br>
            <a:r>
              <a:rPr lang="en-US" dirty="0" smtClean="0"/>
              <a:t>EE, DR,  DG and Renewables?</a:t>
            </a:r>
            <a:br>
              <a:rPr lang="en-US" dirty="0" smtClean="0"/>
            </a:br>
            <a:r>
              <a:rPr lang="en-US" dirty="0" smtClean="0"/>
              <a:t>YES! Or MAYBE!</a:t>
            </a:r>
            <a:endParaRPr lang="en-US" dirty="0"/>
          </a:p>
        </p:txBody>
      </p:sp>
      <p:sp>
        <p:nvSpPr>
          <p:cNvPr id="3" name="Subtitle 2"/>
          <p:cNvSpPr>
            <a:spLocks noGrp="1"/>
          </p:cNvSpPr>
          <p:nvPr>
            <p:ph type="subTitle" idx="1"/>
          </p:nvPr>
        </p:nvSpPr>
        <p:spPr/>
        <p:txBody>
          <a:bodyPr>
            <a:noAutofit/>
          </a:bodyPr>
          <a:lstStyle/>
          <a:p>
            <a:r>
              <a:rPr lang="en-US" dirty="0" smtClean="0"/>
              <a:t>Cyrus Reed, Lone Star Chapter, Sierra Club</a:t>
            </a:r>
          </a:p>
          <a:p>
            <a:r>
              <a:rPr lang="en-US" dirty="0" smtClean="0"/>
              <a:t>Demand Side Working Group</a:t>
            </a:r>
          </a:p>
          <a:p>
            <a:r>
              <a:rPr lang="en-US" dirty="0" smtClean="0"/>
              <a:t>November 5, 2015</a:t>
            </a:r>
            <a:endParaRPr lang="en-US" dirty="0"/>
          </a:p>
        </p:txBody>
      </p:sp>
      <p:sp>
        <p:nvSpPr>
          <p:cNvPr id="4" name="Date Placeholder 3"/>
          <p:cNvSpPr>
            <a:spLocks noGrp="1"/>
          </p:cNvSpPr>
          <p:nvPr>
            <p:ph type="dt" sz="half" idx="10"/>
          </p:nvPr>
        </p:nvSpPr>
        <p:spPr/>
        <p:txBody>
          <a:bodyPr/>
          <a:lstStyle/>
          <a:p>
            <a:fld id="{1C24A8F0-EE76-A34C-A358-86C96127D606}" type="datetime1">
              <a:rPr lang="en-US" smtClean="0"/>
              <a:t>11/4/15</a:t>
            </a:fld>
            <a:endParaRPr lang="en-US"/>
          </a:p>
        </p:txBody>
      </p:sp>
      <p:sp>
        <p:nvSpPr>
          <p:cNvPr id="5" name="Slide Number Placeholder 4"/>
          <p:cNvSpPr>
            <a:spLocks noGrp="1"/>
          </p:cNvSpPr>
          <p:nvPr>
            <p:ph type="sldNum" sz="quarter" idx="12"/>
          </p:nvPr>
        </p:nvSpPr>
        <p:spPr/>
        <p:txBody>
          <a:bodyPr/>
          <a:lstStyle/>
          <a:p>
            <a:fld id="{687D7A59-36E2-48B9-B146-C1E59501F63F}" type="slidenum">
              <a:rPr lang="en-US" smtClean="0"/>
              <a:pPr/>
              <a:t>1</a:t>
            </a:fld>
            <a:endParaRPr lang="en-US"/>
          </a:p>
        </p:txBody>
      </p:sp>
    </p:spTree>
    <p:extLst>
      <p:ext uri="{BB962C8B-B14F-4D97-AF65-F5344CB8AC3E}">
        <p14:creationId xmlns:p14="http://schemas.microsoft.com/office/powerpoint/2010/main" val="21582776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16447296"/>
              </p:ext>
            </p:extLst>
          </p:nvPr>
        </p:nvGraphicFramePr>
        <p:xfrm>
          <a:off x="871538" y="1644396"/>
          <a:ext cx="7408865" cy="4998719"/>
        </p:xfrm>
        <a:graphic>
          <a:graphicData uri="http://schemas.openxmlformats.org/drawingml/2006/table">
            <a:tbl>
              <a:tblPr firstRow="1" bandRow="1">
                <a:tableStyleId>{5C22544A-7EE6-4342-B048-85BDC9FD1C3A}</a:tableStyleId>
              </a:tblPr>
              <a:tblGrid>
                <a:gridCol w="1481773"/>
                <a:gridCol w="1481773"/>
                <a:gridCol w="1481773"/>
                <a:gridCol w="1481773"/>
                <a:gridCol w="1481773"/>
              </a:tblGrid>
              <a:tr h="370840">
                <a:tc>
                  <a:txBody>
                    <a:bodyPr/>
                    <a:lstStyle/>
                    <a:p>
                      <a:r>
                        <a:rPr lang="en-US" sz="1300" dirty="0" smtClean="0"/>
                        <a:t>Utility</a:t>
                      </a:r>
                      <a:endParaRPr lang="en-US" sz="1300" dirty="0"/>
                    </a:p>
                  </a:txBody>
                  <a:tcPr/>
                </a:tc>
                <a:tc>
                  <a:txBody>
                    <a:bodyPr/>
                    <a:lstStyle/>
                    <a:p>
                      <a:r>
                        <a:rPr lang="en-US" sz="1300" dirty="0" smtClean="0"/>
                        <a:t>Austin Energy</a:t>
                      </a:r>
                      <a:endParaRPr lang="en-US" sz="1300" dirty="0"/>
                    </a:p>
                  </a:txBody>
                  <a:tcPr/>
                </a:tc>
                <a:tc>
                  <a:txBody>
                    <a:bodyPr/>
                    <a:lstStyle/>
                    <a:p>
                      <a:r>
                        <a:rPr lang="en-US" sz="1300" dirty="0" smtClean="0"/>
                        <a:t>CPS</a:t>
                      </a:r>
                      <a:r>
                        <a:rPr lang="en-US" sz="1300" baseline="0" dirty="0" smtClean="0"/>
                        <a:t> Energy</a:t>
                      </a:r>
                      <a:endParaRPr lang="en-US" sz="1300" dirty="0"/>
                    </a:p>
                  </a:txBody>
                  <a:tcPr/>
                </a:tc>
                <a:tc>
                  <a:txBody>
                    <a:bodyPr/>
                    <a:lstStyle/>
                    <a:p>
                      <a:r>
                        <a:rPr lang="en-US" sz="1300" dirty="0" err="1" smtClean="0"/>
                        <a:t>Pedernales</a:t>
                      </a:r>
                      <a:r>
                        <a:rPr lang="en-US" sz="1300" dirty="0" smtClean="0"/>
                        <a:t> Electric Coop</a:t>
                      </a:r>
                      <a:endParaRPr lang="en-US" sz="1300" dirty="0"/>
                    </a:p>
                  </a:txBody>
                  <a:tcPr/>
                </a:tc>
                <a:tc>
                  <a:txBody>
                    <a:bodyPr/>
                    <a:lstStyle/>
                    <a:p>
                      <a:r>
                        <a:rPr lang="en-US" sz="1300" dirty="0" smtClean="0"/>
                        <a:t>Bluebonnet</a:t>
                      </a:r>
                      <a:r>
                        <a:rPr lang="en-US" sz="1300" baseline="0" dirty="0" smtClean="0"/>
                        <a:t> Electric Coop</a:t>
                      </a:r>
                      <a:endParaRPr lang="en-US" sz="1300" dirty="0"/>
                    </a:p>
                  </a:txBody>
                  <a:tcPr/>
                </a:tc>
              </a:tr>
              <a:tr h="370840">
                <a:tc>
                  <a:txBody>
                    <a:bodyPr/>
                    <a:lstStyle/>
                    <a:p>
                      <a:r>
                        <a:rPr lang="en-US" sz="1300" dirty="0" smtClean="0"/>
                        <a:t>2014 Energy Savings</a:t>
                      </a:r>
                      <a:endParaRPr lang="en-US" sz="1300" dirty="0"/>
                    </a:p>
                  </a:txBody>
                  <a:tcPr/>
                </a:tc>
                <a:tc>
                  <a:txBody>
                    <a:bodyPr/>
                    <a:lstStyle/>
                    <a:p>
                      <a:r>
                        <a:rPr lang="en-US" sz="1300" dirty="0" smtClean="0"/>
                        <a:t>127,600 </a:t>
                      </a:r>
                      <a:r>
                        <a:rPr lang="en-US" sz="1300" dirty="0" err="1" smtClean="0"/>
                        <a:t>MWhs</a:t>
                      </a:r>
                      <a:endParaRPr lang="en-US" sz="1300" dirty="0"/>
                    </a:p>
                  </a:txBody>
                  <a:tcPr/>
                </a:tc>
                <a:tc>
                  <a:txBody>
                    <a:bodyPr/>
                    <a:lstStyle/>
                    <a:p>
                      <a:r>
                        <a:rPr lang="en-US" sz="1300" dirty="0" smtClean="0"/>
                        <a:t>98,240 </a:t>
                      </a:r>
                      <a:r>
                        <a:rPr lang="en-US" sz="1300" dirty="0" err="1" smtClean="0"/>
                        <a:t>MWhs</a:t>
                      </a:r>
                      <a:endParaRPr lang="en-US" sz="1300" dirty="0"/>
                    </a:p>
                  </a:txBody>
                  <a:tcPr/>
                </a:tc>
                <a:tc>
                  <a:txBody>
                    <a:bodyPr/>
                    <a:lstStyle/>
                    <a:p>
                      <a:r>
                        <a:rPr lang="en-US" sz="1300" dirty="0" smtClean="0"/>
                        <a:t>9,723 </a:t>
                      </a:r>
                      <a:r>
                        <a:rPr lang="en-US" sz="1300" dirty="0" err="1" smtClean="0"/>
                        <a:t>MWhs</a:t>
                      </a:r>
                      <a:endParaRPr lang="en-US" sz="1300" dirty="0"/>
                    </a:p>
                  </a:txBody>
                  <a:tcPr/>
                </a:tc>
                <a:tc>
                  <a:txBody>
                    <a:bodyPr/>
                    <a:lstStyle/>
                    <a:p>
                      <a:endParaRPr lang="en-US" sz="1300" dirty="0"/>
                    </a:p>
                  </a:txBody>
                  <a:tcPr/>
                </a:tc>
              </a:tr>
              <a:tr h="370840">
                <a:tc>
                  <a:txBody>
                    <a:bodyPr/>
                    <a:lstStyle/>
                    <a:p>
                      <a:r>
                        <a:rPr lang="en-US" sz="1300" dirty="0" smtClean="0"/>
                        <a:t>2014 Peak</a:t>
                      </a:r>
                      <a:r>
                        <a:rPr lang="en-US" sz="1300" baseline="0" dirty="0" smtClean="0"/>
                        <a:t> Demand Reduction</a:t>
                      </a:r>
                      <a:endParaRPr lang="en-US" sz="1300" dirty="0"/>
                    </a:p>
                  </a:txBody>
                  <a:tcPr/>
                </a:tc>
                <a:tc>
                  <a:txBody>
                    <a:bodyPr/>
                    <a:lstStyle/>
                    <a:p>
                      <a:r>
                        <a:rPr lang="en-US" sz="1300" dirty="0" smtClean="0"/>
                        <a:t>67 MWs</a:t>
                      </a:r>
                      <a:endParaRPr lang="en-US" sz="1300" dirty="0"/>
                    </a:p>
                  </a:txBody>
                  <a:tcPr/>
                </a:tc>
                <a:tc>
                  <a:txBody>
                    <a:bodyPr/>
                    <a:lstStyle/>
                    <a:p>
                      <a:r>
                        <a:rPr lang="en-US" sz="1300" dirty="0" smtClean="0"/>
                        <a:t>153 MWs</a:t>
                      </a:r>
                      <a:endParaRPr lang="en-US" sz="13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smtClean="0"/>
                        <a:t>16.25 MWs</a:t>
                      </a:r>
                    </a:p>
                    <a:p>
                      <a:endParaRPr lang="en-US" sz="1300" dirty="0"/>
                    </a:p>
                  </a:txBody>
                  <a:tcPr/>
                </a:tc>
                <a:tc>
                  <a:txBody>
                    <a:bodyPr/>
                    <a:lstStyle/>
                    <a:p>
                      <a:r>
                        <a:rPr lang="en-US" sz="1300" dirty="0" smtClean="0"/>
                        <a:t>20</a:t>
                      </a:r>
                      <a:r>
                        <a:rPr lang="en-US" sz="1300" baseline="0" dirty="0" smtClean="0"/>
                        <a:t> MWs (</a:t>
                      </a:r>
                      <a:r>
                        <a:rPr lang="en-US" sz="1300" baseline="0" dirty="0" err="1" smtClean="0"/>
                        <a:t>dispatchable</a:t>
                      </a:r>
                      <a:r>
                        <a:rPr lang="en-US" sz="1300" baseline="0" dirty="0" smtClean="0"/>
                        <a:t>)</a:t>
                      </a:r>
                      <a:endParaRPr lang="en-US" sz="1300" dirty="0"/>
                    </a:p>
                  </a:txBody>
                  <a:tcPr/>
                </a:tc>
              </a:tr>
              <a:tr h="370840">
                <a:tc>
                  <a:txBody>
                    <a:bodyPr/>
                    <a:lstStyle/>
                    <a:p>
                      <a:r>
                        <a:rPr lang="en-US" sz="1300" dirty="0" smtClean="0"/>
                        <a:t>2015 Energy Savings</a:t>
                      </a:r>
                      <a:endParaRPr lang="en-US" sz="1300" dirty="0"/>
                    </a:p>
                  </a:txBody>
                  <a:tcPr/>
                </a:tc>
                <a:tc>
                  <a:txBody>
                    <a:bodyPr/>
                    <a:lstStyle/>
                    <a:p>
                      <a:r>
                        <a:rPr lang="en-US" sz="1300" dirty="0" smtClean="0"/>
                        <a:t>111,800 (through</a:t>
                      </a:r>
                      <a:r>
                        <a:rPr lang="en-US" sz="1300" baseline="0" dirty="0" smtClean="0"/>
                        <a:t> August)</a:t>
                      </a:r>
                      <a:endParaRPr lang="en-US" sz="1300" dirty="0"/>
                    </a:p>
                  </a:txBody>
                  <a:tcPr/>
                </a:tc>
                <a:tc>
                  <a:txBody>
                    <a:bodyPr/>
                    <a:lstStyle/>
                    <a:p>
                      <a:r>
                        <a:rPr lang="en-US" sz="1300" dirty="0" smtClean="0"/>
                        <a:t>127,705 </a:t>
                      </a:r>
                      <a:r>
                        <a:rPr lang="en-US" sz="1300" dirty="0" err="1" smtClean="0"/>
                        <a:t>MWhs</a:t>
                      </a:r>
                      <a:endParaRPr lang="en-US" sz="1300" dirty="0"/>
                    </a:p>
                  </a:txBody>
                  <a:tcPr/>
                </a:tc>
                <a:tc>
                  <a:txBody>
                    <a:bodyPr/>
                    <a:lstStyle/>
                    <a:p>
                      <a:r>
                        <a:rPr lang="en-US" sz="1300" dirty="0" smtClean="0"/>
                        <a:t>NA</a:t>
                      </a:r>
                      <a:endParaRPr lang="en-US" sz="1300" dirty="0"/>
                    </a:p>
                  </a:txBody>
                  <a:tcPr/>
                </a:tc>
                <a:tc>
                  <a:txBody>
                    <a:bodyPr/>
                    <a:lstStyle/>
                    <a:p>
                      <a:r>
                        <a:rPr lang="en-US" sz="1300" dirty="0" smtClean="0"/>
                        <a:t>NA</a:t>
                      </a:r>
                      <a:endParaRPr lang="en-US" sz="1300" dirty="0"/>
                    </a:p>
                  </a:txBody>
                  <a:tcPr/>
                </a:tc>
              </a:tr>
              <a:tr h="370840">
                <a:tc>
                  <a:txBody>
                    <a:bodyPr/>
                    <a:lstStyle/>
                    <a:p>
                      <a:r>
                        <a:rPr lang="en-US" sz="1300" dirty="0" smtClean="0"/>
                        <a:t>2015 Peak</a:t>
                      </a:r>
                      <a:r>
                        <a:rPr lang="en-US" sz="1300" baseline="0" dirty="0" smtClean="0"/>
                        <a:t> Demand Reductions</a:t>
                      </a:r>
                      <a:endParaRPr lang="en-US" sz="13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smtClean="0"/>
                        <a:t>65 MWs + 9 MWs ERS</a:t>
                      </a:r>
                    </a:p>
                    <a:p>
                      <a:endParaRPr lang="en-US" sz="1300" dirty="0"/>
                    </a:p>
                  </a:txBody>
                  <a:tcPr/>
                </a:tc>
                <a:tc>
                  <a:txBody>
                    <a:bodyPr/>
                    <a:lstStyle/>
                    <a:p>
                      <a:r>
                        <a:rPr lang="en-US" sz="1300" dirty="0" smtClean="0"/>
                        <a:t>189 </a:t>
                      </a:r>
                      <a:r>
                        <a:rPr lang="en-US" sz="1300" dirty="0" smtClean="0"/>
                        <a:t>MWs (some in ERS program)</a:t>
                      </a:r>
                      <a:endParaRPr lang="en-US" sz="1300" dirty="0"/>
                    </a:p>
                  </a:txBody>
                  <a:tcPr/>
                </a:tc>
                <a:tc>
                  <a:txBody>
                    <a:bodyPr/>
                    <a:lstStyle/>
                    <a:p>
                      <a:r>
                        <a:rPr lang="en-US" sz="1300" dirty="0" smtClean="0"/>
                        <a:t>NA</a:t>
                      </a:r>
                      <a:endParaRPr lang="en-US" sz="1300" dirty="0"/>
                    </a:p>
                  </a:txBody>
                  <a:tcPr/>
                </a:tc>
                <a:tc>
                  <a:txBody>
                    <a:bodyPr/>
                    <a:lstStyle/>
                    <a:p>
                      <a:r>
                        <a:rPr lang="en-US" sz="1300" dirty="0" smtClean="0"/>
                        <a:t>NA</a:t>
                      </a:r>
                      <a:endParaRPr lang="en-US" sz="1300" dirty="0"/>
                    </a:p>
                  </a:txBody>
                  <a:tcPr/>
                </a:tc>
              </a:tr>
              <a:tr h="370840">
                <a:tc>
                  <a:txBody>
                    <a:bodyPr/>
                    <a:lstStyle/>
                    <a:p>
                      <a:r>
                        <a:rPr lang="en-US" sz="1300" dirty="0" smtClean="0"/>
                        <a:t>2020 Goals</a:t>
                      </a:r>
                      <a:endParaRPr lang="en-US" sz="1300" dirty="0"/>
                    </a:p>
                  </a:txBody>
                  <a:tcPr/>
                </a:tc>
                <a:tc>
                  <a:txBody>
                    <a:bodyPr/>
                    <a:lstStyle/>
                    <a:p>
                      <a:r>
                        <a:rPr lang="en-US" sz="1300" dirty="0" smtClean="0"/>
                        <a:t>800</a:t>
                      </a:r>
                      <a:r>
                        <a:rPr lang="en-US" sz="1300" baseline="0" dirty="0" smtClean="0"/>
                        <a:t> MWs between 2007-2020 (about 50 MWs –averages about 1 percent </a:t>
                      </a:r>
                      <a:r>
                        <a:rPr lang="en-US" sz="1300" baseline="0" dirty="0" smtClean="0"/>
                        <a:t>energy savings</a:t>
                      </a:r>
                      <a:r>
                        <a:rPr lang="en-US" sz="1300" baseline="0" dirty="0" smtClean="0"/>
                        <a:t>)</a:t>
                      </a:r>
                      <a:endParaRPr lang="en-US" sz="1300" dirty="0"/>
                    </a:p>
                  </a:txBody>
                  <a:tcPr/>
                </a:tc>
                <a:tc>
                  <a:txBody>
                    <a:bodyPr/>
                    <a:lstStyle/>
                    <a:p>
                      <a:r>
                        <a:rPr lang="en-US" sz="1300" dirty="0" smtClean="0"/>
                        <a:t>771 MWs between</a:t>
                      </a:r>
                      <a:r>
                        <a:rPr lang="en-US" sz="1300" baseline="0" dirty="0" smtClean="0"/>
                        <a:t> 2009 and 2020 (about 70 MWs per year)</a:t>
                      </a:r>
                      <a:endParaRPr lang="en-US" sz="1300" dirty="0"/>
                    </a:p>
                  </a:txBody>
                  <a:tcPr/>
                </a:tc>
                <a:tc>
                  <a:txBody>
                    <a:bodyPr/>
                    <a:lstStyle/>
                    <a:p>
                      <a:r>
                        <a:rPr lang="en-US" sz="1300" dirty="0" smtClean="0"/>
                        <a:t>20 percent of growth through DR and EE</a:t>
                      </a:r>
                      <a:endParaRPr lang="en-US" sz="1300" dirty="0"/>
                    </a:p>
                  </a:txBody>
                  <a:tcPr/>
                </a:tc>
                <a:tc>
                  <a:txBody>
                    <a:bodyPr/>
                    <a:lstStyle/>
                    <a:p>
                      <a:r>
                        <a:rPr lang="en-US" sz="1300" dirty="0" smtClean="0"/>
                        <a:t>Try and reach overall 20 percent reduction in peak use</a:t>
                      </a:r>
                      <a:endParaRPr lang="en-US" sz="1300" dirty="0"/>
                    </a:p>
                  </a:txBody>
                  <a:tcPr/>
                </a:tc>
              </a:tr>
              <a:tr h="370840">
                <a:tc>
                  <a:txBody>
                    <a:bodyPr/>
                    <a:lstStyle/>
                    <a:p>
                      <a:r>
                        <a:rPr lang="en-US" sz="1300" dirty="0" smtClean="0"/>
                        <a:t>2025</a:t>
                      </a:r>
                      <a:r>
                        <a:rPr lang="en-US" sz="1300" baseline="0" dirty="0" smtClean="0"/>
                        <a:t> Goals</a:t>
                      </a:r>
                      <a:endParaRPr lang="en-US" sz="1300" dirty="0"/>
                    </a:p>
                  </a:txBody>
                  <a:tcPr/>
                </a:tc>
                <a:tc>
                  <a:txBody>
                    <a:bodyPr/>
                    <a:lstStyle/>
                    <a:p>
                      <a:r>
                        <a:rPr lang="en-US" sz="1300" dirty="0" smtClean="0"/>
                        <a:t>At</a:t>
                      </a:r>
                      <a:r>
                        <a:rPr lang="en-US" sz="1300" baseline="0" dirty="0" smtClean="0"/>
                        <a:t> least another 100 MWs and up to </a:t>
                      </a:r>
                      <a:r>
                        <a:rPr lang="en-US" sz="1300" baseline="0" dirty="0" smtClean="0"/>
                        <a:t>300 MWs more</a:t>
                      </a:r>
                      <a:endParaRPr lang="en-US" sz="1300" dirty="0"/>
                    </a:p>
                  </a:txBody>
                  <a:tcPr/>
                </a:tc>
                <a:tc>
                  <a:txBody>
                    <a:bodyPr/>
                    <a:lstStyle/>
                    <a:p>
                      <a:r>
                        <a:rPr lang="en-US" sz="1300" dirty="0" smtClean="0"/>
                        <a:t>To</a:t>
                      </a:r>
                      <a:r>
                        <a:rPr lang="en-US" sz="1300" baseline="0" dirty="0" smtClean="0"/>
                        <a:t> be defined in STEP II</a:t>
                      </a:r>
                      <a:endParaRPr lang="en-US" sz="1300" dirty="0"/>
                    </a:p>
                  </a:txBody>
                  <a:tcPr/>
                </a:tc>
                <a:tc>
                  <a:txBody>
                    <a:bodyPr/>
                    <a:lstStyle/>
                    <a:p>
                      <a:endParaRPr lang="en-US" sz="1300" dirty="0"/>
                    </a:p>
                  </a:txBody>
                  <a:tcPr/>
                </a:tc>
                <a:tc>
                  <a:txBody>
                    <a:bodyPr/>
                    <a:lstStyle/>
                    <a:p>
                      <a:endParaRPr lang="en-US" sz="1300" dirty="0"/>
                    </a:p>
                  </a:txBody>
                  <a:tcPr/>
                </a:tc>
              </a:tr>
            </a:tbl>
          </a:graphicData>
        </a:graphic>
      </p:graphicFrame>
      <p:sp>
        <p:nvSpPr>
          <p:cNvPr id="3" name="Title 2"/>
          <p:cNvSpPr>
            <a:spLocks noGrp="1"/>
          </p:cNvSpPr>
          <p:nvPr>
            <p:ph type="title"/>
          </p:nvPr>
        </p:nvSpPr>
        <p:spPr/>
        <p:txBody>
          <a:bodyPr>
            <a:normAutofit fontScale="90000"/>
          </a:bodyPr>
          <a:lstStyle/>
          <a:p>
            <a:r>
              <a:rPr lang="en-US" dirty="0" smtClean="0"/>
              <a:t>Some NOIE Numbers, 2014-2015 and Beyond</a:t>
            </a:r>
            <a:endParaRPr lang="en-US" dirty="0"/>
          </a:p>
        </p:txBody>
      </p:sp>
      <p:sp>
        <p:nvSpPr>
          <p:cNvPr id="2" name="Date Placeholder 1"/>
          <p:cNvSpPr>
            <a:spLocks noGrp="1"/>
          </p:cNvSpPr>
          <p:nvPr>
            <p:ph type="dt" sz="half" idx="10"/>
          </p:nvPr>
        </p:nvSpPr>
        <p:spPr/>
        <p:txBody>
          <a:bodyPr/>
          <a:lstStyle/>
          <a:p>
            <a:fld id="{4B83236D-F102-1C41-8708-55CD90D1CE6E}" type="datetime1">
              <a:rPr lang="en-US" smtClean="0"/>
              <a:t>11/4/15</a:t>
            </a:fld>
            <a:endParaRPr lang="en-US"/>
          </a:p>
        </p:txBody>
      </p:sp>
      <p:sp>
        <p:nvSpPr>
          <p:cNvPr id="5" name="Slide Number Placeholder 4"/>
          <p:cNvSpPr>
            <a:spLocks noGrp="1"/>
          </p:cNvSpPr>
          <p:nvPr>
            <p:ph type="sldNum" sz="quarter" idx="12"/>
          </p:nvPr>
        </p:nvSpPr>
        <p:spPr/>
        <p:txBody>
          <a:bodyPr/>
          <a:lstStyle/>
          <a:p>
            <a:fld id="{687D7A59-36E2-48B9-B146-C1E59501F63F}" type="slidenum">
              <a:rPr lang="en-US" smtClean="0"/>
              <a:pPr/>
              <a:t>10</a:t>
            </a:fld>
            <a:endParaRPr lang="en-US"/>
          </a:p>
        </p:txBody>
      </p:sp>
    </p:spTree>
    <p:extLst>
      <p:ext uri="{BB962C8B-B14F-4D97-AF65-F5344CB8AC3E}">
        <p14:creationId xmlns:p14="http://schemas.microsoft.com/office/powerpoint/2010/main" val="1402256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591056"/>
            <a:ext cx="7408333" cy="4535107"/>
          </a:xfrm>
        </p:spPr>
        <p:txBody>
          <a:bodyPr>
            <a:noAutofit/>
          </a:bodyPr>
          <a:lstStyle/>
          <a:p>
            <a:r>
              <a:rPr lang="en-US" sz="2000" dirty="0" smtClean="0"/>
              <a:t>Under SB 700, all state agencies and certain universities required to do annual reporting on energy, water and gas usage, and set a goal to reduce energy use</a:t>
            </a:r>
          </a:p>
          <a:p>
            <a:r>
              <a:rPr lang="en-US" sz="2000" dirty="0" smtClean="0"/>
              <a:t>Under SB 5(2001)  and more Recent SB 898 (2011), political subdivisions, educational facilities and state agencies in 41 non-attainment areas are required to look at annual 5% reduction in energy use and report to SECO on their savings achieved</a:t>
            </a:r>
          </a:p>
          <a:p>
            <a:r>
              <a:rPr lang="en-US" sz="2000" dirty="0" smtClean="0"/>
              <a:t>Reports for previous year due in November each year</a:t>
            </a:r>
          </a:p>
          <a:p>
            <a:r>
              <a:rPr lang="en-US" sz="2000" dirty="0" smtClean="0"/>
              <a:t>Reports Analyzed by Energy Systems Lab to assess energy savings and emission reductions</a:t>
            </a:r>
          </a:p>
          <a:p>
            <a:r>
              <a:rPr lang="en-US" sz="2000" dirty="0" smtClean="0"/>
              <a:t>Reporting in </a:t>
            </a:r>
            <a:r>
              <a:rPr lang="en-US" sz="2000" dirty="0" err="1" smtClean="0"/>
              <a:t>KWhs</a:t>
            </a:r>
            <a:r>
              <a:rPr lang="en-US" sz="2000" dirty="0" smtClean="0"/>
              <a:t> not in Demand Reduction</a:t>
            </a:r>
          </a:p>
          <a:p>
            <a:r>
              <a:rPr lang="en-US" sz="2000" dirty="0" smtClean="0"/>
              <a:t>ESL currently does annual Emissions and Energy Savings Report – which includes SB 5 and SB 898 and includes projections –</a:t>
            </a:r>
          </a:p>
          <a:p>
            <a:r>
              <a:rPr lang="en-US" sz="2000" dirty="0" smtClean="0"/>
              <a:t>Work with ESL to develop methodology to convert EE Savings into Projected Demand Savings but do not adjust CDR at present</a:t>
            </a:r>
            <a:endParaRPr lang="en-US" sz="2000" dirty="0"/>
          </a:p>
        </p:txBody>
      </p:sp>
      <p:sp>
        <p:nvSpPr>
          <p:cNvPr id="3" name="Title 2"/>
          <p:cNvSpPr>
            <a:spLocks noGrp="1"/>
          </p:cNvSpPr>
          <p:nvPr>
            <p:ph type="title"/>
          </p:nvPr>
        </p:nvSpPr>
        <p:spPr/>
        <p:txBody>
          <a:bodyPr>
            <a:normAutofit fontScale="90000"/>
          </a:bodyPr>
          <a:lstStyle/>
          <a:p>
            <a:r>
              <a:rPr lang="en-US" dirty="0">
                <a:solidFill>
                  <a:srgbClr val="FF0000"/>
                </a:solidFill>
              </a:rPr>
              <a:t>Political Subdivision </a:t>
            </a:r>
            <a:r>
              <a:rPr lang="en-US" dirty="0" smtClean="0">
                <a:solidFill>
                  <a:srgbClr val="FF0000"/>
                </a:solidFill>
              </a:rPr>
              <a:t>&amp; State Agency EE </a:t>
            </a:r>
            <a:r>
              <a:rPr lang="en-US" dirty="0">
                <a:solidFill>
                  <a:srgbClr val="FF0000"/>
                </a:solidFill>
              </a:rPr>
              <a:t>Programs </a:t>
            </a:r>
            <a:endParaRPr lang="en-US" dirty="0"/>
          </a:p>
        </p:txBody>
      </p:sp>
      <p:sp>
        <p:nvSpPr>
          <p:cNvPr id="4" name="Date Placeholder 3"/>
          <p:cNvSpPr>
            <a:spLocks noGrp="1"/>
          </p:cNvSpPr>
          <p:nvPr>
            <p:ph type="dt" sz="half" idx="10"/>
          </p:nvPr>
        </p:nvSpPr>
        <p:spPr/>
        <p:txBody>
          <a:bodyPr/>
          <a:lstStyle/>
          <a:p>
            <a:fld id="{DC37F3B2-799A-9E42-839D-9826F8D34572}" type="datetime1">
              <a:rPr lang="en-US" smtClean="0"/>
              <a:t>11/4/15</a:t>
            </a:fld>
            <a:endParaRPr lang="en-US"/>
          </a:p>
        </p:txBody>
      </p:sp>
      <p:sp>
        <p:nvSpPr>
          <p:cNvPr id="5" name="Slide Number Placeholder 4"/>
          <p:cNvSpPr>
            <a:spLocks noGrp="1"/>
          </p:cNvSpPr>
          <p:nvPr>
            <p:ph type="sldNum" sz="quarter" idx="12"/>
          </p:nvPr>
        </p:nvSpPr>
        <p:spPr/>
        <p:txBody>
          <a:bodyPr/>
          <a:lstStyle/>
          <a:p>
            <a:fld id="{687D7A59-36E2-48B9-B146-C1E59501F63F}" type="slidenum">
              <a:rPr lang="en-US" smtClean="0"/>
              <a:pPr/>
              <a:t>11</a:t>
            </a:fld>
            <a:endParaRPr lang="en-US"/>
          </a:p>
        </p:txBody>
      </p:sp>
    </p:spTree>
    <p:extLst>
      <p:ext uri="{BB962C8B-B14F-4D97-AF65-F5344CB8AC3E}">
        <p14:creationId xmlns:p14="http://schemas.microsoft.com/office/powerpoint/2010/main" val="5009920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600268"/>
            <a:ext cx="7408333" cy="3771684"/>
          </a:xfrm>
        </p:spPr>
        <p:txBody>
          <a:bodyPr>
            <a:noAutofit/>
          </a:bodyPr>
          <a:lstStyle/>
          <a:p>
            <a:r>
              <a:rPr lang="en-US" sz="1400" dirty="0" smtClean="0"/>
              <a:t>Studies indicate that utility EE programs, plus implementation of stronger appliance standards and energy construction code driving down total &amp; peak demand</a:t>
            </a:r>
          </a:p>
          <a:p>
            <a:r>
              <a:rPr lang="en-US" sz="1400" dirty="0" smtClean="0"/>
              <a:t>One recent study found that even moderate codes and appliance standards would reduce overall demand by 6.8% nationally by 2025</a:t>
            </a:r>
          </a:p>
          <a:p>
            <a:r>
              <a:rPr lang="en-US" sz="1400" dirty="0" smtClean="0"/>
              <a:t>Federal HVAC standard in Southern States moves to 14 SEER rating in 2015, with  18 month grace period. By mid-2016, only 14 SEER and above will be sold. About 7 percent less energy per HVAC</a:t>
            </a:r>
          </a:p>
          <a:p>
            <a:r>
              <a:rPr lang="en-US" sz="1400" dirty="0" smtClean="0"/>
              <a:t>SECO </a:t>
            </a:r>
            <a:r>
              <a:rPr lang="en-US" sz="1400" dirty="0" smtClean="0"/>
              <a:t>adopted 2009 IECC and 2009 IRC codes in 2010 and made them state law </a:t>
            </a:r>
            <a:r>
              <a:rPr lang="en-US" sz="1400" dirty="0"/>
              <a:t> </a:t>
            </a:r>
            <a:r>
              <a:rPr lang="en-US" sz="1400" dirty="0" smtClean="0"/>
              <a:t>by </a:t>
            </a:r>
            <a:r>
              <a:rPr lang="en-US" sz="1400" dirty="0" smtClean="0"/>
              <a:t>2012</a:t>
            </a:r>
            <a:endParaRPr lang="en-US" sz="1400" dirty="0" smtClean="0"/>
          </a:p>
          <a:p>
            <a:r>
              <a:rPr lang="en-US" sz="1400" dirty="0" smtClean="0"/>
              <a:t>ESL found 2015 codes  </a:t>
            </a:r>
            <a:r>
              <a:rPr lang="en-US" sz="1400" dirty="0"/>
              <a:t>reduce </a:t>
            </a:r>
            <a:r>
              <a:rPr lang="en-US" sz="1400" dirty="0" smtClean="0"/>
              <a:t>energy savings by </a:t>
            </a:r>
            <a:r>
              <a:rPr lang="en-US" sz="1400" dirty="0" smtClean="0"/>
              <a:t>10-23% compared </a:t>
            </a:r>
            <a:r>
              <a:rPr lang="en-US" sz="1400" dirty="0"/>
              <a:t>to 2009 </a:t>
            </a:r>
            <a:r>
              <a:rPr lang="en-US" sz="1400" dirty="0" smtClean="0"/>
              <a:t>codes with similar peak demand savings</a:t>
            </a:r>
            <a:endParaRPr lang="en-US" sz="1400" dirty="0"/>
          </a:p>
          <a:p>
            <a:r>
              <a:rPr lang="en-US" sz="1400" dirty="0"/>
              <a:t>2012 Report found that adopting of energy codes in Texas had reduced peak demand between 2002-2009 by 684 </a:t>
            </a:r>
            <a:r>
              <a:rPr lang="en-US" sz="1400" dirty="0" smtClean="0"/>
              <a:t>MWs; 2014 report </a:t>
            </a:r>
            <a:endParaRPr lang="en-US" sz="1400" dirty="0" smtClean="0"/>
          </a:p>
          <a:p>
            <a:r>
              <a:rPr lang="en-US" sz="1400" dirty="0"/>
              <a:t>Texas Legislature approved HB 1736, which requires that the 2015 IRC energy codes be adopted statewide for all new homes built </a:t>
            </a:r>
            <a:r>
              <a:rPr lang="en-US" sz="1400" dirty="0" smtClean="0"/>
              <a:t>after</a:t>
            </a:r>
            <a:r>
              <a:rPr lang="en-US" sz="1400" dirty="0" smtClean="0"/>
              <a:t> </a:t>
            </a:r>
            <a:r>
              <a:rPr lang="en-US" sz="1400" dirty="0"/>
              <a:t>September of 2016</a:t>
            </a:r>
          </a:p>
          <a:p>
            <a:r>
              <a:rPr lang="en-US" sz="1400" dirty="0"/>
              <a:t>SECO just </a:t>
            </a:r>
            <a:r>
              <a:rPr lang="en-US" sz="1400" dirty="0" smtClean="0"/>
              <a:t>proposed rules to adopt both the 2015 IECC and 2015 IRC by September of 2016 for all new construction, as well as for state </a:t>
            </a:r>
            <a:r>
              <a:rPr lang="en-US" sz="1400" dirty="0" smtClean="0"/>
              <a:t>buildings. Final rule expected next mont</a:t>
            </a:r>
            <a:r>
              <a:rPr lang="en-US" sz="1400" dirty="0" smtClean="0"/>
              <a:t>h.</a:t>
            </a:r>
            <a:endParaRPr lang="en-US" sz="1400" dirty="0"/>
          </a:p>
          <a:p>
            <a:r>
              <a:rPr lang="en-US" sz="1400" dirty="0" smtClean="0"/>
              <a:t>Recommendation: Do downward adjustment in 2017 based on </a:t>
            </a:r>
            <a:r>
              <a:rPr lang="en-US" sz="1400" dirty="0" smtClean="0"/>
              <a:t>new energy codes and appliance standards (see ESL study)</a:t>
            </a:r>
            <a:endParaRPr lang="en-US" sz="1400" dirty="0" smtClean="0"/>
          </a:p>
        </p:txBody>
      </p:sp>
      <p:sp>
        <p:nvSpPr>
          <p:cNvPr id="3" name="Title 2"/>
          <p:cNvSpPr>
            <a:spLocks noGrp="1"/>
          </p:cNvSpPr>
          <p:nvPr>
            <p:ph type="title"/>
          </p:nvPr>
        </p:nvSpPr>
        <p:spPr>
          <a:xfrm>
            <a:off x="457200" y="338328"/>
            <a:ext cx="8229600" cy="931740"/>
          </a:xfrm>
        </p:spPr>
        <p:txBody>
          <a:bodyPr>
            <a:normAutofit fontScale="90000"/>
          </a:bodyPr>
          <a:lstStyle/>
          <a:p>
            <a:pPr>
              <a:lnSpc>
                <a:spcPct val="60000"/>
              </a:lnSpc>
            </a:pPr>
            <a:r>
              <a:rPr lang="en-US" sz="2700" dirty="0" smtClean="0"/>
              <a:t/>
            </a:r>
            <a:br>
              <a:rPr lang="en-US" sz="2700" dirty="0" smtClean="0"/>
            </a:br>
            <a:r>
              <a:rPr lang="en-US" sz="2700" dirty="0"/>
              <a:t/>
            </a:r>
            <a:br>
              <a:rPr lang="en-US" sz="2700" dirty="0"/>
            </a:br>
            <a:r>
              <a:rPr lang="en-US" sz="3600" dirty="0" smtClean="0"/>
              <a:t>Impact of energy codes and appliance standards</a:t>
            </a:r>
            <a:r>
              <a:rPr lang="en-US" dirty="0" smtClean="0"/>
              <a:t/>
            </a:r>
            <a:br>
              <a:rPr lang="en-US" dirty="0" smtClean="0"/>
            </a:br>
            <a:endParaRPr lang="en-US" dirty="0"/>
          </a:p>
        </p:txBody>
      </p:sp>
      <p:sp>
        <p:nvSpPr>
          <p:cNvPr id="4" name="Date Placeholder 3"/>
          <p:cNvSpPr>
            <a:spLocks noGrp="1"/>
          </p:cNvSpPr>
          <p:nvPr>
            <p:ph type="dt" sz="half" idx="10"/>
          </p:nvPr>
        </p:nvSpPr>
        <p:spPr/>
        <p:txBody>
          <a:bodyPr/>
          <a:lstStyle/>
          <a:p>
            <a:r>
              <a:rPr lang="en-US" dirty="0" smtClean="0"/>
              <a:t>funded </a:t>
            </a:r>
            <a:fld id="{798BB2D5-AA63-4646-8611-B7B95B342254}" type="datetime1">
              <a:rPr lang="en-US" smtClean="0"/>
              <a:t>11/4/15</a:t>
            </a:fld>
            <a:endParaRPr lang="en-US" dirty="0"/>
          </a:p>
        </p:txBody>
      </p:sp>
      <p:sp>
        <p:nvSpPr>
          <p:cNvPr id="5" name="Slide Number Placeholder 4"/>
          <p:cNvSpPr>
            <a:spLocks noGrp="1"/>
          </p:cNvSpPr>
          <p:nvPr>
            <p:ph type="sldNum" sz="quarter" idx="12"/>
          </p:nvPr>
        </p:nvSpPr>
        <p:spPr/>
        <p:txBody>
          <a:bodyPr/>
          <a:lstStyle/>
          <a:p>
            <a:fld id="{687D7A59-36E2-48B9-B146-C1E59501F63F}" type="slidenum">
              <a:rPr lang="en-US" smtClean="0"/>
              <a:pPr/>
              <a:t>12</a:t>
            </a:fld>
            <a:endParaRPr lang="en-US"/>
          </a:p>
        </p:txBody>
      </p:sp>
    </p:spTree>
    <p:extLst>
      <p:ext uri="{BB962C8B-B14F-4D97-AF65-F5344CB8AC3E}">
        <p14:creationId xmlns:p14="http://schemas.microsoft.com/office/powerpoint/2010/main" val="35552960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7266A6A-6F37-B444-9FA3-C2FE0237F25B}" type="datetime1">
              <a:rPr lang="en-US" smtClean="0"/>
              <a:t>11/4/15</a:t>
            </a:fld>
            <a:endParaRPr lang="en-US"/>
          </a:p>
        </p:txBody>
      </p:sp>
      <p:sp>
        <p:nvSpPr>
          <p:cNvPr id="4" name="Slide Number Placeholder 3"/>
          <p:cNvSpPr>
            <a:spLocks noGrp="1"/>
          </p:cNvSpPr>
          <p:nvPr>
            <p:ph type="sldNum" sz="quarter" idx="12"/>
          </p:nvPr>
        </p:nvSpPr>
        <p:spPr/>
        <p:txBody>
          <a:bodyPr/>
          <a:lstStyle/>
          <a:p>
            <a:fld id="{687D7A59-36E2-48B9-B146-C1E59501F63F}" type="slidenum">
              <a:rPr lang="en-US" smtClean="0"/>
              <a:pPr/>
              <a:t>13</a:t>
            </a:fld>
            <a:endParaRPr lang="en-US"/>
          </a:p>
        </p:txBody>
      </p:sp>
      <p:sp>
        <p:nvSpPr>
          <p:cNvPr id="5" name="Title 4"/>
          <p:cNvSpPr>
            <a:spLocks noGrp="1"/>
          </p:cNvSpPr>
          <p:nvPr>
            <p:ph type="title"/>
          </p:nvPr>
        </p:nvSpPr>
        <p:spPr/>
        <p:txBody>
          <a:bodyPr>
            <a:normAutofit fontScale="90000"/>
          </a:bodyPr>
          <a:lstStyle/>
          <a:p>
            <a:r>
              <a:rPr lang="en-US" dirty="0" smtClean="0"/>
              <a:t>Energy Systems Lab shows large energy savings from efficiency, building codes and HVACs</a:t>
            </a:r>
            <a:endParaRPr lang="en-US" dirty="0"/>
          </a:p>
        </p:txBody>
      </p:sp>
      <p:graphicFrame>
        <p:nvGraphicFramePr>
          <p:cNvPr id="6" name="Chart 5"/>
          <p:cNvGraphicFramePr/>
          <p:nvPr>
            <p:extLst>
              <p:ext uri="{D42A27DB-BD31-4B8C-83A1-F6EECF244321}">
                <p14:modId xmlns:p14="http://schemas.microsoft.com/office/powerpoint/2010/main" val="2192660064"/>
              </p:ext>
            </p:extLst>
          </p:nvPr>
        </p:nvGraphicFramePr>
        <p:xfrm>
          <a:off x="1226672" y="1897238"/>
          <a:ext cx="6375400" cy="47180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80290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032" y="1701560"/>
            <a:ext cx="7772400" cy="1524000"/>
          </a:xfrm>
        </p:spPr>
        <p:txBody>
          <a:bodyPr>
            <a:noAutofit/>
          </a:bodyPr>
          <a:lstStyle/>
          <a:p>
            <a:pPr marL="285750" indent="-285750" algn="l">
              <a:buFont typeface="Arial"/>
              <a:buChar char="•"/>
            </a:pPr>
            <a:r>
              <a:rPr lang="en-US" sz="1800" dirty="0" smtClean="0">
                <a:solidFill>
                  <a:schemeClr val="tx1"/>
                </a:solidFill>
              </a:rPr>
              <a:t>Many of the utility EE programs already cover Renewable DR Programs</a:t>
            </a:r>
            <a:r>
              <a:rPr lang="en-US" sz="1800" dirty="0">
                <a:solidFill>
                  <a:schemeClr val="tx1"/>
                </a:solidFill>
              </a:rPr>
              <a:t> </a:t>
            </a:r>
            <a:r>
              <a:rPr lang="en-US" sz="1800" dirty="0" smtClean="0">
                <a:solidFill>
                  <a:schemeClr val="tx1"/>
                </a:solidFill>
              </a:rPr>
              <a:t>and NO further Adjustment Needed (Example: AEP, CPS Energy)</a:t>
            </a:r>
            <a:r>
              <a:rPr lang="en-US" sz="1800" dirty="0">
                <a:solidFill>
                  <a:schemeClr val="tx1"/>
                </a:solidFill>
              </a:rPr>
              <a:t/>
            </a:r>
            <a:br>
              <a:rPr lang="en-US" sz="1800" dirty="0">
                <a:solidFill>
                  <a:schemeClr val="tx1"/>
                </a:solidFill>
              </a:rPr>
            </a:br>
            <a:r>
              <a:rPr lang="en-US" sz="1800" dirty="0" smtClean="0">
                <a:solidFill>
                  <a:schemeClr val="tx1"/>
                </a:solidFill>
              </a:rPr>
              <a:t>However, to the extent that self-generators start to report to ERCOT or Utilities report these connections or distributive resources to PUC this distributed generation could be added into ERCOT projections as a new resource</a:t>
            </a:r>
            <a:r>
              <a:rPr lang="en-US" sz="1800" dirty="0">
                <a:solidFill>
                  <a:schemeClr val="tx1"/>
                </a:solidFill>
              </a:rPr>
              <a:t/>
            </a:r>
            <a:br>
              <a:rPr lang="en-US" sz="1800" dirty="0">
                <a:solidFill>
                  <a:schemeClr val="tx1"/>
                </a:solidFill>
              </a:rPr>
            </a:br>
            <a:r>
              <a:rPr lang="en-US" sz="1800" dirty="0" smtClean="0">
                <a:solidFill>
                  <a:schemeClr val="tx1"/>
                </a:solidFill>
              </a:rPr>
              <a:t>Austin Energy has 100 MW goal for distributed solar by 2025, with at least 70 MW by 2020; </a:t>
            </a:r>
            <a:r>
              <a:rPr lang="en-US" sz="1800" dirty="0">
                <a:solidFill>
                  <a:schemeClr val="tx1"/>
                </a:solidFill>
              </a:rPr>
              <a:t/>
            </a:r>
            <a:br>
              <a:rPr lang="en-US" sz="1800" dirty="0">
                <a:solidFill>
                  <a:schemeClr val="tx1"/>
                </a:solidFill>
              </a:rPr>
            </a:br>
            <a:r>
              <a:rPr lang="en-US" sz="1800" dirty="0" smtClean="0">
                <a:solidFill>
                  <a:schemeClr val="tx1"/>
                </a:solidFill>
              </a:rPr>
              <a:t>CPS Energy already covers solar MWs in STEP, but has just started two new programs – </a:t>
            </a:r>
            <a:r>
              <a:rPr lang="en-US" sz="1800" dirty="0" err="1" smtClean="0">
                <a:solidFill>
                  <a:schemeClr val="tx1"/>
                </a:solidFill>
              </a:rPr>
              <a:t>SolarHost</a:t>
            </a:r>
            <a:r>
              <a:rPr lang="en-US" sz="1800" dirty="0" smtClean="0">
                <a:solidFill>
                  <a:schemeClr val="tx1"/>
                </a:solidFill>
              </a:rPr>
              <a:t> (10 MW) and Roofless Solar (1 MW) </a:t>
            </a:r>
            <a:r>
              <a:rPr lang="en-US" sz="1800" dirty="0">
                <a:solidFill>
                  <a:schemeClr val="tx1"/>
                </a:solidFill>
              </a:rPr>
              <a:t/>
            </a:r>
            <a:br>
              <a:rPr lang="en-US" sz="1800" dirty="0">
                <a:solidFill>
                  <a:schemeClr val="tx1"/>
                </a:solidFill>
              </a:rPr>
            </a:br>
            <a:r>
              <a:rPr lang="en-US" sz="1800" dirty="0" smtClean="0">
                <a:solidFill>
                  <a:schemeClr val="tx1"/>
                </a:solidFill>
              </a:rPr>
              <a:t>Open access database run by NREL is incomplete, but still shows some 20</a:t>
            </a:r>
            <a:r>
              <a:rPr lang="en-US" sz="1800" dirty="0" smtClean="0">
                <a:solidFill>
                  <a:schemeClr val="tx1"/>
                </a:solidFill>
              </a:rPr>
              <a:t>-50 </a:t>
            </a:r>
            <a:r>
              <a:rPr lang="en-US" sz="1800" dirty="0" smtClean="0">
                <a:solidFill>
                  <a:schemeClr val="tx1"/>
                </a:solidFill>
              </a:rPr>
              <a:t>MWs above utility programs and utility-scale </a:t>
            </a:r>
            <a:r>
              <a:rPr lang="en-US" sz="1800" dirty="0">
                <a:solidFill>
                  <a:schemeClr val="tx1"/>
                </a:solidFill>
              </a:rPr>
              <a:t/>
            </a:r>
            <a:br>
              <a:rPr lang="en-US" sz="1800" dirty="0">
                <a:solidFill>
                  <a:schemeClr val="tx1"/>
                </a:solidFill>
              </a:rPr>
            </a:br>
            <a:r>
              <a:rPr lang="en-US" sz="1800" dirty="0" smtClean="0">
                <a:solidFill>
                  <a:schemeClr val="tx1"/>
                </a:solidFill>
              </a:rPr>
              <a:t>New third-party rules, community solar and PACE – SB 385 – could lead to major increases in DG</a:t>
            </a:r>
            <a:r>
              <a:rPr lang="en-US" sz="1800" dirty="0">
                <a:solidFill>
                  <a:schemeClr val="tx1"/>
                </a:solidFill>
              </a:rPr>
              <a:t/>
            </a:r>
            <a:br>
              <a:rPr lang="en-US" sz="1800" dirty="0">
                <a:solidFill>
                  <a:schemeClr val="tx1"/>
                </a:solidFill>
              </a:rPr>
            </a:br>
            <a:r>
              <a:rPr lang="en-US" sz="1800" dirty="0" smtClean="0">
                <a:solidFill>
                  <a:schemeClr val="tx1"/>
                </a:solidFill>
              </a:rPr>
              <a:t>Recommendation – start to capture some of this DG growth in CDR and assume faster rates of adoption; Review CPS Energy </a:t>
            </a:r>
            <a:r>
              <a:rPr lang="en-US" sz="1800" dirty="0" smtClean="0">
                <a:solidFill>
                  <a:schemeClr val="tx1"/>
                </a:solidFill>
              </a:rPr>
              <a:t>or other programs </a:t>
            </a:r>
            <a:r>
              <a:rPr lang="en-US" sz="1800" dirty="0" smtClean="0">
                <a:solidFill>
                  <a:schemeClr val="tx1"/>
                </a:solidFill>
              </a:rPr>
              <a:t>to see if 2017 CDR should be adjusted</a:t>
            </a:r>
            <a:endParaRPr lang="en-US" sz="1800" dirty="0">
              <a:solidFill>
                <a:schemeClr val="tx1"/>
              </a:solidFill>
            </a:endParaRPr>
          </a:p>
        </p:txBody>
      </p:sp>
      <p:sp>
        <p:nvSpPr>
          <p:cNvPr id="3" name="Text Placeholder 2"/>
          <p:cNvSpPr>
            <a:spLocks noGrp="1"/>
          </p:cNvSpPr>
          <p:nvPr>
            <p:ph type="body" idx="1"/>
          </p:nvPr>
        </p:nvSpPr>
        <p:spPr>
          <a:xfrm>
            <a:off x="1367365" y="679340"/>
            <a:ext cx="6417734" cy="1078080"/>
          </a:xfrm>
        </p:spPr>
        <p:txBody>
          <a:bodyPr>
            <a:normAutofit fontScale="47500" lnSpcReduction="20000"/>
          </a:bodyPr>
          <a:lstStyle/>
          <a:p>
            <a:pPr lvl="1"/>
            <a:r>
              <a:rPr lang="en-US" sz="7400" dirty="0" smtClean="0">
                <a:solidFill>
                  <a:srgbClr val="FF0000"/>
                </a:solidFill>
              </a:rPr>
              <a:t>Distributed </a:t>
            </a:r>
            <a:r>
              <a:rPr lang="en-US" sz="7400" dirty="0">
                <a:solidFill>
                  <a:srgbClr val="FF0000"/>
                </a:solidFill>
              </a:rPr>
              <a:t>Generation -- Already covered above? </a:t>
            </a:r>
          </a:p>
          <a:p>
            <a:endParaRPr lang="en-US" dirty="0"/>
          </a:p>
        </p:txBody>
      </p:sp>
      <p:sp>
        <p:nvSpPr>
          <p:cNvPr id="4" name="Date Placeholder 3"/>
          <p:cNvSpPr>
            <a:spLocks noGrp="1"/>
          </p:cNvSpPr>
          <p:nvPr>
            <p:ph type="dt" sz="half" idx="10"/>
          </p:nvPr>
        </p:nvSpPr>
        <p:spPr/>
        <p:txBody>
          <a:bodyPr/>
          <a:lstStyle/>
          <a:p>
            <a:fld id="{24B6F6B2-FBE6-9F43-931C-CADAC6E06037}" type="datetime1">
              <a:rPr lang="en-US" smtClean="0"/>
              <a:t>11/4/15</a:t>
            </a:fld>
            <a:endParaRPr lang="en-US"/>
          </a:p>
        </p:txBody>
      </p:sp>
      <p:sp>
        <p:nvSpPr>
          <p:cNvPr id="5" name="Slide Number Placeholder 4"/>
          <p:cNvSpPr>
            <a:spLocks noGrp="1"/>
          </p:cNvSpPr>
          <p:nvPr>
            <p:ph type="sldNum" sz="quarter" idx="12"/>
          </p:nvPr>
        </p:nvSpPr>
        <p:spPr/>
        <p:txBody>
          <a:bodyPr/>
          <a:lstStyle/>
          <a:p>
            <a:fld id="{687D7A59-36E2-48B9-B146-C1E59501F63F}" type="slidenum">
              <a:rPr lang="en-US" smtClean="0"/>
              <a:pPr/>
              <a:t>14</a:t>
            </a:fld>
            <a:endParaRPr lang="en-US"/>
          </a:p>
        </p:txBody>
      </p:sp>
    </p:spTree>
    <p:extLst>
      <p:ext uri="{BB962C8B-B14F-4D97-AF65-F5344CB8AC3E}">
        <p14:creationId xmlns:p14="http://schemas.microsoft.com/office/powerpoint/2010/main" val="3991871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1384129145"/>
              </p:ext>
            </p:extLst>
          </p:nvPr>
        </p:nvGraphicFramePr>
        <p:xfrm>
          <a:off x="858374" y="3032761"/>
          <a:ext cx="7408864" cy="3114040"/>
        </p:xfrm>
        <a:graphic>
          <a:graphicData uri="http://schemas.openxmlformats.org/drawingml/2006/table">
            <a:tbl>
              <a:tblPr firstRow="1" bandRow="1">
                <a:tableStyleId>{5C22544A-7EE6-4342-B048-85BDC9FD1C3A}</a:tableStyleId>
              </a:tblPr>
              <a:tblGrid>
                <a:gridCol w="1852216"/>
                <a:gridCol w="1852216"/>
                <a:gridCol w="1852216"/>
                <a:gridCol w="1852216"/>
              </a:tblGrid>
              <a:tr h="370840">
                <a:tc>
                  <a:txBody>
                    <a:bodyPr/>
                    <a:lstStyle/>
                    <a:p>
                      <a:r>
                        <a:rPr lang="en-US" sz="1400" dirty="0" smtClean="0"/>
                        <a:t>Type</a:t>
                      </a:r>
                      <a:endParaRPr lang="en-US" sz="1400" dirty="0"/>
                    </a:p>
                  </a:txBody>
                  <a:tcPr/>
                </a:tc>
                <a:tc>
                  <a:txBody>
                    <a:bodyPr/>
                    <a:lstStyle/>
                    <a:p>
                      <a:r>
                        <a:rPr lang="en-US" sz="1400" dirty="0" smtClean="0"/>
                        <a:t>Example</a:t>
                      </a:r>
                      <a:endParaRPr lang="en-US" sz="1400" dirty="0"/>
                    </a:p>
                  </a:txBody>
                  <a:tcPr/>
                </a:tc>
                <a:tc>
                  <a:txBody>
                    <a:bodyPr/>
                    <a:lstStyle/>
                    <a:p>
                      <a:r>
                        <a:rPr lang="en-US" sz="1400" dirty="0" smtClean="0"/>
                        <a:t>Size</a:t>
                      </a:r>
                      <a:endParaRPr lang="en-US" sz="1400" dirty="0"/>
                    </a:p>
                  </a:txBody>
                  <a:tcPr/>
                </a:tc>
                <a:tc>
                  <a:txBody>
                    <a:bodyPr/>
                    <a:lstStyle/>
                    <a:p>
                      <a:r>
                        <a:rPr lang="en-US" sz="1400" dirty="0" smtClean="0"/>
                        <a:t>Years</a:t>
                      </a:r>
                      <a:endParaRPr lang="en-US" sz="1400" dirty="0"/>
                    </a:p>
                  </a:txBody>
                  <a:tcPr/>
                </a:tc>
              </a:tr>
              <a:tr h="370840">
                <a:tc>
                  <a:txBody>
                    <a:bodyPr/>
                    <a:lstStyle/>
                    <a:p>
                      <a:r>
                        <a:rPr lang="en-US" sz="1200" dirty="0" smtClean="0"/>
                        <a:t>Utility-Scale (over 10 MWs)</a:t>
                      </a:r>
                      <a:endParaRPr lang="en-US" sz="1200" dirty="0"/>
                    </a:p>
                  </a:txBody>
                  <a:tcPr/>
                </a:tc>
                <a:tc>
                  <a:txBody>
                    <a:bodyPr/>
                    <a:lstStyle/>
                    <a:p>
                      <a:r>
                        <a:rPr lang="en-US" sz="1200" dirty="0" smtClean="0"/>
                        <a:t>Webberville, First</a:t>
                      </a:r>
                      <a:r>
                        <a:rPr lang="en-US" sz="1200" baseline="0" dirty="0" smtClean="0"/>
                        <a:t> Solar, Alamo 1, 2,3,4, Blue Wing</a:t>
                      </a:r>
                      <a:endParaRPr lang="en-US" sz="1200" dirty="0"/>
                    </a:p>
                  </a:txBody>
                  <a:tcPr/>
                </a:tc>
                <a:tc>
                  <a:txBody>
                    <a:bodyPr/>
                    <a:lstStyle/>
                    <a:p>
                      <a:r>
                        <a:rPr lang="en-US" sz="1200" dirty="0" smtClean="0"/>
                        <a:t>154</a:t>
                      </a:r>
                      <a:r>
                        <a:rPr lang="en-US" sz="1200" baseline="0" dirty="0" smtClean="0"/>
                        <a:t> MWs</a:t>
                      </a:r>
                      <a:endParaRPr lang="en-US" sz="1200" dirty="0"/>
                    </a:p>
                  </a:txBody>
                  <a:tcPr/>
                </a:tc>
                <a:tc>
                  <a:txBody>
                    <a:bodyPr/>
                    <a:lstStyle/>
                    <a:p>
                      <a:r>
                        <a:rPr lang="en-US" sz="1200" dirty="0" smtClean="0"/>
                        <a:t>2010-2015</a:t>
                      </a:r>
                      <a:endParaRPr lang="en-US" sz="1200" dirty="0"/>
                    </a:p>
                  </a:txBody>
                  <a:tcPr/>
                </a:tc>
              </a:tr>
              <a:tr h="370840">
                <a:tc>
                  <a:txBody>
                    <a:bodyPr/>
                    <a:lstStyle/>
                    <a:p>
                      <a:r>
                        <a:rPr lang="en-US" sz="1200" dirty="0" smtClean="0"/>
                        <a:t>Medium-Scale (1 MW</a:t>
                      </a:r>
                      <a:r>
                        <a:rPr lang="en-US" sz="1200" baseline="0" dirty="0" smtClean="0"/>
                        <a:t> to 9.9 MW)</a:t>
                      </a:r>
                      <a:endParaRPr lang="en-US" sz="1200" dirty="0"/>
                    </a:p>
                  </a:txBody>
                  <a:tcPr/>
                </a:tc>
                <a:tc>
                  <a:txBody>
                    <a:bodyPr/>
                    <a:lstStyle/>
                    <a:p>
                      <a:r>
                        <a:rPr lang="en-US" sz="1200" dirty="0" smtClean="0"/>
                        <a:t>Municipal/WWTP</a:t>
                      </a:r>
                      <a:r>
                        <a:rPr lang="en-US" sz="1200" baseline="0" dirty="0" smtClean="0"/>
                        <a:t> (Bexar, Denton, Dallas, Tarrant)</a:t>
                      </a:r>
                      <a:endParaRPr lang="en-US" sz="1200" dirty="0"/>
                    </a:p>
                  </a:txBody>
                  <a:tcPr/>
                </a:tc>
                <a:tc>
                  <a:txBody>
                    <a:bodyPr/>
                    <a:lstStyle/>
                    <a:p>
                      <a:r>
                        <a:rPr lang="en-US" sz="1200" dirty="0" smtClean="0"/>
                        <a:t>9.9 MWs</a:t>
                      </a:r>
                      <a:endParaRPr lang="en-US" sz="1200" dirty="0"/>
                    </a:p>
                  </a:txBody>
                  <a:tcPr/>
                </a:tc>
                <a:tc>
                  <a:txBody>
                    <a:bodyPr/>
                    <a:lstStyle/>
                    <a:p>
                      <a:r>
                        <a:rPr lang="en-US" sz="1200" dirty="0" smtClean="0"/>
                        <a:t>2014-15</a:t>
                      </a:r>
                      <a:endParaRPr lang="en-US" sz="1200" dirty="0"/>
                    </a:p>
                  </a:txBody>
                  <a:tcPr/>
                </a:tc>
              </a:tr>
              <a:tr h="370840">
                <a:tc>
                  <a:txBody>
                    <a:bodyPr/>
                    <a:lstStyle/>
                    <a:p>
                      <a:r>
                        <a:rPr lang="en-US" sz="1200" dirty="0" smtClean="0"/>
                        <a:t>Austin</a:t>
                      </a:r>
                      <a:r>
                        <a:rPr lang="en-US" sz="1200" baseline="0" dirty="0" smtClean="0"/>
                        <a:t> Area Commercial and Residential</a:t>
                      </a:r>
                      <a:endParaRPr lang="en-US" sz="1200" dirty="0"/>
                    </a:p>
                  </a:txBody>
                  <a:tcPr/>
                </a:tc>
                <a:tc>
                  <a:txBody>
                    <a:bodyPr/>
                    <a:lstStyle/>
                    <a:p>
                      <a:r>
                        <a:rPr lang="en-US" sz="1200" dirty="0" smtClean="0"/>
                        <a:t>Municipal/Commercial/</a:t>
                      </a:r>
                      <a:r>
                        <a:rPr lang="en-US" sz="1200" baseline="0" dirty="0" smtClean="0"/>
                        <a:t>Residential</a:t>
                      </a:r>
                      <a:endParaRPr lang="en-US" sz="1200" dirty="0"/>
                    </a:p>
                  </a:txBody>
                  <a:tcPr/>
                </a:tc>
                <a:tc>
                  <a:txBody>
                    <a:bodyPr/>
                    <a:lstStyle/>
                    <a:p>
                      <a:r>
                        <a:rPr lang="en-US" sz="1200" dirty="0" smtClean="0"/>
                        <a:t>35 MWs</a:t>
                      </a:r>
                      <a:endParaRPr lang="en-US" sz="1200" dirty="0"/>
                    </a:p>
                  </a:txBody>
                  <a:tcPr/>
                </a:tc>
                <a:tc>
                  <a:txBody>
                    <a:bodyPr/>
                    <a:lstStyle/>
                    <a:p>
                      <a:r>
                        <a:rPr lang="en-US" sz="1200" dirty="0" smtClean="0"/>
                        <a:t>2004-2015</a:t>
                      </a:r>
                      <a:endParaRPr lang="en-US" sz="12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San Antonio Commercial and Residential</a:t>
                      </a:r>
                      <a:r>
                        <a:rPr lang="en-US" sz="1200" baseline="0" dirty="0" smtClean="0"/>
                        <a:t> </a:t>
                      </a:r>
                      <a:endParaRPr lang="en-US" sz="1200" dirty="0" smtClean="0"/>
                    </a:p>
                  </a:txBody>
                  <a:tcPr/>
                </a:tc>
                <a:tc>
                  <a:txBody>
                    <a:bodyPr/>
                    <a:lstStyle/>
                    <a:p>
                      <a:r>
                        <a:rPr lang="en-US" sz="1200" dirty="0" smtClean="0"/>
                        <a:t>Municipal/Commercial/Residential</a:t>
                      </a:r>
                      <a:endParaRPr lang="en-US" sz="1200" dirty="0"/>
                    </a:p>
                  </a:txBody>
                  <a:tcPr/>
                </a:tc>
                <a:tc>
                  <a:txBody>
                    <a:bodyPr/>
                    <a:lstStyle/>
                    <a:p>
                      <a:r>
                        <a:rPr lang="en-US" sz="1200" dirty="0" smtClean="0"/>
                        <a:t>9.5</a:t>
                      </a:r>
                      <a:r>
                        <a:rPr lang="en-US" sz="1200" baseline="0" dirty="0" smtClean="0"/>
                        <a:t> </a:t>
                      </a:r>
                      <a:r>
                        <a:rPr lang="en-US" sz="1200" dirty="0" smtClean="0"/>
                        <a:t> MWs</a:t>
                      </a:r>
                      <a:endParaRPr lang="en-US" sz="1200" dirty="0"/>
                    </a:p>
                  </a:txBody>
                  <a:tcPr/>
                </a:tc>
                <a:tc>
                  <a:txBody>
                    <a:bodyPr/>
                    <a:lstStyle/>
                    <a:p>
                      <a:r>
                        <a:rPr lang="en-US" sz="1200" dirty="0" smtClean="0"/>
                        <a:t>2010-2015</a:t>
                      </a:r>
                      <a:endParaRPr lang="en-US" sz="1200" dirty="0"/>
                    </a:p>
                  </a:txBody>
                  <a:tcPr/>
                </a:tc>
              </a:tr>
              <a:tr h="370840">
                <a:tc>
                  <a:txBody>
                    <a:bodyPr/>
                    <a:lstStyle/>
                    <a:p>
                      <a:r>
                        <a:rPr lang="en-US" sz="1200" dirty="0" smtClean="0"/>
                        <a:t>Houston Gulf Coast Area</a:t>
                      </a:r>
                      <a:endParaRPr lang="en-US" sz="1200" dirty="0"/>
                    </a:p>
                  </a:txBody>
                  <a:tcPr/>
                </a:tc>
                <a:tc>
                  <a:txBody>
                    <a:bodyPr/>
                    <a:lstStyle/>
                    <a:p>
                      <a:r>
                        <a:rPr lang="en-US" sz="1200" dirty="0" smtClean="0"/>
                        <a:t>Residential and Commercial</a:t>
                      </a:r>
                      <a:endParaRPr lang="en-US" sz="1200" dirty="0"/>
                    </a:p>
                  </a:txBody>
                  <a:tcPr/>
                </a:tc>
                <a:tc>
                  <a:txBody>
                    <a:bodyPr/>
                    <a:lstStyle/>
                    <a:p>
                      <a:r>
                        <a:rPr lang="en-US" sz="1200" dirty="0" smtClean="0"/>
                        <a:t>1.9 MWs</a:t>
                      </a:r>
                      <a:endParaRPr lang="en-US" sz="1200" dirty="0"/>
                    </a:p>
                  </a:txBody>
                  <a:tcPr/>
                </a:tc>
                <a:tc>
                  <a:txBody>
                    <a:bodyPr/>
                    <a:lstStyle/>
                    <a:p>
                      <a:r>
                        <a:rPr lang="en-US" sz="1200" dirty="0" smtClean="0"/>
                        <a:t>2010-15</a:t>
                      </a:r>
                      <a:endParaRPr lang="en-US" sz="1200" dirty="0"/>
                    </a:p>
                  </a:txBody>
                  <a:tcPr/>
                </a:tc>
              </a:tr>
              <a:tr h="370840">
                <a:tc>
                  <a:txBody>
                    <a:bodyPr/>
                    <a:lstStyle/>
                    <a:p>
                      <a:r>
                        <a:rPr lang="en-US" sz="1200" dirty="0" smtClean="0"/>
                        <a:t>Dallas</a:t>
                      </a:r>
                      <a:r>
                        <a:rPr lang="en-US" sz="1200" baseline="0" dirty="0" smtClean="0"/>
                        <a:t> Area (zip codes in 75000 to 76000)</a:t>
                      </a:r>
                      <a:endParaRPr lang="en-US" sz="1200" dirty="0"/>
                    </a:p>
                  </a:txBody>
                  <a:tcPr/>
                </a:tc>
                <a:tc>
                  <a:txBody>
                    <a:bodyPr/>
                    <a:lstStyle/>
                    <a:p>
                      <a:r>
                        <a:rPr lang="en-US" sz="1200" dirty="0" smtClean="0"/>
                        <a:t>Residential</a:t>
                      </a:r>
                      <a:r>
                        <a:rPr lang="en-US" sz="1200" baseline="0" dirty="0" smtClean="0"/>
                        <a:t> and Commercial </a:t>
                      </a:r>
                      <a:endParaRPr lang="en-US" sz="1200" dirty="0"/>
                    </a:p>
                  </a:txBody>
                  <a:tcPr/>
                </a:tc>
                <a:tc>
                  <a:txBody>
                    <a:bodyPr/>
                    <a:lstStyle/>
                    <a:p>
                      <a:r>
                        <a:rPr lang="en-US" sz="1200" dirty="0" smtClean="0"/>
                        <a:t>18.9 MWs</a:t>
                      </a:r>
                      <a:endParaRPr lang="en-US" sz="1200" dirty="0"/>
                    </a:p>
                  </a:txBody>
                  <a:tcPr/>
                </a:tc>
                <a:tc>
                  <a:txBody>
                    <a:bodyPr/>
                    <a:lstStyle/>
                    <a:p>
                      <a:r>
                        <a:rPr lang="en-US" sz="1200" dirty="0" smtClean="0"/>
                        <a:t>2009-15</a:t>
                      </a:r>
                      <a:endParaRPr lang="en-US" sz="1200" dirty="0"/>
                    </a:p>
                  </a:txBody>
                  <a:tcPr/>
                </a:tc>
              </a:tr>
            </a:tbl>
          </a:graphicData>
        </a:graphic>
      </p:graphicFrame>
      <p:sp>
        <p:nvSpPr>
          <p:cNvPr id="3" name="Title 2"/>
          <p:cNvSpPr>
            <a:spLocks noGrp="1"/>
          </p:cNvSpPr>
          <p:nvPr>
            <p:ph type="title"/>
          </p:nvPr>
        </p:nvSpPr>
        <p:spPr/>
        <p:txBody>
          <a:bodyPr/>
          <a:lstStyle/>
          <a:p>
            <a:r>
              <a:rPr lang="en-US" dirty="0" smtClean="0"/>
              <a:t>Some Solar PV Numbers</a:t>
            </a:r>
            <a:endParaRPr lang="en-US" dirty="0"/>
          </a:p>
        </p:txBody>
      </p:sp>
      <p:sp>
        <p:nvSpPr>
          <p:cNvPr id="5" name="Date Placeholder 4"/>
          <p:cNvSpPr>
            <a:spLocks noGrp="1"/>
          </p:cNvSpPr>
          <p:nvPr>
            <p:ph type="dt" sz="half" idx="10"/>
          </p:nvPr>
        </p:nvSpPr>
        <p:spPr/>
        <p:txBody>
          <a:bodyPr/>
          <a:lstStyle/>
          <a:p>
            <a:fld id="{86861447-AFC5-9140-889E-E98425C03506}" type="datetime1">
              <a:rPr lang="en-US" smtClean="0"/>
              <a:t>11/4/15</a:t>
            </a:fld>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15</a:t>
            </a:fld>
            <a:endParaRPr lang="en-US"/>
          </a:p>
        </p:txBody>
      </p:sp>
      <p:sp>
        <p:nvSpPr>
          <p:cNvPr id="8" name="TextBox 7"/>
          <p:cNvSpPr txBox="1"/>
          <p:nvPr/>
        </p:nvSpPr>
        <p:spPr>
          <a:xfrm>
            <a:off x="858374" y="1591056"/>
            <a:ext cx="7048500" cy="1754327"/>
          </a:xfrm>
          <a:prstGeom prst="rect">
            <a:avLst/>
          </a:prstGeom>
          <a:noFill/>
        </p:spPr>
        <p:txBody>
          <a:bodyPr wrap="square" rtlCol="0">
            <a:spAutoFit/>
          </a:bodyPr>
          <a:lstStyle/>
          <a:p>
            <a:r>
              <a:rPr lang="en-US" dirty="0" smtClean="0"/>
              <a:t>About 220 </a:t>
            </a:r>
            <a:r>
              <a:rPr lang="en-US" dirty="0"/>
              <a:t>MWs of solar PV, including 154 MWs of utility-scale power plants already accounted </a:t>
            </a:r>
            <a:r>
              <a:rPr lang="en-US" dirty="0" smtClean="0"/>
              <a:t>for, </a:t>
            </a:r>
            <a:r>
              <a:rPr lang="en-US" dirty="0"/>
              <a:t>but some DG that may not be covered by energy efficiency </a:t>
            </a:r>
            <a:r>
              <a:rPr lang="en-US" dirty="0" smtClean="0"/>
              <a:t>program reporting</a:t>
            </a:r>
            <a:r>
              <a:rPr lang="en-US" dirty="0" smtClean="0"/>
              <a:t>. Numbers below include NREL database plus report from Austin Energy. </a:t>
            </a:r>
            <a:endParaRPr lang="en-US" dirty="0" smtClean="0"/>
          </a:p>
          <a:p>
            <a:r>
              <a:rPr lang="en-US" dirty="0" smtClean="0"/>
              <a:t>CDR could consider some PV DG going forward</a:t>
            </a:r>
            <a:endParaRPr lang="en-US" dirty="0"/>
          </a:p>
          <a:p>
            <a:endParaRPr lang="en-US" dirty="0"/>
          </a:p>
        </p:txBody>
      </p:sp>
    </p:spTree>
    <p:extLst>
      <p:ext uri="{BB962C8B-B14F-4D97-AF65-F5344CB8AC3E}">
        <p14:creationId xmlns:p14="http://schemas.microsoft.com/office/powerpoint/2010/main" val="39115404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811867"/>
            <a:ext cx="7408333" cy="3450696"/>
          </a:xfrm>
        </p:spPr>
        <p:txBody>
          <a:bodyPr>
            <a:noAutofit/>
          </a:bodyPr>
          <a:lstStyle/>
          <a:p>
            <a:r>
              <a:rPr lang="en-US" sz="1800" dirty="0" smtClean="0"/>
              <a:t>Price responsive DR –Some recent ERCOT analysis found there have been between approximately 200 and 800 MWs of price-responsive DR on 2014 on 4 CP Days not covered by ancillary services or ERS.</a:t>
            </a:r>
          </a:p>
          <a:p>
            <a:r>
              <a:rPr lang="en-US" sz="1800" dirty="0" smtClean="0"/>
              <a:t>Recent ERCOT analysis suggests 300 MW to 800 MWs  of 4 CP reduction in each of the last three seasons at the transmission level</a:t>
            </a:r>
          </a:p>
          <a:p>
            <a:r>
              <a:rPr lang="en-US" sz="1800" dirty="0" smtClean="0"/>
              <a:t>REPs also reported some price responsive programs with MW reductions during high prices</a:t>
            </a:r>
            <a:endParaRPr lang="en-US" sz="1800" dirty="0"/>
          </a:p>
          <a:p>
            <a:r>
              <a:rPr lang="en-US" sz="1800" dirty="0" smtClean="0"/>
              <a:t>Market-based DR – no adjustment needed yet until market rules in place. LOADS in SCED 1.0 or 2.0 may give us actual Market-based DRs that can be </a:t>
            </a:r>
            <a:r>
              <a:rPr lang="en-US" sz="1800" dirty="0" smtClean="0"/>
              <a:t>projected</a:t>
            </a:r>
            <a:endParaRPr lang="en-US" sz="1800" dirty="0" smtClean="0"/>
          </a:p>
          <a:p>
            <a:r>
              <a:rPr lang="en-US" sz="1800" dirty="0" smtClean="0"/>
              <a:t>Recommendation: Adjust CDR by 50% of average CP peak reduction due to price responsive DR? So 200 to 400 MWs of </a:t>
            </a:r>
            <a:r>
              <a:rPr lang="en-US" sz="1800" dirty="0" smtClean="0"/>
              <a:t>reduction if these amount is not already captured in historical data. Continue to assess the use of price-responsive DR or actual SCED DR deployments. </a:t>
            </a:r>
            <a:endParaRPr lang="en-US" sz="1800" dirty="0">
              <a:solidFill>
                <a:srgbClr val="FF0000"/>
              </a:solidFill>
            </a:endParaRPr>
          </a:p>
        </p:txBody>
      </p:sp>
      <p:sp>
        <p:nvSpPr>
          <p:cNvPr id="3" name="Title 2"/>
          <p:cNvSpPr>
            <a:spLocks noGrp="1"/>
          </p:cNvSpPr>
          <p:nvPr>
            <p:ph type="title"/>
          </p:nvPr>
        </p:nvSpPr>
        <p:spPr/>
        <p:txBody>
          <a:bodyPr>
            <a:normAutofit fontScale="90000"/>
          </a:bodyPr>
          <a:lstStyle/>
          <a:p>
            <a:pPr marL="1314450" lvl="1" indent="-857250"/>
            <a:r>
              <a:rPr lang="en-US" sz="7400" dirty="0" smtClean="0">
                <a:solidFill>
                  <a:srgbClr val="FF0000"/>
                </a:solidFill>
              </a:rPr>
              <a:t>Others </a:t>
            </a:r>
            <a:r>
              <a:rPr lang="en-US" sz="7400" dirty="0">
                <a:solidFill>
                  <a:srgbClr val="FF0000"/>
                </a:solidFill>
              </a:rPr>
              <a:t/>
            </a:r>
            <a:br>
              <a:rPr lang="en-US" sz="7400" dirty="0">
                <a:solidFill>
                  <a:srgbClr val="FF0000"/>
                </a:solidFill>
              </a:rPr>
            </a:br>
            <a:endParaRPr lang="en-US" dirty="0"/>
          </a:p>
        </p:txBody>
      </p:sp>
      <p:sp>
        <p:nvSpPr>
          <p:cNvPr id="4" name="Date Placeholder 3"/>
          <p:cNvSpPr>
            <a:spLocks noGrp="1"/>
          </p:cNvSpPr>
          <p:nvPr>
            <p:ph type="dt" sz="half" idx="10"/>
          </p:nvPr>
        </p:nvSpPr>
        <p:spPr/>
        <p:txBody>
          <a:bodyPr/>
          <a:lstStyle/>
          <a:p>
            <a:fld id="{037C6104-C738-8442-B970-4E8366DD94D8}" type="datetime1">
              <a:rPr lang="en-US" smtClean="0"/>
              <a:t>11/4/15</a:t>
            </a:fld>
            <a:endParaRPr lang="en-US" dirty="0"/>
          </a:p>
        </p:txBody>
      </p:sp>
      <p:sp>
        <p:nvSpPr>
          <p:cNvPr id="5" name="Slide Number Placeholder 4"/>
          <p:cNvSpPr>
            <a:spLocks noGrp="1"/>
          </p:cNvSpPr>
          <p:nvPr>
            <p:ph type="sldNum" sz="quarter" idx="12"/>
          </p:nvPr>
        </p:nvSpPr>
        <p:spPr/>
        <p:txBody>
          <a:bodyPr/>
          <a:lstStyle/>
          <a:p>
            <a:fld id="{687D7A59-36E2-48B9-B146-C1E59501F63F}" type="slidenum">
              <a:rPr lang="en-US" smtClean="0"/>
              <a:pPr/>
              <a:t>16</a:t>
            </a:fld>
            <a:endParaRPr lang="en-US"/>
          </a:p>
        </p:txBody>
      </p:sp>
    </p:spTree>
    <p:extLst>
      <p:ext uri="{BB962C8B-B14F-4D97-AF65-F5344CB8AC3E}">
        <p14:creationId xmlns:p14="http://schemas.microsoft.com/office/powerpoint/2010/main" val="20742352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591056"/>
            <a:ext cx="7408333" cy="4535107"/>
          </a:xfrm>
        </p:spPr>
        <p:txBody>
          <a:bodyPr>
            <a:noAutofit/>
          </a:bodyPr>
          <a:lstStyle/>
          <a:p>
            <a:pPr lvl="1"/>
            <a:r>
              <a:rPr lang="en-US" sz="2000" dirty="0" smtClean="0"/>
              <a:t>Adjust Spinning Reserve slightly to reflect recent methodology </a:t>
            </a:r>
            <a:r>
              <a:rPr lang="en-US" sz="2000" dirty="0" smtClean="0"/>
              <a:t>change (add 100 MWs);</a:t>
            </a:r>
            <a:endParaRPr lang="en-US" sz="2000" dirty="0" smtClean="0"/>
          </a:p>
          <a:p>
            <a:pPr lvl="1"/>
            <a:r>
              <a:rPr lang="en-US" sz="2000" dirty="0" smtClean="0"/>
              <a:t>Upward adjustment in CDR for IOU programs each year as programs are rolled out to better reflect reality – suggest 75 % of expected or 60% to reflect DR and 50% of remainder</a:t>
            </a:r>
          </a:p>
          <a:p>
            <a:pPr lvl="1"/>
            <a:r>
              <a:rPr lang="en-US" sz="2000" dirty="0" smtClean="0"/>
              <a:t>Include </a:t>
            </a:r>
            <a:r>
              <a:rPr lang="en-US" sz="2000" dirty="0"/>
              <a:t>where appropriate NOIE figures for energy efficiency </a:t>
            </a:r>
            <a:r>
              <a:rPr lang="en-US" sz="2000" dirty="0" smtClean="0"/>
              <a:t>programs, especially for CPS and Austin Energy if they expect to upgrade their historic </a:t>
            </a:r>
            <a:r>
              <a:rPr lang="en-US" sz="2000" dirty="0" smtClean="0"/>
              <a:t>levels of EE and DR</a:t>
            </a:r>
            <a:endParaRPr lang="en-US" sz="2000" dirty="0"/>
          </a:p>
          <a:p>
            <a:pPr lvl="1"/>
            <a:r>
              <a:rPr lang="en-US" sz="2000" dirty="0"/>
              <a:t>Adjust for distributed generation not covered in other </a:t>
            </a:r>
            <a:r>
              <a:rPr lang="en-US" sz="2000" dirty="0" smtClean="0"/>
              <a:t>programs, especially for new programs like CPS </a:t>
            </a:r>
            <a:r>
              <a:rPr lang="en-US" sz="2000" dirty="0" smtClean="0"/>
              <a:t>Energy’s</a:t>
            </a:r>
            <a:endParaRPr lang="en-US" sz="2000" dirty="0"/>
          </a:p>
          <a:p>
            <a:pPr lvl="1"/>
            <a:r>
              <a:rPr lang="en-US" sz="2000" dirty="0"/>
              <a:t>Adjust for price-responsive load shedding as appropriate; and</a:t>
            </a:r>
          </a:p>
          <a:p>
            <a:pPr lvl="1"/>
            <a:r>
              <a:rPr lang="en-US" sz="2000" dirty="0"/>
              <a:t>Create a downward adjustment on load growth due to new energy building codes and appliance </a:t>
            </a:r>
            <a:r>
              <a:rPr lang="en-US" sz="2000" dirty="0" smtClean="0"/>
              <a:t>standards</a:t>
            </a:r>
            <a:r>
              <a:rPr lang="en-US" sz="2000" dirty="0"/>
              <a:t> </a:t>
            </a:r>
            <a:r>
              <a:rPr lang="en-US" sz="2000" dirty="0" smtClean="0"/>
              <a:t>– perhaps 10% of expected peak load growth due to new premises</a:t>
            </a:r>
            <a:endParaRPr lang="en-US" sz="2000" dirty="0"/>
          </a:p>
        </p:txBody>
      </p:sp>
      <p:sp>
        <p:nvSpPr>
          <p:cNvPr id="3" name="Title 2"/>
          <p:cNvSpPr>
            <a:spLocks noGrp="1"/>
          </p:cNvSpPr>
          <p:nvPr>
            <p:ph type="title"/>
          </p:nvPr>
        </p:nvSpPr>
        <p:spPr/>
        <p:txBody>
          <a:bodyPr/>
          <a:lstStyle/>
          <a:p>
            <a:r>
              <a:rPr lang="en-US" dirty="0" smtClean="0"/>
              <a:t>Conclusions/Recommendations</a:t>
            </a:r>
            <a:endParaRPr lang="en-US" dirty="0"/>
          </a:p>
        </p:txBody>
      </p:sp>
      <p:sp>
        <p:nvSpPr>
          <p:cNvPr id="4" name="Date Placeholder 3"/>
          <p:cNvSpPr>
            <a:spLocks noGrp="1"/>
          </p:cNvSpPr>
          <p:nvPr>
            <p:ph type="dt" sz="half" idx="10"/>
          </p:nvPr>
        </p:nvSpPr>
        <p:spPr/>
        <p:txBody>
          <a:bodyPr/>
          <a:lstStyle/>
          <a:p>
            <a:fld id="{C3083E22-7013-E942-A6C8-A317584D80CD}" type="datetime1">
              <a:rPr lang="en-US" smtClean="0"/>
              <a:t>11/4/15</a:t>
            </a:fld>
            <a:endParaRPr lang="en-US" dirty="0"/>
          </a:p>
        </p:txBody>
      </p:sp>
      <p:sp>
        <p:nvSpPr>
          <p:cNvPr id="5" name="Slide Number Placeholder 4"/>
          <p:cNvSpPr>
            <a:spLocks noGrp="1"/>
          </p:cNvSpPr>
          <p:nvPr>
            <p:ph type="sldNum" sz="quarter" idx="12"/>
          </p:nvPr>
        </p:nvSpPr>
        <p:spPr/>
        <p:txBody>
          <a:bodyPr/>
          <a:lstStyle/>
          <a:p>
            <a:fld id="{687D7A59-36E2-48B9-B146-C1E59501F63F}" type="slidenum">
              <a:rPr lang="en-US" smtClean="0"/>
              <a:pPr/>
              <a:t>17</a:t>
            </a:fld>
            <a:endParaRPr lang="en-US"/>
          </a:p>
        </p:txBody>
      </p:sp>
    </p:spTree>
    <p:extLst>
      <p:ext uri="{BB962C8B-B14F-4D97-AF65-F5344CB8AC3E}">
        <p14:creationId xmlns:p14="http://schemas.microsoft.com/office/powerpoint/2010/main" val="2972054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7266A6A-6F37-B444-9FA3-C2FE0237F25B}" type="datetime1">
              <a:rPr lang="en-US" smtClean="0"/>
              <a:t>11/4/15</a:t>
            </a:fld>
            <a:endParaRPr lang="en-US"/>
          </a:p>
        </p:txBody>
      </p:sp>
      <p:sp>
        <p:nvSpPr>
          <p:cNvPr id="4" name="Slide Number Placeholder 3"/>
          <p:cNvSpPr>
            <a:spLocks noGrp="1"/>
          </p:cNvSpPr>
          <p:nvPr>
            <p:ph type="sldNum" sz="quarter" idx="12"/>
          </p:nvPr>
        </p:nvSpPr>
        <p:spPr/>
        <p:txBody>
          <a:bodyPr/>
          <a:lstStyle/>
          <a:p>
            <a:fld id="{687D7A59-36E2-48B9-B146-C1E59501F63F}" type="slidenum">
              <a:rPr lang="en-US" smtClean="0"/>
              <a:pPr/>
              <a:t>18</a:t>
            </a:fld>
            <a:endParaRPr lang="en-US"/>
          </a:p>
        </p:txBody>
      </p:sp>
      <p:sp>
        <p:nvSpPr>
          <p:cNvPr id="5" name="Title 4"/>
          <p:cNvSpPr>
            <a:spLocks noGrp="1"/>
          </p:cNvSpPr>
          <p:nvPr>
            <p:ph type="title"/>
          </p:nvPr>
        </p:nvSpPr>
        <p:spPr>
          <a:xfrm>
            <a:off x="352425" y="329184"/>
            <a:ext cx="8229600" cy="1252728"/>
          </a:xfrm>
        </p:spPr>
        <p:txBody>
          <a:bodyPr>
            <a:normAutofit fontScale="90000"/>
          </a:bodyPr>
          <a:lstStyle/>
          <a:p>
            <a:r>
              <a:rPr lang="en-US" dirty="0" smtClean="0"/>
              <a:t>What if we made these changes?</a:t>
            </a:r>
            <a:br>
              <a:rPr lang="en-US" dirty="0" smtClean="0"/>
            </a:br>
            <a:r>
              <a:rPr lang="en-US" dirty="0" smtClean="0"/>
              <a:t>How it impacts the CDR</a:t>
            </a:r>
            <a:br>
              <a:rPr lang="en-US" dirty="0" smtClean="0"/>
            </a:br>
            <a:r>
              <a:rPr lang="en-US" sz="2000" dirty="0" smtClean="0">
                <a:solidFill>
                  <a:srgbClr val="FF0000"/>
                </a:solidFill>
              </a:rPr>
              <a:t>Note: Some </a:t>
            </a:r>
            <a:r>
              <a:rPr lang="en-US" sz="2000" dirty="0" smtClean="0">
                <a:solidFill>
                  <a:srgbClr val="FF0000"/>
                </a:solidFill>
              </a:rPr>
              <a:t>of these might be “resources” rather than forecast adjustments</a:t>
            </a:r>
            <a:endParaRPr lang="en-US" sz="2000" dirty="0">
              <a:solidFill>
                <a:srgbClr val="FF0000"/>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501184466"/>
              </p:ext>
            </p:extLst>
          </p:nvPr>
        </p:nvGraphicFramePr>
        <p:xfrm>
          <a:off x="871538" y="1805482"/>
          <a:ext cx="7408863" cy="4516120"/>
        </p:xfrm>
        <a:graphic>
          <a:graphicData uri="http://schemas.openxmlformats.org/drawingml/2006/table">
            <a:tbl>
              <a:tblPr firstRow="1" bandRow="1">
                <a:tableStyleId>{5C22544A-7EE6-4342-B048-85BDC9FD1C3A}</a:tableStyleId>
              </a:tblPr>
              <a:tblGrid>
                <a:gridCol w="2469621"/>
                <a:gridCol w="2469621"/>
                <a:gridCol w="2469621"/>
              </a:tblGrid>
              <a:tr h="370840">
                <a:tc>
                  <a:txBody>
                    <a:bodyPr/>
                    <a:lstStyle/>
                    <a:p>
                      <a:r>
                        <a:rPr lang="en-US" dirty="0" smtClean="0"/>
                        <a:t>Category</a:t>
                      </a:r>
                      <a:endParaRPr lang="en-US" dirty="0"/>
                    </a:p>
                  </a:txBody>
                  <a:tcPr/>
                </a:tc>
                <a:tc>
                  <a:txBody>
                    <a:bodyPr/>
                    <a:lstStyle/>
                    <a:p>
                      <a:r>
                        <a:rPr lang="en-US" dirty="0" smtClean="0"/>
                        <a:t>2015 CDR for 2017</a:t>
                      </a:r>
                      <a:endParaRPr lang="en-US" dirty="0"/>
                    </a:p>
                  </a:txBody>
                  <a:tcPr/>
                </a:tc>
                <a:tc>
                  <a:txBody>
                    <a:bodyPr/>
                    <a:lstStyle/>
                    <a:p>
                      <a:r>
                        <a:rPr lang="en-US" dirty="0" smtClean="0"/>
                        <a:t>Revised</a:t>
                      </a:r>
                      <a:r>
                        <a:rPr lang="en-US" baseline="0" dirty="0" smtClean="0"/>
                        <a:t> CDR for 2017</a:t>
                      </a:r>
                      <a:endParaRPr lang="en-US" dirty="0"/>
                    </a:p>
                  </a:txBody>
                  <a:tcPr/>
                </a:tc>
              </a:tr>
              <a:tr h="370840">
                <a:tc>
                  <a:txBody>
                    <a:bodyPr/>
                    <a:lstStyle/>
                    <a:p>
                      <a:r>
                        <a:rPr lang="en-US" dirty="0" smtClean="0"/>
                        <a:t>Summer Peak</a:t>
                      </a:r>
                      <a:r>
                        <a:rPr lang="en-US" baseline="0" dirty="0" smtClean="0"/>
                        <a:t> Demand</a:t>
                      </a:r>
                      <a:endParaRPr lang="en-US" dirty="0"/>
                    </a:p>
                  </a:txBody>
                  <a:tcPr/>
                </a:tc>
                <a:tc>
                  <a:txBody>
                    <a:bodyPr/>
                    <a:lstStyle/>
                    <a:p>
                      <a:r>
                        <a:rPr lang="en-US" dirty="0" smtClean="0"/>
                        <a:t>70,871</a:t>
                      </a:r>
                      <a:endParaRPr lang="en-US" dirty="0"/>
                    </a:p>
                  </a:txBody>
                  <a:tcPr/>
                </a:tc>
                <a:tc>
                  <a:txBody>
                    <a:bodyPr/>
                    <a:lstStyle/>
                    <a:p>
                      <a:r>
                        <a:rPr lang="en-US" dirty="0" smtClean="0"/>
                        <a:t>70,871</a:t>
                      </a:r>
                      <a:endParaRPr lang="en-US" dirty="0"/>
                    </a:p>
                  </a:txBody>
                  <a:tcPr/>
                </a:tc>
              </a:tr>
              <a:tr h="370840">
                <a:tc>
                  <a:txBody>
                    <a:bodyPr/>
                    <a:lstStyle/>
                    <a:p>
                      <a:r>
                        <a:rPr lang="en-US" dirty="0" smtClean="0"/>
                        <a:t>LR</a:t>
                      </a:r>
                      <a:endParaRPr lang="en-US" dirty="0"/>
                    </a:p>
                  </a:txBody>
                  <a:tcPr/>
                </a:tc>
                <a:tc>
                  <a:txBody>
                    <a:bodyPr/>
                    <a:lstStyle/>
                    <a:p>
                      <a:r>
                        <a:rPr lang="en-US" dirty="0" smtClean="0"/>
                        <a:t>(1251)</a:t>
                      </a:r>
                      <a:endParaRPr lang="en-US" dirty="0"/>
                    </a:p>
                  </a:txBody>
                  <a:tcPr/>
                </a:tc>
                <a:tc>
                  <a:txBody>
                    <a:bodyPr/>
                    <a:lstStyle/>
                    <a:p>
                      <a:r>
                        <a:rPr lang="en-US" dirty="0" smtClean="0"/>
                        <a:t>(1351)</a:t>
                      </a:r>
                      <a:endParaRPr lang="en-US" dirty="0"/>
                    </a:p>
                  </a:txBody>
                  <a:tcPr/>
                </a:tc>
              </a:tr>
              <a:tr h="370840">
                <a:tc>
                  <a:txBody>
                    <a:bodyPr/>
                    <a:lstStyle/>
                    <a:p>
                      <a:r>
                        <a:rPr lang="en-US" dirty="0" smtClean="0"/>
                        <a:t>ERS</a:t>
                      </a:r>
                      <a:endParaRPr lang="en-US" dirty="0"/>
                    </a:p>
                  </a:txBody>
                  <a:tcPr/>
                </a:tc>
                <a:tc>
                  <a:txBody>
                    <a:bodyPr/>
                    <a:lstStyle/>
                    <a:p>
                      <a:r>
                        <a:rPr lang="en-US" dirty="0" smtClean="0"/>
                        <a:t>(1071)</a:t>
                      </a:r>
                      <a:endParaRPr lang="en-US" dirty="0"/>
                    </a:p>
                  </a:txBody>
                  <a:tcPr/>
                </a:tc>
                <a:tc>
                  <a:txBody>
                    <a:bodyPr/>
                    <a:lstStyle/>
                    <a:p>
                      <a:r>
                        <a:rPr lang="en-US" dirty="0" smtClean="0"/>
                        <a:t>(1071</a:t>
                      </a:r>
                      <a:endParaRPr lang="en-US" dirty="0"/>
                    </a:p>
                  </a:txBody>
                  <a:tcPr/>
                </a:tc>
              </a:tr>
              <a:tr h="370840">
                <a:tc>
                  <a:txBody>
                    <a:bodyPr/>
                    <a:lstStyle/>
                    <a:p>
                      <a:r>
                        <a:rPr lang="en-US" dirty="0" smtClean="0"/>
                        <a:t>TDSP Standard</a:t>
                      </a:r>
                      <a:r>
                        <a:rPr lang="en-US" baseline="0" dirty="0" smtClean="0"/>
                        <a:t> Offer</a:t>
                      </a:r>
                      <a:endParaRPr lang="en-US" dirty="0"/>
                    </a:p>
                  </a:txBody>
                  <a:tcPr/>
                </a:tc>
                <a:tc>
                  <a:txBody>
                    <a:bodyPr/>
                    <a:lstStyle/>
                    <a:p>
                      <a:r>
                        <a:rPr lang="en-US" dirty="0" smtClean="0"/>
                        <a:t>(208)</a:t>
                      </a:r>
                      <a:endParaRPr lang="en-US" dirty="0"/>
                    </a:p>
                  </a:txBody>
                  <a:tcPr/>
                </a:tc>
                <a:tc>
                  <a:txBody>
                    <a:bodyPr/>
                    <a:lstStyle/>
                    <a:p>
                      <a:r>
                        <a:rPr lang="en-US" dirty="0" smtClean="0"/>
                        <a:t>(246)</a:t>
                      </a:r>
                      <a:endParaRPr lang="en-US" dirty="0"/>
                    </a:p>
                  </a:txBody>
                  <a:tcPr/>
                </a:tc>
              </a:tr>
              <a:tr h="370840">
                <a:tc>
                  <a:txBody>
                    <a:bodyPr/>
                    <a:lstStyle/>
                    <a:p>
                      <a:r>
                        <a:rPr lang="en-US" dirty="0" smtClean="0"/>
                        <a:t>NOIE</a:t>
                      </a:r>
                      <a:endParaRPr lang="en-US" dirty="0"/>
                    </a:p>
                  </a:txBody>
                  <a:tcPr/>
                </a:tc>
                <a:tc>
                  <a:txBody>
                    <a:bodyPr/>
                    <a:lstStyle/>
                    <a:p>
                      <a:r>
                        <a:rPr lang="en-US" dirty="0" smtClean="0"/>
                        <a:t>0</a:t>
                      </a:r>
                      <a:endParaRPr lang="en-US" dirty="0"/>
                    </a:p>
                  </a:txBody>
                  <a:tcPr/>
                </a:tc>
                <a:tc>
                  <a:txBody>
                    <a:bodyPr/>
                    <a:lstStyle/>
                    <a:p>
                      <a:r>
                        <a:rPr lang="en-US" dirty="0" smtClean="0"/>
                        <a:t>0 (assuming</a:t>
                      </a:r>
                      <a:r>
                        <a:rPr lang="en-US" baseline="0" dirty="0" smtClean="0"/>
                        <a:t> no new programs)</a:t>
                      </a:r>
                      <a:endParaRPr lang="en-US" dirty="0"/>
                    </a:p>
                  </a:txBody>
                  <a:tcPr/>
                </a:tc>
              </a:tr>
              <a:tr h="370840">
                <a:tc>
                  <a:txBody>
                    <a:bodyPr/>
                    <a:lstStyle/>
                    <a:p>
                      <a:r>
                        <a:rPr lang="en-US" dirty="0" smtClean="0"/>
                        <a:t>Building</a:t>
                      </a:r>
                      <a:r>
                        <a:rPr lang="en-US" baseline="0" dirty="0" smtClean="0"/>
                        <a:t> Code and Appliance Standards</a:t>
                      </a:r>
                      <a:endParaRPr lang="en-US" dirty="0"/>
                    </a:p>
                  </a:txBody>
                  <a:tcPr/>
                </a:tc>
                <a:tc>
                  <a:txBody>
                    <a:bodyPr/>
                    <a:lstStyle/>
                    <a:p>
                      <a:r>
                        <a:rPr lang="en-US" dirty="0" smtClean="0"/>
                        <a:t>0</a:t>
                      </a:r>
                      <a:endParaRPr lang="en-US" dirty="0"/>
                    </a:p>
                  </a:txBody>
                  <a:tcPr/>
                </a:tc>
                <a:tc>
                  <a:txBody>
                    <a:bodyPr/>
                    <a:lstStyle/>
                    <a:p>
                      <a:r>
                        <a:rPr lang="en-US" dirty="0" smtClean="0"/>
                        <a:t>(85</a:t>
                      </a:r>
                      <a:r>
                        <a:rPr lang="en-US" baseline="0" dirty="0" smtClean="0"/>
                        <a:t>)</a:t>
                      </a:r>
                      <a:endParaRPr lang="en-US" dirty="0"/>
                    </a:p>
                  </a:txBody>
                  <a:tcPr/>
                </a:tc>
              </a:tr>
              <a:tr h="370840">
                <a:tc>
                  <a:txBody>
                    <a:bodyPr/>
                    <a:lstStyle/>
                    <a:p>
                      <a:r>
                        <a:rPr lang="en-US" dirty="0" smtClean="0"/>
                        <a:t>DG</a:t>
                      </a:r>
                      <a:endParaRPr lang="en-US" dirty="0"/>
                    </a:p>
                  </a:txBody>
                  <a:tcPr/>
                </a:tc>
                <a:tc>
                  <a:txBody>
                    <a:bodyPr/>
                    <a:lstStyle/>
                    <a:p>
                      <a:r>
                        <a:rPr lang="en-US" dirty="0" smtClean="0"/>
                        <a:t>0</a:t>
                      </a:r>
                      <a:endParaRPr lang="en-US" dirty="0"/>
                    </a:p>
                  </a:txBody>
                  <a:tcPr/>
                </a:tc>
                <a:tc>
                  <a:txBody>
                    <a:bodyPr/>
                    <a:lstStyle/>
                    <a:p>
                      <a:r>
                        <a:rPr lang="en-US" dirty="0" smtClean="0"/>
                        <a:t>0 (assuming no big new growth</a:t>
                      </a:r>
                      <a:r>
                        <a:rPr lang="en-US" baseline="0" dirty="0" smtClean="0"/>
                        <a:t> and no DRE)</a:t>
                      </a:r>
                      <a:endParaRPr lang="en-US" dirty="0"/>
                    </a:p>
                  </a:txBody>
                  <a:tcPr/>
                </a:tc>
              </a:tr>
              <a:tr h="370840">
                <a:tc>
                  <a:txBody>
                    <a:bodyPr/>
                    <a:lstStyle/>
                    <a:p>
                      <a:r>
                        <a:rPr lang="en-US" dirty="0" smtClean="0"/>
                        <a:t>Price</a:t>
                      </a:r>
                      <a:r>
                        <a:rPr lang="en-US" baseline="0" dirty="0" smtClean="0"/>
                        <a:t> Responsive DR</a:t>
                      </a:r>
                      <a:endParaRPr lang="en-US" dirty="0"/>
                    </a:p>
                  </a:txBody>
                  <a:tcPr/>
                </a:tc>
                <a:tc>
                  <a:txBody>
                    <a:bodyPr/>
                    <a:lstStyle/>
                    <a:p>
                      <a:r>
                        <a:rPr lang="en-US" dirty="0" smtClean="0"/>
                        <a:t>0</a:t>
                      </a:r>
                      <a:endParaRPr lang="en-US" dirty="0"/>
                    </a:p>
                  </a:txBody>
                  <a:tcPr/>
                </a:tc>
                <a:tc>
                  <a:txBody>
                    <a:bodyPr/>
                    <a:lstStyle/>
                    <a:p>
                      <a:r>
                        <a:rPr lang="en-US" dirty="0" smtClean="0"/>
                        <a:t>(200)</a:t>
                      </a:r>
                      <a:endParaRPr lang="en-US" dirty="0"/>
                    </a:p>
                  </a:txBody>
                  <a:tcPr/>
                </a:tc>
              </a:tr>
              <a:tr h="370840">
                <a:tc>
                  <a:txBody>
                    <a:bodyPr/>
                    <a:lstStyle/>
                    <a:p>
                      <a:r>
                        <a:rPr lang="en-US" dirty="0" smtClean="0"/>
                        <a:t>Firm Peak Load</a:t>
                      </a:r>
                      <a:endParaRPr lang="en-US" dirty="0"/>
                    </a:p>
                  </a:txBody>
                  <a:tcPr/>
                </a:tc>
                <a:tc>
                  <a:txBody>
                    <a:bodyPr/>
                    <a:lstStyle/>
                    <a:p>
                      <a:r>
                        <a:rPr lang="en-US" dirty="0" smtClean="0"/>
                        <a:t>68,341</a:t>
                      </a:r>
                      <a:endParaRPr lang="en-US" dirty="0"/>
                    </a:p>
                  </a:txBody>
                  <a:tcPr/>
                </a:tc>
                <a:tc>
                  <a:txBody>
                    <a:bodyPr/>
                    <a:lstStyle/>
                    <a:p>
                      <a:r>
                        <a:rPr lang="en-US" dirty="0" smtClean="0"/>
                        <a:t>67,918</a:t>
                      </a:r>
                      <a:endParaRPr lang="en-US" dirty="0"/>
                    </a:p>
                  </a:txBody>
                  <a:tcPr/>
                </a:tc>
              </a:tr>
            </a:tbl>
          </a:graphicData>
        </a:graphic>
      </p:graphicFrame>
    </p:spTree>
    <p:extLst>
      <p:ext uri="{BB962C8B-B14F-4D97-AF65-F5344CB8AC3E}">
        <p14:creationId xmlns:p14="http://schemas.microsoft.com/office/powerpoint/2010/main" val="3060335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1060"/>
            <a:ext cx="7772400" cy="723644"/>
          </a:xfrm>
        </p:spPr>
        <p:txBody>
          <a:bodyPr>
            <a:normAutofit fontScale="90000"/>
          </a:bodyPr>
          <a:lstStyle/>
          <a:p>
            <a:r>
              <a:rPr lang="en-US" dirty="0" smtClean="0"/>
              <a:t>Overview</a:t>
            </a:r>
            <a:endParaRPr lang="en-US" dirty="0"/>
          </a:p>
        </p:txBody>
      </p:sp>
      <p:sp>
        <p:nvSpPr>
          <p:cNvPr id="3" name="Subtitle 2"/>
          <p:cNvSpPr>
            <a:spLocks noGrp="1"/>
          </p:cNvSpPr>
          <p:nvPr>
            <p:ph type="subTitle" idx="1"/>
          </p:nvPr>
        </p:nvSpPr>
        <p:spPr>
          <a:xfrm>
            <a:off x="1371600" y="1004242"/>
            <a:ext cx="6400800" cy="3744363"/>
          </a:xfrm>
        </p:spPr>
        <p:txBody>
          <a:bodyPr>
            <a:noAutofit/>
          </a:bodyPr>
          <a:lstStyle/>
          <a:p>
            <a:pPr marL="1143000" indent="-1143000" algn="l">
              <a:buAutoNum type="arabicPeriod"/>
            </a:pPr>
            <a:r>
              <a:rPr lang="en-US" sz="1700" dirty="0" smtClean="0">
                <a:solidFill>
                  <a:srgbClr val="FF0000"/>
                </a:solidFill>
              </a:rPr>
              <a:t>1. </a:t>
            </a:r>
            <a:r>
              <a:rPr lang="en-US" sz="1900" dirty="0" smtClean="0">
                <a:solidFill>
                  <a:srgbClr val="FF0000"/>
                </a:solidFill>
              </a:rPr>
              <a:t>Why CDR is Important</a:t>
            </a:r>
          </a:p>
          <a:p>
            <a:pPr marL="1143000" indent="-1143000" algn="l">
              <a:buAutoNum type="arabicPeriod"/>
            </a:pPr>
            <a:r>
              <a:rPr lang="en-US" sz="1900" dirty="0" smtClean="0">
                <a:solidFill>
                  <a:srgbClr val="FF0000"/>
                </a:solidFill>
              </a:rPr>
              <a:t>2. Specific Recommendations</a:t>
            </a:r>
            <a:endParaRPr lang="en-US" sz="1900" dirty="0">
              <a:solidFill>
                <a:srgbClr val="FF0000"/>
              </a:solidFill>
            </a:endParaRPr>
          </a:p>
          <a:p>
            <a:pPr marL="1314450" lvl="1" indent="-857250" algn="l">
              <a:buFont typeface="Arial"/>
              <a:buChar char="•"/>
            </a:pPr>
            <a:r>
              <a:rPr lang="en-US" sz="1900" dirty="0" smtClean="0">
                <a:solidFill>
                  <a:srgbClr val="FF0000"/>
                </a:solidFill>
              </a:rPr>
              <a:t>A. IOU </a:t>
            </a:r>
            <a:r>
              <a:rPr lang="en-US" sz="1900" dirty="0">
                <a:solidFill>
                  <a:srgbClr val="FF0000"/>
                </a:solidFill>
              </a:rPr>
              <a:t>Efficiency Programs -- goals and achievements</a:t>
            </a:r>
          </a:p>
          <a:p>
            <a:pPr marL="1314450" lvl="1" indent="-857250" algn="l">
              <a:buFont typeface="Arial"/>
              <a:buChar char="•"/>
            </a:pPr>
            <a:r>
              <a:rPr lang="en-US" sz="1900" dirty="0" smtClean="0">
                <a:solidFill>
                  <a:srgbClr val="FF0000"/>
                </a:solidFill>
              </a:rPr>
              <a:t>B. NOIE </a:t>
            </a:r>
            <a:r>
              <a:rPr lang="en-US" sz="1900" dirty="0">
                <a:solidFill>
                  <a:srgbClr val="FF0000"/>
                </a:solidFill>
              </a:rPr>
              <a:t>Efficiency Programs -- What we know and way forward</a:t>
            </a:r>
          </a:p>
          <a:p>
            <a:pPr marL="1314450" lvl="1" indent="-857250" algn="l">
              <a:buFont typeface="Arial"/>
              <a:buChar char="•"/>
            </a:pPr>
            <a:r>
              <a:rPr lang="en-US" sz="1900" dirty="0" smtClean="0">
                <a:solidFill>
                  <a:srgbClr val="FF0000"/>
                </a:solidFill>
              </a:rPr>
              <a:t>E. Accounting for Building Code Efficiencies and Appliance Standards </a:t>
            </a:r>
          </a:p>
          <a:p>
            <a:pPr marL="1314450" lvl="1" indent="-857250" algn="l">
              <a:buFont typeface="Arial"/>
              <a:buChar char="•"/>
            </a:pPr>
            <a:r>
              <a:rPr lang="en-US" sz="1900" dirty="0" smtClean="0">
                <a:solidFill>
                  <a:srgbClr val="FF0000"/>
                </a:solidFill>
              </a:rPr>
              <a:t>F. Account for DG growth? </a:t>
            </a:r>
          </a:p>
          <a:p>
            <a:pPr marL="1314450" lvl="1" indent="-857250" algn="l">
              <a:buFont typeface="Arial"/>
              <a:buChar char="•"/>
            </a:pPr>
            <a:r>
              <a:rPr lang="en-US" sz="1900" dirty="0" smtClean="0">
                <a:solidFill>
                  <a:srgbClr val="FF0000"/>
                </a:solidFill>
              </a:rPr>
              <a:t>I. Price-Responsive DR? </a:t>
            </a:r>
          </a:p>
          <a:p>
            <a:pPr marL="1314450" lvl="1" indent="-857250" algn="l">
              <a:buFont typeface="Arial"/>
              <a:buChar char="•"/>
            </a:pPr>
            <a:r>
              <a:rPr lang="en-US" sz="1900" dirty="0">
                <a:solidFill>
                  <a:srgbClr val="FF0000"/>
                </a:solidFill>
              </a:rPr>
              <a:t>J</a:t>
            </a:r>
            <a:r>
              <a:rPr lang="en-US" sz="1900" dirty="0" smtClean="0">
                <a:solidFill>
                  <a:srgbClr val="FF0000"/>
                </a:solidFill>
              </a:rPr>
              <a:t>. Market-Based DR? </a:t>
            </a:r>
            <a:endParaRPr lang="en-US" sz="1900" dirty="0">
              <a:solidFill>
                <a:srgbClr val="FF0000"/>
              </a:solidFill>
            </a:endParaRPr>
          </a:p>
          <a:p>
            <a:pPr marL="857250" indent="-857250" algn="l">
              <a:buFont typeface="Arial"/>
              <a:buChar char="•"/>
            </a:pPr>
            <a:r>
              <a:rPr lang="en-US" sz="1900" dirty="0" smtClean="0">
                <a:solidFill>
                  <a:srgbClr val="FF0000"/>
                </a:solidFill>
              </a:rPr>
              <a:t>3. Conclusions and Next Steps</a:t>
            </a:r>
            <a:endParaRPr lang="en-US" sz="1900" dirty="0">
              <a:solidFill>
                <a:srgbClr val="FF0000"/>
              </a:solidFill>
            </a:endParaRPr>
          </a:p>
        </p:txBody>
      </p:sp>
      <p:sp>
        <p:nvSpPr>
          <p:cNvPr id="4" name="Date Placeholder 3"/>
          <p:cNvSpPr>
            <a:spLocks noGrp="1"/>
          </p:cNvSpPr>
          <p:nvPr>
            <p:ph type="dt" sz="half" idx="10"/>
          </p:nvPr>
        </p:nvSpPr>
        <p:spPr/>
        <p:txBody>
          <a:bodyPr/>
          <a:lstStyle/>
          <a:p>
            <a:fld id="{4166C50B-C2DB-524D-A360-D783A153E9E8}" type="datetime1">
              <a:rPr lang="en-US" smtClean="0"/>
              <a:t>11/4/15</a:t>
            </a:fld>
            <a:endParaRPr lang="en-US"/>
          </a:p>
        </p:txBody>
      </p:sp>
      <p:sp>
        <p:nvSpPr>
          <p:cNvPr id="5" name="Slide Number Placeholder 4"/>
          <p:cNvSpPr>
            <a:spLocks noGrp="1"/>
          </p:cNvSpPr>
          <p:nvPr>
            <p:ph type="sldNum" sz="quarter" idx="12"/>
          </p:nvPr>
        </p:nvSpPr>
        <p:spPr/>
        <p:txBody>
          <a:bodyPr/>
          <a:lstStyle/>
          <a:p>
            <a:fld id="{687D7A59-36E2-48B9-B146-C1E59501F63F}" type="slidenum">
              <a:rPr lang="en-US" smtClean="0"/>
              <a:pPr/>
              <a:t>2</a:t>
            </a:fld>
            <a:endParaRPr lang="en-US"/>
          </a:p>
        </p:txBody>
      </p:sp>
    </p:spTree>
    <p:extLst>
      <p:ext uri="{BB962C8B-B14F-4D97-AF65-F5344CB8AC3E}">
        <p14:creationId xmlns:p14="http://schemas.microsoft.com/office/powerpoint/2010/main" val="2899370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smtClean="0"/>
              <a:t>Load Forecasting for CDR, SARA, Long Term Study and for Regional Planning is Important</a:t>
            </a:r>
          </a:p>
          <a:p>
            <a:r>
              <a:rPr lang="en-US" dirty="0" smtClean="0"/>
              <a:t>The CDR is the one document read by policy makers, investors and others to determine the adequacy of our market to provide energy, though long-term forecasting should be as accurate as possible for all the reports</a:t>
            </a:r>
          </a:p>
          <a:p>
            <a:r>
              <a:rPr lang="en-US" dirty="0" smtClean="0"/>
              <a:t>CDR was fixed recently to account for larger role of coastal and West Texas wind and anticipate solar – these changes have made a different in the debate</a:t>
            </a:r>
          </a:p>
          <a:p>
            <a:r>
              <a:rPr lang="en-US" dirty="0" smtClean="0"/>
              <a:t>The role of EE, DR, and DG is being recognized more and more, but has not been fully incorporated into </a:t>
            </a:r>
            <a:r>
              <a:rPr lang="en-US" dirty="0" smtClean="0"/>
              <a:t>CDR though a high EE forecast has been incorporated into Long Term Study</a:t>
            </a:r>
            <a:endParaRPr lang="en-US" dirty="0" smtClean="0">
              <a:solidFill>
                <a:srgbClr val="FF0000"/>
              </a:solidFill>
            </a:endParaRPr>
          </a:p>
          <a:p>
            <a:r>
              <a:rPr lang="en-US" dirty="0" smtClean="0"/>
              <a:t>ERCOT’s recent change to a premise count/neural network big improvement that better incorporates existing energy efficiency efforts, but… </a:t>
            </a:r>
          </a:p>
          <a:p>
            <a:endParaRPr lang="en-US" dirty="0"/>
          </a:p>
        </p:txBody>
      </p:sp>
      <p:sp>
        <p:nvSpPr>
          <p:cNvPr id="3" name="Title 2"/>
          <p:cNvSpPr>
            <a:spLocks noGrp="1"/>
          </p:cNvSpPr>
          <p:nvPr>
            <p:ph type="title"/>
          </p:nvPr>
        </p:nvSpPr>
        <p:spPr/>
        <p:txBody>
          <a:bodyPr/>
          <a:lstStyle/>
          <a:p>
            <a:r>
              <a:rPr lang="en-US" dirty="0" smtClean="0"/>
              <a:t>Why do we care? </a:t>
            </a:r>
            <a:endParaRPr lang="en-US" dirty="0"/>
          </a:p>
        </p:txBody>
      </p:sp>
      <p:sp>
        <p:nvSpPr>
          <p:cNvPr id="4" name="Date Placeholder 3"/>
          <p:cNvSpPr>
            <a:spLocks noGrp="1"/>
          </p:cNvSpPr>
          <p:nvPr>
            <p:ph type="dt" sz="half" idx="10"/>
          </p:nvPr>
        </p:nvSpPr>
        <p:spPr/>
        <p:txBody>
          <a:bodyPr/>
          <a:lstStyle/>
          <a:p>
            <a:fld id="{F24543DD-559A-6B45-BCB6-255391EDCE28}" type="datetime1">
              <a:rPr lang="en-US" smtClean="0"/>
              <a:t>11/4/15</a:t>
            </a:fld>
            <a:endParaRPr lang="en-US"/>
          </a:p>
        </p:txBody>
      </p:sp>
      <p:sp>
        <p:nvSpPr>
          <p:cNvPr id="5" name="Slide Number Placeholder 4"/>
          <p:cNvSpPr>
            <a:spLocks noGrp="1"/>
          </p:cNvSpPr>
          <p:nvPr>
            <p:ph type="sldNum" sz="quarter" idx="12"/>
          </p:nvPr>
        </p:nvSpPr>
        <p:spPr/>
        <p:txBody>
          <a:bodyPr/>
          <a:lstStyle/>
          <a:p>
            <a:fld id="{687D7A59-36E2-48B9-B146-C1E59501F63F}" type="slidenum">
              <a:rPr lang="en-US" smtClean="0"/>
              <a:pPr/>
              <a:t>3</a:t>
            </a:fld>
            <a:endParaRPr lang="en-US"/>
          </a:p>
        </p:txBody>
      </p:sp>
    </p:spTree>
    <p:extLst>
      <p:ext uri="{BB962C8B-B14F-4D97-AF65-F5344CB8AC3E}">
        <p14:creationId xmlns:p14="http://schemas.microsoft.com/office/powerpoint/2010/main" val="540017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032000"/>
            <a:ext cx="7408333" cy="4330700"/>
          </a:xfrm>
        </p:spPr>
        <p:txBody>
          <a:bodyPr>
            <a:noAutofit/>
          </a:bodyPr>
          <a:lstStyle/>
          <a:p>
            <a:r>
              <a:rPr lang="en-US" sz="1200" dirty="0" smtClean="0"/>
              <a:t>Historical impacts </a:t>
            </a:r>
            <a:r>
              <a:rPr lang="en-US" sz="1200" dirty="0"/>
              <a:t>of EE programs are already reflected in the historical data </a:t>
            </a:r>
            <a:r>
              <a:rPr lang="en-US" sz="1200" dirty="0" smtClean="0"/>
              <a:t>used </a:t>
            </a:r>
            <a:r>
              <a:rPr lang="en-US" sz="1200" dirty="0"/>
              <a:t>to develop forecasts.  Thus, only changes in EE that deviate from historical trends and are big enough to change the overall trends in electricity sales growth and electricity demand should be recognized in models relying on time-series data</a:t>
            </a:r>
            <a:r>
              <a:rPr lang="en-US" sz="1200" dirty="0" smtClean="0"/>
              <a:t>.</a:t>
            </a:r>
            <a:endParaRPr lang="en-US" sz="1200" dirty="0"/>
          </a:p>
          <a:p>
            <a:r>
              <a:rPr lang="en-US" sz="1200" dirty="0" smtClean="0"/>
              <a:t>EE </a:t>
            </a:r>
            <a:r>
              <a:rPr lang="en-US" sz="1200" dirty="0"/>
              <a:t>programs and policies are having an impact on slowing the growth in electricity sales and </a:t>
            </a:r>
            <a:r>
              <a:rPr lang="en-US" sz="1200" dirty="0" smtClean="0"/>
              <a:t>peak demand</a:t>
            </a:r>
            <a:r>
              <a:rPr lang="en-US" sz="1200" dirty="0"/>
              <a:t>. </a:t>
            </a:r>
          </a:p>
          <a:p>
            <a:r>
              <a:rPr lang="en-US" sz="1200" dirty="0" smtClean="0"/>
              <a:t>However, manner </a:t>
            </a:r>
            <a:r>
              <a:rPr lang="en-US" sz="1200" dirty="0"/>
              <a:t>in which ERCOT presents its forecasts makes </a:t>
            </a:r>
            <a:r>
              <a:rPr lang="en-US" sz="1200" dirty="0" err="1" smtClean="0"/>
              <a:t>tEE</a:t>
            </a:r>
            <a:r>
              <a:rPr lang="en-US" sz="1200" dirty="0" smtClean="0"/>
              <a:t> </a:t>
            </a:r>
            <a:r>
              <a:rPr lang="en-US" sz="1200" dirty="0"/>
              <a:t>impacts “invisible.”  We can’t look that ERCOT’s CDR and see that EE programs over the past 10 years lowered energy demand by X% relative to what would have happened absent the </a:t>
            </a:r>
            <a:r>
              <a:rPr lang="en-US" sz="1200" dirty="0" smtClean="0"/>
              <a:t>programs, or look at energy use over past 10 years and see the same</a:t>
            </a:r>
            <a:endParaRPr lang="en-US" sz="1200" dirty="0"/>
          </a:p>
          <a:p>
            <a:r>
              <a:rPr lang="en-US" sz="1200" dirty="0" smtClean="0"/>
              <a:t>Making EE more visible in ERCOT’s forecasts will be helpful to policy makers</a:t>
            </a:r>
            <a:endParaRPr lang="en-US" sz="1200" dirty="0"/>
          </a:p>
          <a:p>
            <a:r>
              <a:rPr lang="en-US" sz="1200" dirty="0"/>
              <a:t>Greater visibility would create a better link between the legislature’s goal for EE and ERCOT’s planning documents, help Texas get credit for EE toward future CPP </a:t>
            </a:r>
            <a:r>
              <a:rPr lang="en-US" sz="1200" dirty="0" smtClean="0"/>
              <a:t>goals, and </a:t>
            </a:r>
            <a:r>
              <a:rPr lang="en-US" sz="1200" dirty="0"/>
              <a:t>better recognize how some recent important EE steps will impact future demand</a:t>
            </a:r>
            <a:r>
              <a:rPr lang="en-US" sz="1200" dirty="0" smtClean="0"/>
              <a:t>.</a:t>
            </a:r>
            <a:endParaRPr lang="en-US" sz="1200" dirty="0"/>
          </a:p>
          <a:p>
            <a:r>
              <a:rPr lang="en-US" sz="1200" dirty="0" smtClean="0"/>
              <a:t>ERCOT may want to look at the report put out by Energy Systems Laboratory, which attempts to quantify the annual and ozone season savings for an example of how to better reflect these savings from EE. </a:t>
            </a:r>
            <a:endParaRPr lang="en-US" sz="1200" dirty="0"/>
          </a:p>
          <a:p>
            <a:r>
              <a:rPr lang="en-US" sz="1200" dirty="0"/>
              <a:t>Yes, the IOU program impacts have “plateaued.”  But, CPS </a:t>
            </a:r>
            <a:r>
              <a:rPr lang="en-US" sz="1200" dirty="0" smtClean="0"/>
              <a:t>Energy,, </a:t>
            </a:r>
            <a:r>
              <a:rPr lang="en-US" sz="1200" dirty="0" err="1" smtClean="0"/>
              <a:t>Pedernales</a:t>
            </a:r>
            <a:r>
              <a:rPr lang="en-US" sz="1200" dirty="0" smtClean="0"/>
              <a:t> and possibly Austin Energy’s </a:t>
            </a:r>
            <a:r>
              <a:rPr lang="en-US" sz="1200" dirty="0"/>
              <a:t>programs are ramping up.  More-stringent building codes </a:t>
            </a:r>
            <a:r>
              <a:rPr lang="en-US" sz="1200" dirty="0" smtClean="0"/>
              <a:t>and AC appliance standards soon go into effect.</a:t>
            </a:r>
            <a:r>
              <a:rPr lang="en-US" sz="1200" dirty="0"/>
              <a:t>  Other steps to enhance </a:t>
            </a:r>
            <a:r>
              <a:rPr lang="en-US" sz="1200" dirty="0" smtClean="0"/>
              <a:t>EE or DR  </a:t>
            </a:r>
            <a:r>
              <a:rPr lang="en-US" sz="1200" dirty="0"/>
              <a:t>are being </a:t>
            </a:r>
            <a:r>
              <a:rPr lang="en-US" sz="1200" dirty="0" smtClean="0"/>
              <a:t>undertaken such as PACE financing, and Loads in SCED. </a:t>
            </a:r>
            <a:endParaRPr lang="en-US" sz="1200" dirty="0"/>
          </a:p>
          <a:p>
            <a:r>
              <a:rPr lang="en-US" sz="1200" dirty="0"/>
              <a:t>Recent forecast accuracy has been very good.  But, better methods and reporting may soon be needed as these new incremental EE impacts start slowing demand growth and creating deviations from historical patterns</a:t>
            </a:r>
            <a:r>
              <a:rPr lang="en-US" sz="1200" dirty="0" smtClean="0"/>
              <a:t>.</a:t>
            </a:r>
            <a:endParaRPr lang="en-US" sz="1200" dirty="0"/>
          </a:p>
        </p:txBody>
      </p:sp>
      <p:sp>
        <p:nvSpPr>
          <p:cNvPr id="3" name="Date Placeholder 2"/>
          <p:cNvSpPr>
            <a:spLocks noGrp="1"/>
          </p:cNvSpPr>
          <p:nvPr>
            <p:ph type="dt" sz="half" idx="10"/>
          </p:nvPr>
        </p:nvSpPr>
        <p:spPr/>
        <p:txBody>
          <a:bodyPr/>
          <a:lstStyle/>
          <a:p>
            <a:fld id="{77266A6A-6F37-B444-9FA3-C2FE0237F25B}" type="datetime1">
              <a:rPr lang="en-US" smtClean="0"/>
              <a:t>11/4/15</a:t>
            </a:fld>
            <a:endParaRPr lang="en-US"/>
          </a:p>
        </p:txBody>
      </p:sp>
      <p:sp>
        <p:nvSpPr>
          <p:cNvPr id="4" name="Slide Number Placeholder 3"/>
          <p:cNvSpPr>
            <a:spLocks noGrp="1"/>
          </p:cNvSpPr>
          <p:nvPr>
            <p:ph type="sldNum" sz="quarter" idx="12"/>
          </p:nvPr>
        </p:nvSpPr>
        <p:spPr/>
        <p:txBody>
          <a:bodyPr/>
          <a:lstStyle/>
          <a:p>
            <a:fld id="{687D7A59-36E2-48B9-B146-C1E59501F63F}" type="slidenum">
              <a:rPr lang="en-US" smtClean="0"/>
              <a:pPr/>
              <a:t>4</a:t>
            </a:fld>
            <a:endParaRPr lang="en-US"/>
          </a:p>
        </p:txBody>
      </p:sp>
      <p:sp>
        <p:nvSpPr>
          <p:cNvPr id="5" name="Title 4"/>
          <p:cNvSpPr>
            <a:spLocks noGrp="1"/>
          </p:cNvSpPr>
          <p:nvPr>
            <p:ph type="title"/>
          </p:nvPr>
        </p:nvSpPr>
        <p:spPr/>
        <p:txBody>
          <a:bodyPr/>
          <a:lstStyle/>
          <a:p>
            <a:r>
              <a:rPr lang="en-US" dirty="0" smtClean="0"/>
              <a:t>A few caveats/thoughts</a:t>
            </a:r>
            <a:endParaRPr lang="en-US" dirty="0"/>
          </a:p>
        </p:txBody>
      </p:sp>
    </p:spTree>
    <p:extLst>
      <p:ext uri="{BB962C8B-B14F-4D97-AF65-F5344CB8AC3E}">
        <p14:creationId xmlns:p14="http://schemas.microsoft.com/office/powerpoint/2010/main" val="429024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
            </a:r>
            <a:br>
              <a:rPr lang="en-US" dirty="0" smtClean="0">
                <a:solidFill>
                  <a:srgbClr val="FF0000"/>
                </a:solidFill>
              </a:rPr>
            </a:br>
            <a:r>
              <a:rPr lang="en-US" dirty="0" smtClean="0">
                <a:solidFill>
                  <a:srgbClr val="FF0000"/>
                </a:solidFill>
              </a:rPr>
              <a:t>1. What DR/EE is </a:t>
            </a:r>
            <a:r>
              <a:rPr lang="en-US" dirty="0">
                <a:solidFill>
                  <a:srgbClr val="FF0000"/>
                </a:solidFill>
              </a:rPr>
              <a:t>currently covered </a:t>
            </a:r>
            <a:r>
              <a:rPr lang="en-US" dirty="0" smtClean="0">
                <a:solidFill>
                  <a:srgbClr val="FF0000"/>
                </a:solidFill>
              </a:rPr>
              <a:t/>
            </a:r>
            <a:br>
              <a:rPr lang="en-US" dirty="0" smtClean="0">
                <a:solidFill>
                  <a:srgbClr val="FF0000"/>
                </a:solidFill>
              </a:rPr>
            </a:br>
            <a:r>
              <a:rPr lang="en-US" dirty="0" smtClean="0">
                <a:solidFill>
                  <a:srgbClr val="FF0000"/>
                </a:solidFill>
              </a:rPr>
              <a:t>in </a:t>
            </a:r>
            <a:r>
              <a:rPr lang="en-US" dirty="0">
                <a:solidFill>
                  <a:srgbClr val="FF0000"/>
                </a:solidFill>
              </a:rPr>
              <a:t>SARA and CDR</a:t>
            </a:r>
            <a:br>
              <a:rPr lang="en-US" dirty="0">
                <a:solidFill>
                  <a:srgbClr val="FF0000"/>
                </a:solidFill>
              </a:rPr>
            </a:br>
            <a:endParaRPr lang="en-US" dirty="0"/>
          </a:p>
        </p:txBody>
      </p:sp>
      <p:sp>
        <p:nvSpPr>
          <p:cNvPr id="3" name="Content Placeholder 2"/>
          <p:cNvSpPr>
            <a:spLocks noGrp="1"/>
          </p:cNvSpPr>
          <p:nvPr>
            <p:ph sz="quarter" idx="13"/>
          </p:nvPr>
        </p:nvSpPr>
        <p:spPr/>
        <p:txBody>
          <a:bodyPr/>
          <a:lstStyle/>
          <a:p>
            <a:r>
              <a:rPr lang="en-US" dirty="0" smtClean="0"/>
              <a:t>SARA (2015)</a:t>
            </a:r>
          </a:p>
          <a:p>
            <a:endParaRPr lang="en-US" dirty="0"/>
          </a:p>
          <a:p>
            <a:pPr lvl="1"/>
            <a:r>
              <a:rPr lang="en-US" dirty="0" smtClean="0"/>
              <a:t>“ERS and LR that provide operating reserves are excluded from the SARA”</a:t>
            </a:r>
            <a:endParaRPr lang="en-US" dirty="0"/>
          </a:p>
        </p:txBody>
      </p:sp>
      <p:sp>
        <p:nvSpPr>
          <p:cNvPr id="4" name="Content Placeholder 3"/>
          <p:cNvSpPr>
            <a:spLocks noGrp="1"/>
          </p:cNvSpPr>
          <p:nvPr>
            <p:ph sz="quarter" idx="14"/>
          </p:nvPr>
        </p:nvSpPr>
        <p:spPr/>
        <p:txBody>
          <a:bodyPr>
            <a:normAutofit fontScale="77500" lnSpcReduction="20000"/>
          </a:bodyPr>
          <a:lstStyle/>
          <a:p>
            <a:r>
              <a:rPr lang="en-US" dirty="0" smtClean="0"/>
              <a:t>CDR (2015)</a:t>
            </a:r>
          </a:p>
          <a:p>
            <a:endParaRPr lang="en-US" dirty="0" smtClean="0"/>
          </a:p>
          <a:p>
            <a:pPr lvl="1"/>
            <a:r>
              <a:rPr lang="en-US" dirty="0" smtClean="0"/>
              <a:t>Load Resources – Responsive Reserves (1,251 MWs)</a:t>
            </a:r>
          </a:p>
          <a:p>
            <a:pPr lvl="1"/>
            <a:r>
              <a:rPr lang="en-US" dirty="0" smtClean="0"/>
              <a:t>Non-Spin Reserves – 0 </a:t>
            </a:r>
            <a:r>
              <a:rPr lang="en-US" dirty="0" err="1" smtClean="0"/>
              <a:t>Mws</a:t>
            </a:r>
            <a:r>
              <a:rPr lang="en-US" dirty="0" smtClean="0"/>
              <a:t> </a:t>
            </a:r>
            <a:endParaRPr lang="en-US" dirty="0" smtClean="0"/>
          </a:p>
          <a:p>
            <a:pPr lvl="1"/>
            <a:r>
              <a:rPr lang="en-US" dirty="0" smtClean="0"/>
              <a:t>ERS </a:t>
            </a:r>
            <a:r>
              <a:rPr lang="en-US" dirty="0" smtClean="0"/>
              <a:t>– 1,071</a:t>
            </a:r>
          </a:p>
          <a:p>
            <a:pPr lvl="1"/>
            <a:r>
              <a:rPr lang="en-US" dirty="0" smtClean="0"/>
              <a:t>Investor-</a:t>
            </a:r>
            <a:r>
              <a:rPr lang="en-US" dirty="0"/>
              <a:t>O</a:t>
            </a:r>
            <a:r>
              <a:rPr lang="en-US" dirty="0" smtClean="0"/>
              <a:t>wned Utilities EE --208 MWs</a:t>
            </a:r>
          </a:p>
          <a:p>
            <a:pPr lvl="2"/>
            <a:r>
              <a:rPr lang="en-US" dirty="0" smtClean="0"/>
              <a:t>Only appears to incorporate load management programs, which are roughly 60% of total programs</a:t>
            </a:r>
          </a:p>
          <a:p>
            <a:pPr marL="627063" lvl="2" indent="0">
              <a:buNone/>
            </a:pPr>
            <a:r>
              <a:rPr lang="en-US" dirty="0" smtClean="0"/>
              <a:t>Total Specific Demand </a:t>
            </a:r>
            <a:r>
              <a:rPr lang="en-US" dirty="0" smtClean="0"/>
              <a:t>Side already in CDR </a:t>
            </a:r>
            <a:r>
              <a:rPr lang="en-US" dirty="0" smtClean="0"/>
              <a:t>–2,530 MWs</a:t>
            </a:r>
          </a:p>
          <a:p>
            <a:pPr lvl="1"/>
            <a:endParaRPr lang="en-US" dirty="0"/>
          </a:p>
        </p:txBody>
      </p:sp>
      <p:sp>
        <p:nvSpPr>
          <p:cNvPr id="5" name="Date Placeholder 4"/>
          <p:cNvSpPr>
            <a:spLocks noGrp="1"/>
          </p:cNvSpPr>
          <p:nvPr>
            <p:ph type="dt" sz="half" idx="10"/>
          </p:nvPr>
        </p:nvSpPr>
        <p:spPr/>
        <p:txBody>
          <a:bodyPr/>
          <a:lstStyle/>
          <a:p>
            <a:fld id="{E5C63D64-8A35-9845-A03E-D8C9175CA65A}" type="datetime1">
              <a:rPr lang="en-US" smtClean="0"/>
              <a:t>11/4/15</a:t>
            </a:fld>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5</a:t>
            </a:fld>
            <a:endParaRPr lang="en-US"/>
          </a:p>
        </p:txBody>
      </p:sp>
    </p:spTree>
    <p:extLst>
      <p:ext uri="{BB962C8B-B14F-4D97-AF65-F5344CB8AC3E}">
        <p14:creationId xmlns:p14="http://schemas.microsoft.com/office/powerpoint/2010/main" val="2050534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ERS and LR correct?</a:t>
            </a:r>
            <a:endParaRPr lang="en-US" dirty="0"/>
          </a:p>
        </p:txBody>
      </p:sp>
      <p:sp>
        <p:nvSpPr>
          <p:cNvPr id="3" name="Date Placeholder 2"/>
          <p:cNvSpPr>
            <a:spLocks noGrp="1"/>
          </p:cNvSpPr>
          <p:nvPr>
            <p:ph type="dt" sz="half" idx="10"/>
          </p:nvPr>
        </p:nvSpPr>
        <p:spPr/>
        <p:txBody>
          <a:bodyPr/>
          <a:lstStyle/>
          <a:p>
            <a:fld id="{78B0A897-90E0-E143-AAE0-C37A377D2D19}" type="datetime1">
              <a:rPr lang="en-US" smtClean="0"/>
              <a:t>11/4/15</a:t>
            </a:fld>
            <a:endParaRPr lang="en-US"/>
          </a:p>
        </p:txBody>
      </p:sp>
      <p:sp>
        <p:nvSpPr>
          <p:cNvPr id="4" name="Slide Number Placeholder 3"/>
          <p:cNvSpPr>
            <a:spLocks noGrp="1"/>
          </p:cNvSpPr>
          <p:nvPr>
            <p:ph type="sldNum" sz="quarter" idx="12"/>
          </p:nvPr>
        </p:nvSpPr>
        <p:spPr/>
        <p:txBody>
          <a:bodyPr/>
          <a:lstStyle/>
          <a:p>
            <a:fld id="{687D7A59-36E2-48B9-B146-C1E59501F63F}" type="slidenum">
              <a:rPr lang="en-US" smtClean="0"/>
              <a:pPr/>
              <a:t>6</a:t>
            </a:fld>
            <a:endParaRPr lang="en-US"/>
          </a:p>
        </p:txBody>
      </p:sp>
      <p:sp>
        <p:nvSpPr>
          <p:cNvPr id="5" name="Content Placeholder 4"/>
          <p:cNvSpPr>
            <a:spLocks noGrp="1"/>
          </p:cNvSpPr>
          <p:nvPr>
            <p:ph sz="quarter" idx="13"/>
          </p:nvPr>
        </p:nvSpPr>
        <p:spPr/>
        <p:txBody>
          <a:bodyPr>
            <a:normAutofit fontScale="92500" lnSpcReduction="20000"/>
          </a:bodyPr>
          <a:lstStyle/>
          <a:p>
            <a:r>
              <a:rPr lang="en-US" dirty="0" smtClean="0"/>
              <a:t>LR</a:t>
            </a:r>
          </a:p>
          <a:p>
            <a:r>
              <a:rPr lang="en-US" dirty="0" smtClean="0"/>
              <a:t>Might consider updating from 1251 to reflect new methodology that went up to 1351 in August of 2015</a:t>
            </a:r>
          </a:p>
          <a:p>
            <a:r>
              <a:rPr lang="en-US" dirty="0" smtClean="0"/>
              <a:t>ERCOT shows more than 3400 MW qualified and up to 1650 have been used (including self arranged)</a:t>
            </a:r>
          </a:p>
          <a:p>
            <a:r>
              <a:rPr lang="en-US" dirty="0" smtClean="0"/>
              <a:t>Recommendation: Move LR </a:t>
            </a:r>
            <a:r>
              <a:rPr lang="en-US" dirty="0" smtClean="0"/>
              <a:t>from 1251 to </a:t>
            </a:r>
            <a:r>
              <a:rPr lang="en-US" dirty="0" smtClean="0"/>
              <a:t>1351 MWs</a:t>
            </a:r>
            <a:endParaRPr lang="en-US" dirty="0"/>
          </a:p>
        </p:txBody>
      </p:sp>
      <p:sp>
        <p:nvSpPr>
          <p:cNvPr id="6" name="Content Placeholder 5"/>
          <p:cNvSpPr>
            <a:spLocks noGrp="1"/>
          </p:cNvSpPr>
          <p:nvPr>
            <p:ph sz="quarter" idx="14"/>
          </p:nvPr>
        </p:nvSpPr>
        <p:spPr/>
        <p:txBody>
          <a:bodyPr/>
          <a:lstStyle/>
          <a:p>
            <a:r>
              <a:rPr lang="en-US" dirty="0" smtClean="0"/>
              <a:t>ERS</a:t>
            </a:r>
          </a:p>
          <a:p>
            <a:r>
              <a:rPr lang="en-US" dirty="0" smtClean="0"/>
              <a:t>Includes both load and generation</a:t>
            </a:r>
          </a:p>
          <a:p>
            <a:r>
              <a:rPr lang="en-US" dirty="0" smtClean="0"/>
              <a:t>1071 MWs has been upper limit and using this number or somewhere in the range reasonable</a:t>
            </a:r>
            <a:endParaRPr lang="en-US" dirty="0"/>
          </a:p>
        </p:txBody>
      </p:sp>
    </p:spTree>
    <p:extLst>
      <p:ext uri="{BB962C8B-B14F-4D97-AF65-F5344CB8AC3E}">
        <p14:creationId xmlns:p14="http://schemas.microsoft.com/office/powerpoint/2010/main" val="710883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r>
              <a:rPr lang="en-US" dirty="0" smtClean="0"/>
              <a:t>Most utilities in Texas are not only meeting their goals but exceeding them</a:t>
            </a:r>
          </a:p>
          <a:p>
            <a:r>
              <a:rPr lang="en-US" dirty="0" smtClean="0"/>
              <a:t>Previously in CDR</a:t>
            </a:r>
            <a:r>
              <a:rPr lang="en-US" dirty="0" smtClean="0"/>
              <a:t>, </a:t>
            </a:r>
            <a:r>
              <a:rPr lang="en-US" dirty="0" smtClean="0"/>
              <a:t>ERCOT took 50 </a:t>
            </a:r>
            <a:r>
              <a:rPr lang="en-US" dirty="0" smtClean="0"/>
              <a:t>percent of goal </a:t>
            </a:r>
            <a:r>
              <a:rPr lang="en-US" dirty="0" smtClean="0"/>
              <a:t>(0.2%)of </a:t>
            </a:r>
            <a:r>
              <a:rPr lang="en-US" dirty="0" smtClean="0"/>
              <a:t>whole state in IOU territory  </a:t>
            </a:r>
            <a:endParaRPr lang="en-US" dirty="0" smtClean="0"/>
          </a:p>
          <a:p>
            <a:r>
              <a:rPr lang="en-US" dirty="0" smtClean="0"/>
              <a:t>In latest CDRs, taking </a:t>
            </a:r>
            <a:r>
              <a:rPr lang="en-US" dirty="0" smtClean="0"/>
              <a:t>a base of 208 MWs of load management programs and putting out to future as if load management will remain exactly the same </a:t>
            </a:r>
            <a:r>
              <a:rPr lang="en-US" dirty="0" smtClean="0"/>
              <a:t>now and into </a:t>
            </a:r>
            <a:r>
              <a:rPr lang="en-US" dirty="0" smtClean="0"/>
              <a:t>future</a:t>
            </a:r>
          </a:p>
          <a:p>
            <a:r>
              <a:rPr lang="en-US" dirty="0" smtClean="0"/>
              <a:t>SARA Could be Adjusted to Take Into Account some Percentage of EE </a:t>
            </a:r>
            <a:r>
              <a:rPr lang="en-US" dirty="0" smtClean="0"/>
              <a:t>and DR Demand </a:t>
            </a:r>
            <a:r>
              <a:rPr lang="en-US" dirty="0" smtClean="0"/>
              <a:t>Reduction in that Upcoming Year  </a:t>
            </a:r>
            <a:endParaRPr lang="en-US" dirty="0" smtClean="0"/>
          </a:p>
          <a:p>
            <a:r>
              <a:rPr lang="en-US" dirty="0" smtClean="0"/>
              <a:t>Given </a:t>
            </a:r>
            <a:r>
              <a:rPr lang="en-US" dirty="0" smtClean="0"/>
              <a:t>that some EE is likely reflected in history and some programs are DR, taking </a:t>
            </a:r>
            <a:r>
              <a:rPr lang="en-US" dirty="0" smtClean="0"/>
              <a:t>DR as the base is fairly reasonable. </a:t>
            </a:r>
          </a:p>
          <a:p>
            <a:r>
              <a:rPr lang="en-US" dirty="0" smtClean="0"/>
              <a:t>However </a:t>
            </a:r>
            <a:r>
              <a:rPr lang="en-US" dirty="0" smtClean="0"/>
              <a:t>more reasonable to base on actual </a:t>
            </a:r>
            <a:r>
              <a:rPr lang="en-US" dirty="0" smtClean="0"/>
              <a:t>achievements rather </a:t>
            </a:r>
            <a:r>
              <a:rPr lang="en-US" dirty="0" smtClean="0"/>
              <a:t>than goal</a:t>
            </a:r>
          </a:p>
          <a:p>
            <a:r>
              <a:rPr lang="en-US" dirty="0" smtClean="0"/>
              <a:t>We could at least adjust the next calendar year based upon April Filings if there were increases</a:t>
            </a:r>
          </a:p>
          <a:p>
            <a:r>
              <a:rPr lang="en-US" dirty="0" smtClean="0"/>
              <a:t>Proposal: Adjust upward the amount of DR/EE from IOU based upon filing in April or take 75% of total </a:t>
            </a:r>
          </a:p>
          <a:p>
            <a:r>
              <a:rPr lang="en-US" dirty="0" smtClean="0"/>
              <a:t>Or do Load management plus 50% of </a:t>
            </a:r>
            <a:r>
              <a:rPr lang="en-US" dirty="0" smtClean="0"/>
              <a:t>planned EE; </a:t>
            </a:r>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t>Investor-Owned Utilities EE Programs</a:t>
            </a:r>
            <a:endParaRPr lang="en-US" dirty="0"/>
          </a:p>
        </p:txBody>
      </p:sp>
      <p:sp>
        <p:nvSpPr>
          <p:cNvPr id="4" name="Date Placeholder 3"/>
          <p:cNvSpPr>
            <a:spLocks noGrp="1"/>
          </p:cNvSpPr>
          <p:nvPr>
            <p:ph type="dt" sz="half" idx="10"/>
          </p:nvPr>
        </p:nvSpPr>
        <p:spPr/>
        <p:txBody>
          <a:bodyPr/>
          <a:lstStyle/>
          <a:p>
            <a:fld id="{8A5768A1-88CB-AB46-B049-325F79EF42FC}" type="datetime1">
              <a:rPr lang="en-US" smtClean="0"/>
              <a:t>11/4/15</a:t>
            </a:fld>
            <a:endParaRPr lang="en-US"/>
          </a:p>
        </p:txBody>
      </p:sp>
      <p:sp>
        <p:nvSpPr>
          <p:cNvPr id="5" name="Slide Number Placeholder 4"/>
          <p:cNvSpPr>
            <a:spLocks noGrp="1"/>
          </p:cNvSpPr>
          <p:nvPr>
            <p:ph type="sldNum" sz="quarter" idx="12"/>
          </p:nvPr>
        </p:nvSpPr>
        <p:spPr/>
        <p:txBody>
          <a:bodyPr/>
          <a:lstStyle/>
          <a:p>
            <a:fld id="{687D7A59-36E2-48B9-B146-C1E59501F63F}" type="slidenum">
              <a:rPr lang="en-US" smtClean="0"/>
              <a:pPr/>
              <a:t>7</a:t>
            </a:fld>
            <a:endParaRPr lang="en-US"/>
          </a:p>
        </p:txBody>
      </p:sp>
    </p:spTree>
    <p:extLst>
      <p:ext uri="{BB962C8B-B14F-4D97-AF65-F5344CB8AC3E}">
        <p14:creationId xmlns:p14="http://schemas.microsoft.com/office/powerpoint/2010/main" val="4229200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698163050"/>
              </p:ext>
            </p:extLst>
          </p:nvPr>
        </p:nvGraphicFramePr>
        <p:xfrm>
          <a:off x="871538" y="982041"/>
          <a:ext cx="7408860" cy="5242121"/>
        </p:xfrm>
        <a:graphic>
          <a:graphicData uri="http://schemas.openxmlformats.org/drawingml/2006/table">
            <a:tbl>
              <a:tblPr firstRow="1" bandRow="1">
                <a:tableStyleId>{5C22544A-7EE6-4342-B048-85BDC9FD1C3A}</a:tableStyleId>
              </a:tblPr>
              <a:tblGrid>
                <a:gridCol w="1234810"/>
                <a:gridCol w="1234810"/>
                <a:gridCol w="1234810"/>
                <a:gridCol w="1234810"/>
                <a:gridCol w="1234810"/>
                <a:gridCol w="1234810"/>
              </a:tblGrid>
              <a:tr h="805262">
                <a:tc>
                  <a:txBody>
                    <a:bodyPr/>
                    <a:lstStyle/>
                    <a:p>
                      <a:r>
                        <a:rPr lang="en-US" sz="1600" dirty="0" smtClean="0"/>
                        <a:t>Utility</a:t>
                      </a:r>
                      <a:endParaRPr lang="en-US" sz="1600" dirty="0"/>
                    </a:p>
                  </a:txBody>
                  <a:tcPr/>
                </a:tc>
                <a:tc>
                  <a:txBody>
                    <a:bodyPr/>
                    <a:lstStyle/>
                    <a:p>
                      <a:r>
                        <a:rPr lang="en-US" sz="1600" dirty="0" smtClean="0"/>
                        <a:t>2014</a:t>
                      </a:r>
                      <a:endParaRPr lang="en-US" sz="1600" dirty="0"/>
                    </a:p>
                  </a:txBody>
                  <a:tcPr/>
                </a:tc>
                <a:tc>
                  <a:txBody>
                    <a:bodyPr/>
                    <a:lstStyle/>
                    <a:p>
                      <a:r>
                        <a:rPr lang="en-US" sz="1600" dirty="0" smtClean="0"/>
                        <a:t>2015 Expected</a:t>
                      </a:r>
                      <a:endParaRPr lang="en-US" sz="1600" dirty="0"/>
                    </a:p>
                  </a:txBody>
                  <a:tcPr/>
                </a:tc>
                <a:tc>
                  <a:txBody>
                    <a:bodyPr/>
                    <a:lstStyle/>
                    <a:p>
                      <a:r>
                        <a:rPr lang="en-US" sz="1600" dirty="0" smtClean="0"/>
                        <a:t>2016</a:t>
                      </a:r>
                      <a:r>
                        <a:rPr lang="en-US" sz="1600" baseline="0" dirty="0" smtClean="0"/>
                        <a:t> Expected</a:t>
                      </a:r>
                      <a:endParaRPr lang="en-US" sz="1600" dirty="0"/>
                    </a:p>
                  </a:txBody>
                  <a:tcPr/>
                </a:tc>
                <a:tc>
                  <a:txBody>
                    <a:bodyPr/>
                    <a:lstStyle/>
                    <a:p>
                      <a:r>
                        <a:rPr lang="en-US" sz="1600" dirty="0" smtClean="0"/>
                        <a:t>CDR 2015</a:t>
                      </a:r>
                      <a:endParaRPr lang="en-US" sz="1600" dirty="0"/>
                    </a:p>
                  </a:txBody>
                  <a:tcPr/>
                </a:tc>
                <a:tc>
                  <a:txBody>
                    <a:bodyPr/>
                    <a:lstStyle/>
                    <a:p>
                      <a:r>
                        <a:rPr lang="en-US" sz="1600" dirty="0" smtClean="0"/>
                        <a:t>Cyrus Proposal</a:t>
                      </a:r>
                      <a:endParaRPr lang="en-US" sz="1600" dirty="0"/>
                    </a:p>
                  </a:txBody>
                  <a:tcPr/>
                </a:tc>
              </a:tr>
              <a:tr h="633837">
                <a:tc>
                  <a:txBody>
                    <a:bodyPr/>
                    <a:lstStyle/>
                    <a:p>
                      <a:r>
                        <a:rPr lang="en-US" sz="1600" dirty="0" err="1" smtClean="0"/>
                        <a:t>Oncor</a:t>
                      </a:r>
                      <a:endParaRPr lang="en-US" sz="1600" dirty="0"/>
                    </a:p>
                  </a:txBody>
                  <a:tcPr/>
                </a:tc>
                <a:tc>
                  <a:txBody>
                    <a:bodyPr/>
                    <a:lstStyle/>
                    <a:p>
                      <a:r>
                        <a:rPr lang="en-US" sz="1600" dirty="0" smtClean="0"/>
                        <a:t>127.1</a:t>
                      </a:r>
                      <a:endParaRPr lang="en-US" sz="1600" dirty="0"/>
                    </a:p>
                  </a:txBody>
                  <a:tcPr/>
                </a:tc>
                <a:tc>
                  <a:txBody>
                    <a:bodyPr/>
                    <a:lstStyle/>
                    <a:p>
                      <a:r>
                        <a:rPr lang="en-US" sz="1600" dirty="0" smtClean="0"/>
                        <a:t>110.3</a:t>
                      </a:r>
                      <a:endParaRPr lang="en-US" sz="1600" dirty="0"/>
                    </a:p>
                  </a:txBody>
                  <a:tcPr/>
                </a:tc>
                <a:tc>
                  <a:txBody>
                    <a:bodyPr/>
                    <a:lstStyle/>
                    <a:p>
                      <a:pPr algn="ctr" fontAlgn="b"/>
                      <a:r>
                        <a:rPr lang="en-US" sz="1600" b="0" i="0" u="none" strike="noStrike" dirty="0" smtClean="0">
                          <a:solidFill>
                            <a:srgbClr val="000000"/>
                          </a:solidFill>
                          <a:effectLst/>
                          <a:latin typeface="Calibri"/>
                        </a:rPr>
                        <a:t>138.1</a:t>
                      </a:r>
                      <a:endParaRPr lang="en-US" sz="1600" b="0" i="0" u="none" strike="noStrike" dirty="0">
                        <a:solidFill>
                          <a:srgbClr val="000000"/>
                        </a:solidFill>
                        <a:effectLst/>
                        <a:latin typeface="Calibri"/>
                      </a:endParaRPr>
                    </a:p>
                  </a:txBody>
                  <a:tcPr marL="12700" marR="12700" marT="12700" marB="0" anchor="b"/>
                </a:tc>
                <a:tc>
                  <a:txBody>
                    <a:bodyPr/>
                    <a:lstStyle/>
                    <a:p>
                      <a:endParaRPr lang="en-US" sz="1600" dirty="0"/>
                    </a:p>
                  </a:txBody>
                  <a:tcPr/>
                </a:tc>
                <a:tc>
                  <a:txBody>
                    <a:bodyPr/>
                    <a:lstStyle/>
                    <a:p>
                      <a:endParaRPr lang="en-US" sz="1600" dirty="0"/>
                    </a:p>
                  </a:txBody>
                  <a:tcPr/>
                </a:tc>
              </a:tr>
              <a:tr h="633837">
                <a:tc>
                  <a:txBody>
                    <a:bodyPr/>
                    <a:lstStyle/>
                    <a:p>
                      <a:r>
                        <a:rPr lang="en-US" sz="1600" dirty="0" err="1" smtClean="0"/>
                        <a:t>Centerpoint</a:t>
                      </a:r>
                      <a:endParaRPr lang="en-US" sz="1600" dirty="0"/>
                    </a:p>
                  </a:txBody>
                  <a:tcPr/>
                </a:tc>
                <a:tc>
                  <a:txBody>
                    <a:bodyPr/>
                    <a:lstStyle/>
                    <a:p>
                      <a:r>
                        <a:rPr lang="en-US" sz="1600" dirty="0" smtClean="0"/>
                        <a:t>159.2</a:t>
                      </a:r>
                      <a:endParaRPr lang="en-US" sz="1600" dirty="0"/>
                    </a:p>
                  </a:txBody>
                  <a:tcPr/>
                </a:tc>
                <a:tc>
                  <a:txBody>
                    <a:bodyPr/>
                    <a:lstStyle/>
                    <a:p>
                      <a:r>
                        <a:rPr lang="en-US" sz="1600" dirty="0" smtClean="0"/>
                        <a:t>160.9</a:t>
                      </a:r>
                      <a:endParaRPr lang="en-US" sz="1600" dirty="0"/>
                    </a:p>
                  </a:txBody>
                  <a:tcPr/>
                </a:tc>
                <a:tc>
                  <a:txBody>
                    <a:bodyPr/>
                    <a:lstStyle/>
                    <a:p>
                      <a:pPr algn="ctr" fontAlgn="b"/>
                      <a:r>
                        <a:rPr lang="en-US" sz="1600" b="0" i="0" u="none" strike="noStrike" dirty="0" smtClean="0">
                          <a:solidFill>
                            <a:srgbClr val="000000"/>
                          </a:solidFill>
                          <a:effectLst/>
                          <a:latin typeface="Calibri"/>
                        </a:rPr>
                        <a:t>141.5</a:t>
                      </a:r>
                      <a:endParaRPr lang="en-US" sz="1600" b="0" i="0" u="none" strike="noStrike" dirty="0">
                        <a:solidFill>
                          <a:srgbClr val="000000"/>
                        </a:solidFill>
                        <a:effectLst/>
                        <a:latin typeface="Calibri"/>
                      </a:endParaRPr>
                    </a:p>
                  </a:txBody>
                  <a:tcPr marL="12700" marR="12700" marT="12700" marB="0" anchor="b"/>
                </a:tc>
                <a:tc>
                  <a:txBody>
                    <a:bodyPr/>
                    <a:lstStyle/>
                    <a:p>
                      <a:endParaRPr lang="en-US" sz="1600" dirty="0"/>
                    </a:p>
                  </a:txBody>
                  <a:tcPr/>
                </a:tc>
                <a:tc>
                  <a:txBody>
                    <a:bodyPr/>
                    <a:lstStyle/>
                    <a:p>
                      <a:endParaRPr lang="en-US" sz="1600" dirty="0"/>
                    </a:p>
                  </a:txBody>
                  <a:tcPr/>
                </a:tc>
              </a:tr>
              <a:tr h="633837">
                <a:tc>
                  <a:txBody>
                    <a:bodyPr/>
                    <a:lstStyle/>
                    <a:p>
                      <a:r>
                        <a:rPr lang="en-US" sz="1600" dirty="0" smtClean="0"/>
                        <a:t>AEP TNC</a:t>
                      </a:r>
                      <a:endParaRPr lang="en-US" sz="1600" dirty="0"/>
                    </a:p>
                  </a:txBody>
                  <a:tcPr/>
                </a:tc>
                <a:tc>
                  <a:txBody>
                    <a:bodyPr/>
                    <a:lstStyle/>
                    <a:p>
                      <a:r>
                        <a:rPr lang="en-US" sz="1600" dirty="0" smtClean="0"/>
                        <a:t>8.1</a:t>
                      </a:r>
                      <a:endParaRPr lang="en-US" sz="1600" dirty="0"/>
                    </a:p>
                  </a:txBody>
                  <a:tcPr/>
                </a:tc>
                <a:tc>
                  <a:txBody>
                    <a:bodyPr/>
                    <a:lstStyle/>
                    <a:p>
                      <a:r>
                        <a:rPr lang="en-US" sz="1600" dirty="0" smtClean="0"/>
                        <a:t>5.72</a:t>
                      </a:r>
                      <a:endParaRPr lang="en-US" sz="1600" dirty="0"/>
                    </a:p>
                  </a:txBody>
                  <a:tcPr/>
                </a:tc>
                <a:tc>
                  <a:txBody>
                    <a:bodyPr/>
                    <a:lstStyle/>
                    <a:p>
                      <a:pPr algn="ctr" fontAlgn="b"/>
                      <a:r>
                        <a:rPr lang="en-US" sz="1600" b="0" i="0" u="none" strike="noStrike" dirty="0" smtClean="0">
                          <a:solidFill>
                            <a:srgbClr val="000000"/>
                          </a:solidFill>
                          <a:effectLst/>
                          <a:latin typeface="Calibri"/>
                        </a:rPr>
                        <a:t>5.72</a:t>
                      </a:r>
                      <a:endParaRPr lang="en-US" sz="1600" b="0" i="0" u="none" strike="noStrike" dirty="0">
                        <a:solidFill>
                          <a:srgbClr val="000000"/>
                        </a:solidFill>
                        <a:effectLst/>
                        <a:latin typeface="Calibri"/>
                      </a:endParaRPr>
                    </a:p>
                  </a:txBody>
                  <a:tcPr marL="12700" marR="12700" marT="12700" marB="0" anchor="b"/>
                </a:tc>
                <a:tc>
                  <a:txBody>
                    <a:bodyPr/>
                    <a:lstStyle/>
                    <a:p>
                      <a:endParaRPr lang="en-US" sz="1600" dirty="0"/>
                    </a:p>
                  </a:txBody>
                  <a:tcPr/>
                </a:tc>
                <a:tc>
                  <a:txBody>
                    <a:bodyPr/>
                    <a:lstStyle/>
                    <a:p>
                      <a:endParaRPr lang="en-US" sz="1600" dirty="0"/>
                    </a:p>
                  </a:txBody>
                  <a:tcPr/>
                </a:tc>
              </a:tr>
              <a:tr h="633837">
                <a:tc>
                  <a:txBody>
                    <a:bodyPr/>
                    <a:lstStyle/>
                    <a:p>
                      <a:r>
                        <a:rPr lang="en-US" sz="1600" dirty="0" smtClean="0"/>
                        <a:t>AEP</a:t>
                      </a:r>
                      <a:r>
                        <a:rPr lang="en-US" sz="1600" baseline="0" dirty="0" smtClean="0"/>
                        <a:t> TCC</a:t>
                      </a:r>
                      <a:endParaRPr lang="en-US" sz="1600" dirty="0"/>
                    </a:p>
                  </a:txBody>
                  <a:tcPr/>
                </a:tc>
                <a:tc>
                  <a:txBody>
                    <a:bodyPr/>
                    <a:lstStyle/>
                    <a:p>
                      <a:r>
                        <a:rPr lang="en-US" sz="1600" dirty="0" smtClean="0"/>
                        <a:t>40.1`</a:t>
                      </a:r>
                      <a:endParaRPr lang="en-US" sz="1600" dirty="0"/>
                    </a:p>
                  </a:txBody>
                  <a:tcPr/>
                </a:tc>
                <a:tc>
                  <a:txBody>
                    <a:bodyPr/>
                    <a:lstStyle/>
                    <a:p>
                      <a:r>
                        <a:rPr lang="en-US" sz="1600" dirty="0" smtClean="0"/>
                        <a:t>33.07</a:t>
                      </a:r>
                      <a:endParaRPr lang="en-US" sz="1600" dirty="0"/>
                    </a:p>
                  </a:txBody>
                  <a:tcPr/>
                </a:tc>
                <a:tc>
                  <a:txBody>
                    <a:bodyPr/>
                    <a:lstStyle/>
                    <a:p>
                      <a:pPr algn="ctr" fontAlgn="b"/>
                      <a:r>
                        <a:rPr lang="en-US" sz="1600" b="0" i="0" u="none" strike="noStrike" dirty="0" smtClean="0">
                          <a:solidFill>
                            <a:srgbClr val="000000"/>
                          </a:solidFill>
                          <a:effectLst/>
                          <a:latin typeface="Calibri"/>
                        </a:rPr>
                        <a:t>33.07</a:t>
                      </a:r>
                      <a:endParaRPr lang="en-US" sz="1600" b="0" i="0" u="none" strike="noStrike" dirty="0">
                        <a:solidFill>
                          <a:srgbClr val="000000"/>
                        </a:solidFill>
                        <a:effectLst/>
                        <a:latin typeface="Calibri"/>
                      </a:endParaRPr>
                    </a:p>
                  </a:txBody>
                  <a:tcPr marL="12700" marR="12700" marT="12700" marB="0" anchor="b"/>
                </a:tc>
                <a:tc>
                  <a:txBody>
                    <a:bodyPr/>
                    <a:lstStyle/>
                    <a:p>
                      <a:endParaRPr lang="en-US" sz="1600" dirty="0"/>
                    </a:p>
                  </a:txBody>
                  <a:tcPr/>
                </a:tc>
                <a:tc>
                  <a:txBody>
                    <a:bodyPr/>
                    <a:lstStyle/>
                    <a:p>
                      <a:endParaRPr lang="en-US" sz="1600" dirty="0"/>
                    </a:p>
                  </a:txBody>
                  <a:tcPr/>
                </a:tc>
              </a:tr>
              <a:tr h="633837">
                <a:tc>
                  <a:txBody>
                    <a:bodyPr/>
                    <a:lstStyle/>
                    <a:p>
                      <a:r>
                        <a:rPr lang="en-US" sz="1600" dirty="0" smtClean="0"/>
                        <a:t>TNMP</a:t>
                      </a:r>
                      <a:endParaRPr lang="en-US" sz="1600" dirty="0"/>
                    </a:p>
                  </a:txBody>
                  <a:tcPr/>
                </a:tc>
                <a:tc>
                  <a:txBody>
                    <a:bodyPr/>
                    <a:lstStyle/>
                    <a:p>
                      <a:r>
                        <a:rPr lang="en-US" sz="1600" dirty="0" smtClean="0"/>
                        <a:t>9.1`</a:t>
                      </a:r>
                      <a:endParaRPr lang="en-US" sz="1600" dirty="0"/>
                    </a:p>
                  </a:txBody>
                  <a:tcPr/>
                </a:tc>
                <a:tc>
                  <a:txBody>
                    <a:bodyPr/>
                    <a:lstStyle/>
                    <a:p>
                      <a:r>
                        <a:rPr lang="en-US" sz="1600" dirty="0" smtClean="0"/>
                        <a:t>9.2</a:t>
                      </a:r>
                      <a:endParaRPr lang="en-US" sz="1600" dirty="0"/>
                    </a:p>
                  </a:txBody>
                  <a:tcPr/>
                </a:tc>
                <a:tc>
                  <a:txBody>
                    <a:bodyPr/>
                    <a:lstStyle/>
                    <a:p>
                      <a:pPr algn="ctr" fontAlgn="b"/>
                      <a:r>
                        <a:rPr lang="en-US" sz="1600" b="0" i="0" u="none" strike="noStrike" dirty="0" smtClean="0">
                          <a:solidFill>
                            <a:srgbClr val="000000"/>
                          </a:solidFill>
                          <a:effectLst/>
                          <a:latin typeface="Calibri"/>
                        </a:rPr>
                        <a:t>9.1</a:t>
                      </a:r>
                      <a:endParaRPr lang="en-US" sz="1600" b="0" i="0" u="none" strike="noStrike" dirty="0">
                        <a:solidFill>
                          <a:srgbClr val="000000"/>
                        </a:solidFill>
                        <a:effectLst/>
                        <a:latin typeface="Calibri"/>
                      </a:endParaRPr>
                    </a:p>
                  </a:txBody>
                  <a:tcPr marL="12700" marR="12700" marT="12700" marB="0" anchor="b"/>
                </a:tc>
                <a:tc>
                  <a:txBody>
                    <a:bodyPr/>
                    <a:lstStyle/>
                    <a:p>
                      <a:endParaRPr lang="en-US" sz="1600" dirty="0"/>
                    </a:p>
                  </a:txBody>
                  <a:tcPr/>
                </a:tc>
                <a:tc>
                  <a:txBody>
                    <a:bodyPr/>
                    <a:lstStyle/>
                    <a:p>
                      <a:endParaRPr lang="en-US" sz="1600" dirty="0"/>
                    </a:p>
                  </a:txBody>
                  <a:tcPr/>
                </a:tc>
              </a:tr>
              <a:tr h="633837">
                <a:tc>
                  <a:txBody>
                    <a:bodyPr/>
                    <a:lstStyle/>
                    <a:p>
                      <a:r>
                        <a:rPr lang="en-US" sz="1600" dirty="0" err="1" smtClean="0"/>
                        <a:t>Sharyland</a:t>
                      </a:r>
                      <a:endParaRPr lang="en-US" sz="1600" dirty="0"/>
                    </a:p>
                  </a:txBody>
                  <a:tcPr/>
                </a:tc>
                <a:tc>
                  <a:txBody>
                    <a:bodyPr/>
                    <a:lstStyle/>
                    <a:p>
                      <a:r>
                        <a:rPr lang="en-US" sz="1600" dirty="0" smtClean="0"/>
                        <a:t>0.3</a:t>
                      </a:r>
                      <a:endParaRPr lang="en-US" sz="1600" dirty="0"/>
                    </a:p>
                  </a:txBody>
                  <a:tcPr/>
                </a:tc>
                <a:tc>
                  <a:txBody>
                    <a:bodyPr/>
                    <a:lstStyle/>
                    <a:p>
                      <a:r>
                        <a:rPr lang="en-US" sz="1600" dirty="0" smtClean="0"/>
                        <a:t>2</a:t>
                      </a:r>
                      <a:endParaRPr lang="en-US" sz="1600" dirty="0"/>
                    </a:p>
                  </a:txBody>
                  <a:tcPr/>
                </a:tc>
                <a:tc>
                  <a:txBody>
                    <a:bodyPr/>
                    <a:lstStyle/>
                    <a:p>
                      <a:pPr algn="ctr" fontAlgn="b"/>
                      <a:r>
                        <a:rPr lang="en-US" sz="1600" b="0" i="0" u="none" strike="noStrike" dirty="0" smtClean="0">
                          <a:solidFill>
                            <a:srgbClr val="000000"/>
                          </a:solidFill>
                          <a:effectLst/>
                          <a:latin typeface="Calibri"/>
                        </a:rPr>
                        <a:t>1.5</a:t>
                      </a:r>
                      <a:endParaRPr lang="en-US" sz="1600" b="0" i="0" u="none" strike="noStrike" dirty="0">
                        <a:solidFill>
                          <a:srgbClr val="000000"/>
                        </a:solidFill>
                        <a:effectLst/>
                        <a:latin typeface="Calibri"/>
                      </a:endParaRPr>
                    </a:p>
                  </a:txBody>
                  <a:tcPr marL="12700" marR="12700" marT="12700" marB="0" anchor="b"/>
                </a:tc>
                <a:tc>
                  <a:txBody>
                    <a:bodyPr/>
                    <a:lstStyle/>
                    <a:p>
                      <a:endParaRPr lang="en-US" sz="1600" dirty="0"/>
                    </a:p>
                  </a:txBody>
                  <a:tcPr/>
                </a:tc>
                <a:tc>
                  <a:txBody>
                    <a:bodyPr/>
                    <a:lstStyle/>
                    <a:p>
                      <a:endParaRPr lang="en-US" sz="1600" dirty="0"/>
                    </a:p>
                  </a:txBody>
                  <a:tcPr/>
                </a:tc>
              </a:tr>
              <a:tr h="633837">
                <a:tc>
                  <a:txBody>
                    <a:bodyPr/>
                    <a:lstStyle/>
                    <a:p>
                      <a:r>
                        <a:rPr lang="en-US" sz="1600" dirty="0" smtClean="0"/>
                        <a:t>Total</a:t>
                      </a:r>
                      <a:endParaRPr lang="en-US" sz="1600" dirty="0"/>
                    </a:p>
                  </a:txBody>
                  <a:tcPr/>
                </a:tc>
                <a:tc>
                  <a:txBody>
                    <a:bodyPr/>
                    <a:lstStyle/>
                    <a:p>
                      <a:r>
                        <a:rPr lang="en-US" sz="1600" dirty="0" smtClean="0"/>
                        <a:t>343.9</a:t>
                      </a:r>
                      <a:endParaRPr lang="en-US" sz="1600" dirty="0"/>
                    </a:p>
                  </a:txBody>
                  <a:tcPr/>
                </a:tc>
                <a:tc>
                  <a:txBody>
                    <a:bodyPr/>
                    <a:lstStyle/>
                    <a:p>
                      <a:r>
                        <a:rPr lang="en-US" sz="1600" dirty="0" smtClean="0"/>
                        <a:t>321.19</a:t>
                      </a:r>
                      <a:endParaRPr lang="en-US" sz="1600" dirty="0"/>
                    </a:p>
                  </a:txBody>
                  <a:tcPr/>
                </a:tc>
                <a:tc>
                  <a:txBody>
                    <a:bodyPr/>
                    <a:lstStyle/>
                    <a:p>
                      <a:pPr algn="ctr" fontAlgn="b"/>
                      <a:r>
                        <a:rPr lang="en-US" sz="1600" b="0" i="0" u="none" strike="noStrike" dirty="0" smtClean="0">
                          <a:solidFill>
                            <a:srgbClr val="000000"/>
                          </a:solidFill>
                          <a:effectLst/>
                          <a:latin typeface="Calibri"/>
                        </a:rPr>
                        <a:t>328.99</a:t>
                      </a:r>
                      <a:endParaRPr lang="en-US" sz="1600" b="0" i="0" u="none" strike="noStrike" dirty="0">
                        <a:solidFill>
                          <a:srgbClr val="000000"/>
                        </a:solidFill>
                        <a:effectLst/>
                        <a:latin typeface="Calibri"/>
                      </a:endParaRPr>
                    </a:p>
                  </a:txBody>
                  <a:tcPr marL="12700" marR="12700" marT="12700" marB="0" anchor="b"/>
                </a:tc>
                <a:tc>
                  <a:txBody>
                    <a:bodyPr/>
                    <a:lstStyle/>
                    <a:p>
                      <a:r>
                        <a:rPr lang="en-US" sz="1600" dirty="0" smtClean="0"/>
                        <a:t>208 MWs</a:t>
                      </a:r>
                      <a:endParaRPr lang="en-US" sz="1600" dirty="0"/>
                    </a:p>
                  </a:txBody>
                  <a:tcPr/>
                </a:tc>
                <a:tc>
                  <a:txBody>
                    <a:bodyPr/>
                    <a:lstStyle/>
                    <a:p>
                      <a:r>
                        <a:rPr lang="en-US" sz="1600" dirty="0" smtClean="0"/>
                        <a:t>246 </a:t>
                      </a:r>
                      <a:r>
                        <a:rPr lang="en-US" sz="1600" dirty="0" err="1" smtClean="0"/>
                        <a:t>Mws</a:t>
                      </a:r>
                      <a:endParaRPr lang="en-US" sz="1600" dirty="0"/>
                    </a:p>
                  </a:txBody>
                  <a:tcPr/>
                </a:tc>
              </a:tr>
            </a:tbl>
          </a:graphicData>
        </a:graphic>
      </p:graphicFrame>
      <p:sp>
        <p:nvSpPr>
          <p:cNvPr id="3" name="Title 2"/>
          <p:cNvSpPr>
            <a:spLocks noGrp="1"/>
          </p:cNvSpPr>
          <p:nvPr>
            <p:ph type="title"/>
          </p:nvPr>
        </p:nvSpPr>
        <p:spPr>
          <a:xfrm>
            <a:off x="457200" y="0"/>
            <a:ext cx="8229600" cy="982041"/>
          </a:xfrm>
        </p:spPr>
        <p:txBody>
          <a:bodyPr>
            <a:normAutofit/>
          </a:bodyPr>
          <a:lstStyle/>
          <a:p>
            <a:r>
              <a:rPr lang="en-US" sz="2800" dirty="0" smtClean="0"/>
              <a:t>2013 EE Numbers in  CDR and in IOU Reports</a:t>
            </a:r>
            <a:endParaRPr lang="en-US" sz="2800" dirty="0"/>
          </a:p>
        </p:txBody>
      </p:sp>
      <p:sp>
        <p:nvSpPr>
          <p:cNvPr id="2" name="Date Placeholder 1"/>
          <p:cNvSpPr>
            <a:spLocks noGrp="1"/>
          </p:cNvSpPr>
          <p:nvPr>
            <p:ph type="dt" sz="half" idx="10"/>
          </p:nvPr>
        </p:nvSpPr>
        <p:spPr/>
        <p:txBody>
          <a:bodyPr/>
          <a:lstStyle/>
          <a:p>
            <a:fld id="{CCDF9F0F-10E5-6248-9966-9E79AB698B28}" type="datetime1">
              <a:rPr lang="en-US" smtClean="0"/>
              <a:t>11/4/15</a:t>
            </a:fld>
            <a:endParaRPr lang="en-US"/>
          </a:p>
        </p:txBody>
      </p:sp>
      <p:sp>
        <p:nvSpPr>
          <p:cNvPr id="5" name="Slide Number Placeholder 4"/>
          <p:cNvSpPr>
            <a:spLocks noGrp="1"/>
          </p:cNvSpPr>
          <p:nvPr>
            <p:ph type="sldNum" sz="quarter" idx="12"/>
          </p:nvPr>
        </p:nvSpPr>
        <p:spPr/>
        <p:txBody>
          <a:bodyPr/>
          <a:lstStyle/>
          <a:p>
            <a:fld id="{687D7A59-36E2-48B9-B146-C1E59501F63F}" type="slidenum">
              <a:rPr lang="en-US" smtClean="0"/>
              <a:pPr/>
              <a:t>8</a:t>
            </a:fld>
            <a:endParaRPr lang="en-US"/>
          </a:p>
        </p:txBody>
      </p:sp>
    </p:spTree>
    <p:extLst>
      <p:ext uri="{BB962C8B-B14F-4D97-AF65-F5344CB8AC3E}">
        <p14:creationId xmlns:p14="http://schemas.microsoft.com/office/powerpoint/2010/main" val="290790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807993"/>
            <a:ext cx="7408333" cy="4318169"/>
          </a:xfrm>
        </p:spPr>
        <p:txBody>
          <a:bodyPr>
            <a:normAutofit fontScale="62500" lnSpcReduction="20000"/>
          </a:bodyPr>
          <a:lstStyle/>
          <a:p>
            <a:r>
              <a:rPr lang="en-US" dirty="0" smtClean="0"/>
              <a:t>NOIE have efficiency programs as well though they are not statutorily required</a:t>
            </a:r>
          </a:p>
          <a:p>
            <a:r>
              <a:rPr lang="en-US" dirty="0" smtClean="0"/>
              <a:t>SB 924 (2011) requires all Cooperatives and Municipal Utilities to report their EE programs, goals and achievements to SECO annually</a:t>
            </a:r>
          </a:p>
          <a:p>
            <a:r>
              <a:rPr lang="en-US" dirty="0" smtClean="0"/>
              <a:t>The First reports were delivered in April of 2012 and only covered 2011 year;</a:t>
            </a:r>
          </a:p>
          <a:p>
            <a:r>
              <a:rPr lang="en-US" dirty="0" smtClean="0"/>
              <a:t>Current reports submitted in October of this year and cover 2014 – look back not forward</a:t>
            </a:r>
          </a:p>
          <a:p>
            <a:r>
              <a:rPr lang="en-US" dirty="0" smtClean="0"/>
              <a:t>Not helpful for CDR generally</a:t>
            </a:r>
          </a:p>
          <a:p>
            <a:r>
              <a:rPr lang="en-US" dirty="0" smtClean="0"/>
              <a:t>The Reports are improving but sometimes measure different types of programs and results (DR, DG and EE)</a:t>
            </a:r>
          </a:p>
          <a:p>
            <a:r>
              <a:rPr lang="en-US" dirty="0" smtClean="0"/>
              <a:t>SECO has sent the reports to ESL for analysis of any EE savings, which is required by statute</a:t>
            </a:r>
          </a:p>
          <a:p>
            <a:r>
              <a:rPr lang="en-US" dirty="0" smtClean="0"/>
              <a:t>ESL has not been able to verify much</a:t>
            </a:r>
          </a:p>
          <a:p>
            <a:r>
              <a:rPr lang="en-US" dirty="0" smtClean="0"/>
              <a:t>But… we support allowing ERCOT to work with NOIEs where verifiable programs and savings exist and there are plans to continue and expand – this language was incorporated in NPPR 550</a:t>
            </a:r>
          </a:p>
          <a:p>
            <a:r>
              <a:rPr lang="en-US" dirty="0" smtClean="0"/>
              <a:t>WE believe, however, that well established programs in Austin Energy and CPS Energy </a:t>
            </a:r>
            <a:r>
              <a:rPr lang="en-US" dirty="0" smtClean="0"/>
              <a:t>can </a:t>
            </a:r>
            <a:r>
              <a:rPr lang="en-US" dirty="0" smtClean="0"/>
              <a:t>be incorporated into CDR to the extent they are not </a:t>
            </a:r>
            <a:r>
              <a:rPr lang="en-US" dirty="0" smtClean="0"/>
              <a:t>included in historical data</a:t>
            </a:r>
            <a:endParaRPr lang="en-US" dirty="0" smtClean="0"/>
          </a:p>
          <a:p>
            <a:endParaRPr lang="en-US" dirty="0"/>
          </a:p>
        </p:txBody>
      </p:sp>
      <p:sp>
        <p:nvSpPr>
          <p:cNvPr id="3" name="Title 2"/>
          <p:cNvSpPr>
            <a:spLocks noGrp="1"/>
          </p:cNvSpPr>
          <p:nvPr>
            <p:ph type="title"/>
          </p:nvPr>
        </p:nvSpPr>
        <p:spPr/>
        <p:txBody>
          <a:bodyPr>
            <a:normAutofit fontScale="90000"/>
          </a:bodyPr>
          <a:lstStyle/>
          <a:p>
            <a:pPr lvl="1" algn="ctr" rtl="0">
              <a:spcBef>
                <a:spcPct val="0"/>
              </a:spcBef>
            </a:pPr>
            <a:r>
              <a:rPr lang="en-US" sz="7400" dirty="0">
                <a:solidFill>
                  <a:srgbClr val="FF0000"/>
                </a:solidFill>
              </a:rPr>
              <a:t>NOIE Efficiency </a:t>
            </a:r>
            <a:br>
              <a:rPr lang="en-US" sz="7400" dirty="0">
                <a:solidFill>
                  <a:srgbClr val="FF0000"/>
                </a:solidFill>
              </a:rPr>
            </a:br>
            <a:endParaRPr lang="en-US" dirty="0"/>
          </a:p>
        </p:txBody>
      </p:sp>
      <p:sp>
        <p:nvSpPr>
          <p:cNvPr id="4" name="Date Placeholder 3"/>
          <p:cNvSpPr>
            <a:spLocks noGrp="1"/>
          </p:cNvSpPr>
          <p:nvPr>
            <p:ph type="dt" sz="half" idx="10"/>
          </p:nvPr>
        </p:nvSpPr>
        <p:spPr/>
        <p:txBody>
          <a:bodyPr/>
          <a:lstStyle/>
          <a:p>
            <a:fld id="{16187DF4-A310-7642-9019-7E7AD59F9A91}" type="datetime1">
              <a:rPr lang="en-US" smtClean="0"/>
              <a:t>11/4/15</a:t>
            </a:fld>
            <a:endParaRPr lang="en-US"/>
          </a:p>
        </p:txBody>
      </p:sp>
      <p:sp>
        <p:nvSpPr>
          <p:cNvPr id="5" name="Slide Number Placeholder 4"/>
          <p:cNvSpPr>
            <a:spLocks noGrp="1"/>
          </p:cNvSpPr>
          <p:nvPr>
            <p:ph type="sldNum" sz="quarter" idx="12"/>
          </p:nvPr>
        </p:nvSpPr>
        <p:spPr/>
        <p:txBody>
          <a:bodyPr/>
          <a:lstStyle/>
          <a:p>
            <a:fld id="{687D7A59-36E2-48B9-B146-C1E59501F63F}" type="slidenum">
              <a:rPr lang="en-US" smtClean="0"/>
              <a:pPr/>
              <a:t>9</a:t>
            </a:fld>
            <a:endParaRPr lang="en-US"/>
          </a:p>
        </p:txBody>
      </p:sp>
    </p:spTree>
    <p:extLst>
      <p:ext uri="{BB962C8B-B14F-4D97-AF65-F5344CB8AC3E}">
        <p14:creationId xmlns:p14="http://schemas.microsoft.com/office/powerpoint/2010/main" val="7212216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Waveform.thmx</Template>
  <TotalTime>1077</TotalTime>
  <Words>2014</Words>
  <Application>Microsoft Macintosh PowerPoint</Application>
  <PresentationFormat>On-screen Show (4:3)</PresentationFormat>
  <Paragraphs>273</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Waveform</vt:lpstr>
      <vt:lpstr>Should CDR be Further Adjusted to Better Account for  EE, DR,  DG and Renewables? YES! Or MAYBE!</vt:lpstr>
      <vt:lpstr>Overview</vt:lpstr>
      <vt:lpstr>Why do we care? </vt:lpstr>
      <vt:lpstr>A few caveats/thoughts</vt:lpstr>
      <vt:lpstr> 1. What DR/EE is currently covered  in SARA and CDR </vt:lpstr>
      <vt:lpstr>Is ERS and LR correct?</vt:lpstr>
      <vt:lpstr>Investor-Owned Utilities EE Programs</vt:lpstr>
      <vt:lpstr>2013 EE Numbers in  CDR and in IOU Reports</vt:lpstr>
      <vt:lpstr>NOIE Efficiency  </vt:lpstr>
      <vt:lpstr>Some NOIE Numbers, 2014-2015 and Beyond</vt:lpstr>
      <vt:lpstr>Political Subdivision &amp; State Agency EE Programs </vt:lpstr>
      <vt:lpstr>  Impact of energy codes and appliance standards </vt:lpstr>
      <vt:lpstr>Energy Systems Lab shows large energy savings from efficiency, building codes and HVACs</vt:lpstr>
      <vt:lpstr>Many of the utility EE programs already cover Renewable DR Programs and NO further Adjustment Needed (Example: AEP, CPS Energy) However, to the extent that self-generators start to report to ERCOT or Utilities report these connections or distributive resources to PUC this distributed generation could be added into ERCOT projections as a new resource Austin Energy has 100 MW goal for distributed solar by 2025, with at least 70 MW by 2020;  CPS Energy already covers solar MWs in STEP, but has just started two new programs – SolarHost (10 MW) and Roofless Solar (1 MW)  Open access database run by NREL is incomplete, but still shows some 20-50 MWs above utility programs and utility-scale  New third-party rules, community solar and PACE – SB 385 – could lead to major increases in DG Recommendation – start to capture some of this DG growth in CDR and assume faster rates of adoption; Review CPS Energy or other programs to see if 2017 CDR should be adjusted</vt:lpstr>
      <vt:lpstr>Some Solar PV Numbers</vt:lpstr>
      <vt:lpstr>Others  </vt:lpstr>
      <vt:lpstr>Conclusions/Recommendations</vt:lpstr>
      <vt:lpstr>What if we made these changes? How it impacts the CDR Note: Some of these might be “resources” rather than forecast adjustments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Should CDR or SARA be Adjusted to Better Account for EE, DR and DG?</dc:title>
  <dc:creator>Reed Cyrus</dc:creator>
  <cp:lastModifiedBy>Reed Cyrus</cp:lastModifiedBy>
  <cp:revision>81</cp:revision>
  <cp:lastPrinted>2013-10-08T14:40:57Z</cp:lastPrinted>
  <dcterms:created xsi:type="dcterms:W3CDTF">2012-09-20T18:26:59Z</dcterms:created>
  <dcterms:modified xsi:type="dcterms:W3CDTF">2015-11-04T15:35:53Z</dcterms:modified>
</cp:coreProperties>
</file>