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4"/>
    <p:sldMasterId id="2147493479" r:id="rId5"/>
    <p:sldMasterId id="2147493491" r:id="rId6"/>
    <p:sldMasterId id="2147493503" r:id="rId7"/>
  </p:sldMasterIdLst>
  <p:notesMasterIdLst>
    <p:notesMasterId r:id="rId11"/>
  </p:notesMasterIdLst>
  <p:handoutMasterIdLst>
    <p:handoutMasterId r:id="rId12"/>
  </p:handoutMasterIdLst>
  <p:sldIdLst>
    <p:sldId id="401" r:id="rId8"/>
    <p:sldId id="406" r:id="rId9"/>
    <p:sldId id="410" r:id="rId10"/>
  </p:sldIdLst>
  <p:sldSz cx="9144000" cy="6858000" type="screen4x3"/>
  <p:notesSz cx="9236075" cy="7010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785" autoAdjust="0"/>
    <p:restoredTop sz="94595" autoAdjust="0"/>
  </p:normalViewPr>
  <p:slideViewPr>
    <p:cSldViewPr snapToGrid="0" snapToObjects="1">
      <p:cViewPr varScale="1">
        <p:scale>
          <a:sx n="134" d="100"/>
          <a:sy n="134" d="100"/>
        </p:scale>
        <p:origin x="-906" y="-78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 snapToGrid="0" snapToObjects="1" showGuides="1">
      <p:cViewPr varScale="1">
        <p:scale>
          <a:sx n="125" d="100"/>
          <a:sy n="125" d="100"/>
        </p:scale>
        <p:origin x="-1962" y="-102"/>
      </p:cViewPr>
      <p:guideLst>
        <p:guide orient="horz" pos="2208"/>
        <p:guide pos="2909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230849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230849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230849" y="0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65438" y="525463"/>
            <a:ext cx="3505200" cy="2628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24444" y="3330420"/>
            <a:ext cx="7387187" cy="31544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230849" y="6658443"/>
            <a:ext cx="4003136" cy="350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92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62E46B9-32B7-40E7-9A82-BF397A6673AD}" type="slidenum">
              <a:rPr lang="en-US" smtClean="0">
                <a:solidFill>
                  <a:prstClr val="black"/>
                </a:solidFill>
              </a:rPr>
              <a:pPr eaLnBrk="1" hangingPunct="1"/>
              <a:t>1</a:t>
            </a:fld>
            <a:endParaRPr lang="en-US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71513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84C8E96-8577-4B68-8064-BDBA256C085D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6611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4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8094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31953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67948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15932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3761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15061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75456982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15350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1052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6782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54351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59612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524707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165983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573308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0477507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467462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205129829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2017530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66075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ERCOT Public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98252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233351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0987756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CBE48-FA63-478E-8B3E-EC00F2B7C09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420299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2134A-645F-43EE-AFC5-4BFB5FBA1F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83243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3CB5A9-6AED-41D7-9973-C3E52D0DDF9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100307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AEBB23-21DA-48A3-AC94-0BEAC5B162F5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111981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24544E-00D5-47D8-BAE9-43AD6AAC7B9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839400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E5927-58FF-4ECE-80AC-7C696E90D67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7472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ERCOT Public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57003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40212637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6FCB9-52E2-41AE-801F-E0915C34B91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8870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CFEAE9-A0CB-47FA-A0D5-50D8B972F85B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1446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4E67A-B593-4113-8DC6-EA120DC45A3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xfrm>
            <a:off x="1143000" y="64770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93264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B95AC3-10FB-43FB-A2DE-3CEE6D282FC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6380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7.xml"/><Relationship Id="rId7" Type="http://schemas.openxmlformats.org/officeDocument/2006/relationships/slideLayout" Target="../slideLayouts/slideLayout11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Relationship Id="rId6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5.xml"/><Relationship Id="rId5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4.xml"/><Relationship Id="rId4" Type="http://schemas.openxmlformats.org/officeDocument/2006/relationships/slideLayout" Target="../slideLayouts/slideLayout8.xml"/><Relationship Id="rId9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8.xml"/><Relationship Id="rId7" Type="http://schemas.openxmlformats.org/officeDocument/2006/relationships/slideLayout" Target="../slideLayouts/slideLayout22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5.xml"/><Relationship Id="rId4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4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4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3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28.xml"/><Relationship Id="rId1" Type="http://schemas.openxmlformats.org/officeDocument/2006/relationships/slideLayout" Target="../slideLayouts/slideLayout27.xml"/><Relationship Id="rId6" Type="http://schemas.openxmlformats.org/officeDocument/2006/relationships/slideLayout" Target="../slideLayouts/slideLayout32.xml"/><Relationship Id="rId11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/>
        </p:nvPicPr>
        <p:blipFill rotWithShape="1"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November 2015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  <p:sldLayoutId id="2147493477" r:id="rId4"/>
  </p:sldLayoutIdLst>
  <p:timing>
    <p:tnLst>
      <p:par>
        <p:cTn id="1" dur="indefinite" restart="never" nodeType="tmRoot"/>
      </p:par>
    </p:tnLst>
  </p:timing>
  <p:hf sldNum="0" hdr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8816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0" r:id="rId1"/>
    <p:sldLayoutId id="2147493481" r:id="rId2"/>
    <p:sldLayoutId id="2147493482" r:id="rId3"/>
    <p:sldLayoutId id="2147493483" r:id="rId4"/>
    <p:sldLayoutId id="2147493484" r:id="rId5"/>
    <p:sldLayoutId id="2147493485" r:id="rId6"/>
    <p:sldLayoutId id="2147493486" r:id="rId7"/>
    <p:sldLayoutId id="2147493487" r:id="rId8"/>
    <p:sldLayoutId id="2147493488" r:id="rId9"/>
    <p:sldLayoutId id="2147493489" r:id="rId10"/>
    <p:sldLayoutId id="2147493490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4150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2" r:id="rId1"/>
    <p:sldLayoutId id="2147493493" r:id="rId2"/>
    <p:sldLayoutId id="2147493494" r:id="rId3"/>
    <p:sldLayoutId id="2147493495" r:id="rId4"/>
    <p:sldLayoutId id="2147493496" r:id="rId5"/>
    <p:sldLayoutId id="2147493497" r:id="rId6"/>
    <p:sldLayoutId id="2147493498" r:id="rId7"/>
    <p:sldLayoutId id="2147493499" r:id="rId8"/>
    <p:sldLayoutId id="2147493500" r:id="rId9"/>
    <p:sldLayoutId id="2147493501" r:id="rId10"/>
    <p:sldLayoutId id="2147493502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fld id="{A358B131-1F6E-415A-B53B-329E77A48CAE}" type="slidenum">
              <a:rPr lang="en-US">
                <a:solidFill>
                  <a:srgbClr val="000000"/>
                </a:solidFill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fld id="{A9AB3048-F455-4A6C-AB20-509BC68DBB60}" type="slidenum">
              <a:rPr lang="en-US" sz="1200">
                <a:solidFill>
                  <a:srgbClr val="000000"/>
                </a:solidFill>
                <a:cs typeface="Arial" charset="0"/>
              </a:rPr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z="120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1573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04" r:id="rId1"/>
    <p:sldLayoutId id="2147493505" r:id="rId2"/>
    <p:sldLayoutId id="2147493506" r:id="rId3"/>
    <p:sldLayoutId id="2147493507" r:id="rId4"/>
    <p:sldLayoutId id="2147493508" r:id="rId5"/>
    <p:sldLayoutId id="2147493509" r:id="rId6"/>
    <p:sldLayoutId id="2147493510" r:id="rId7"/>
    <p:sldLayoutId id="2147493511" r:id="rId8"/>
    <p:sldLayoutId id="2147493512" r:id="rId9"/>
    <p:sldLayoutId id="2147493513" r:id="rId10"/>
    <p:sldLayoutId id="2147493514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019800" cy="1238250"/>
          </a:xfrm>
        </p:spPr>
        <p:txBody>
          <a:bodyPr/>
          <a:lstStyle/>
          <a:p>
            <a:pPr eaLnBrk="1" hangingPunct="1"/>
            <a:r>
              <a:rPr lang="en-US" dirty="0" smtClean="0"/>
              <a:t>Information Technology Report</a:t>
            </a:r>
          </a:p>
        </p:txBody>
      </p:sp>
      <p:sp>
        <p:nvSpPr>
          <p:cNvPr id="5123" name="Rectangle 2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Dave Pagliai</a:t>
            </a:r>
          </a:p>
          <a:p>
            <a:pPr eaLnBrk="1" hangingPunct="1"/>
            <a:r>
              <a:rPr lang="en-US" dirty="0" smtClean="0"/>
              <a:t>Manager, IT Support Services</a:t>
            </a:r>
          </a:p>
        </p:txBody>
      </p:sp>
      <p:sp>
        <p:nvSpPr>
          <p:cNvPr id="5124" name="Date Placeholder 5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mtClean="0">
                <a:solidFill>
                  <a:srgbClr val="000000"/>
                </a:solidFill>
              </a:rPr>
              <a:t>November 2015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125" name="Footer Placeholder 6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>
                <a:solidFill>
                  <a:srgbClr val="000000"/>
                </a:solidFill>
              </a:rPr>
              <a:t>ERCOT Public</a:t>
            </a:r>
          </a:p>
        </p:txBody>
      </p:sp>
    </p:spTree>
    <p:extLst>
      <p:ext uri="{BB962C8B-B14F-4D97-AF65-F5344CB8AC3E}">
        <p14:creationId xmlns:p14="http://schemas.microsoft.com/office/powerpoint/2010/main" val="229704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/>
              <a:t>ERCOT Public</a:t>
            </a:r>
          </a:p>
        </p:txBody>
      </p:sp>
      <p:sp>
        <p:nvSpPr>
          <p:cNvPr id="6147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mtClean="0"/>
              <a:t>November 2015</a:t>
            </a:r>
            <a:endParaRPr lang="en-US" dirty="0"/>
          </a:p>
        </p:txBody>
      </p:sp>
      <p:sp>
        <p:nvSpPr>
          <p:cNvPr id="614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Incident Report Highlights</a:t>
            </a:r>
          </a:p>
        </p:txBody>
      </p:sp>
      <p:sp>
        <p:nvSpPr>
          <p:cNvPr id="410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17714" y="758372"/>
            <a:ext cx="8686800" cy="5410200"/>
          </a:xfrm>
          <a:ln>
            <a:miter lim="800000"/>
            <a:headEnd/>
            <a:tailEnd/>
          </a:ln>
        </p:spPr>
        <p:txBody>
          <a:bodyPr/>
          <a:lstStyle/>
          <a:p>
            <a:pPr marL="0" indent="0">
              <a:spcBef>
                <a:spcPts val="400"/>
              </a:spcBef>
              <a:spcAft>
                <a:spcPts val="0"/>
              </a:spcAft>
              <a:buFontTx/>
              <a:buNone/>
              <a:defRPr/>
            </a:pPr>
            <a:endParaRPr lang="en-US" sz="1600" dirty="0" smtClean="0"/>
          </a:p>
          <a:p>
            <a:pPr marL="0" indent="0">
              <a:spcBef>
                <a:spcPts val="400"/>
              </a:spcBef>
              <a:spcAft>
                <a:spcPts val="0"/>
              </a:spcAft>
              <a:buFontTx/>
              <a:buNone/>
              <a:defRPr/>
            </a:pPr>
            <a:r>
              <a:rPr lang="en-US" sz="1600" dirty="0" smtClean="0"/>
              <a:t>Service Availability – </a:t>
            </a:r>
            <a:r>
              <a:rPr lang="en-US" sz="1600" dirty="0" smtClean="0"/>
              <a:t>October</a:t>
            </a:r>
            <a:endParaRPr lang="en-US" sz="1600" dirty="0" smtClean="0"/>
          </a:p>
          <a:p>
            <a:pPr lvl="1"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dirty="0" smtClean="0"/>
              <a:t>Retail Market </a:t>
            </a:r>
            <a:r>
              <a:rPr lang="en-US" sz="1600" dirty="0"/>
              <a:t>IT </a:t>
            </a:r>
            <a:r>
              <a:rPr lang="en-US" sz="1600" dirty="0" smtClean="0"/>
              <a:t>systems met all SLA targets</a:t>
            </a:r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r>
              <a:rPr lang="en-US" sz="1600" dirty="0" smtClean="0"/>
              <a:t>Incidents &amp; </a:t>
            </a:r>
            <a:r>
              <a:rPr lang="en-US" sz="1600" dirty="0"/>
              <a:t>Maintenance – </a:t>
            </a:r>
            <a:r>
              <a:rPr lang="en-US" sz="1600" dirty="0" smtClean="0"/>
              <a:t>October</a:t>
            </a:r>
            <a:endParaRPr lang="en-US" sz="1600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10/11/15 </a:t>
            </a:r>
            <a:r>
              <a:rPr lang="en-US" sz="1600" dirty="0"/>
              <a:t>– Planned Maintenance (Commercial Systems Site Failover – Retail processing, </a:t>
            </a:r>
            <a:r>
              <a:rPr lang="en-US" sz="1600" dirty="0" err="1"/>
              <a:t>MarkeTrak</a:t>
            </a:r>
            <a:r>
              <a:rPr lang="en-US" sz="1600" dirty="0"/>
              <a:t>, Retail API</a:t>
            </a:r>
            <a:r>
              <a:rPr lang="en-US" sz="1600" dirty="0" smtClean="0"/>
              <a:t>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10/23/15 – </a:t>
            </a:r>
            <a:r>
              <a:rPr lang="en-US" sz="1600" dirty="0" err="1" smtClean="0"/>
              <a:t>MarkeTrak</a:t>
            </a:r>
            <a:r>
              <a:rPr lang="en-US" sz="1600" dirty="0" smtClean="0"/>
              <a:t> (GUI &amp; API) outage (25 minutes)</a:t>
            </a:r>
            <a:endParaRPr lang="en-US" sz="1600" dirty="0"/>
          </a:p>
          <a:p>
            <a:pPr lvl="1">
              <a:buFont typeface="Wingdings" panose="05000000000000000000" pitchFamily="2" charset="2"/>
              <a:buChar char="§"/>
            </a:pPr>
            <a:endParaRPr lang="en-US" sz="1600" dirty="0"/>
          </a:p>
          <a:p>
            <a:pPr lvl="1">
              <a:buFont typeface="Wingdings" panose="05000000000000000000" pitchFamily="2" charset="2"/>
              <a:buChar char="§"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/>
          </a:p>
          <a:p>
            <a:pPr lvl="2"/>
            <a:endParaRPr lang="en-US" sz="1400" dirty="0" smtClean="0"/>
          </a:p>
          <a:p>
            <a:pPr lvl="2"/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415383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MarkeTrak</a:t>
            </a:r>
            <a:r>
              <a:rPr lang="en-US" dirty="0" smtClean="0"/>
              <a:t> Performance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ERCOT Public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2015</a:t>
            </a:r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2149" y="1119962"/>
            <a:ext cx="8999814" cy="350874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67831" y="5074443"/>
            <a:ext cx="6648450" cy="581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771549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3_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Public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766D08B-9BD9-4F52-9876-573EE2900B2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office/2006/documentManagement/types"/>
    <ds:schemaRef ds:uri="http://purl.org/dc/terms/"/>
    <ds:schemaRef ds:uri="http://purl.org/dc/elements/1.1/"/>
    <ds:schemaRef ds:uri="http://purl.org/dc/dcmitype/"/>
    <ds:schemaRef ds:uri="http://schemas.microsoft.com/office/2006/metadata/properties"/>
    <ds:schemaRef ds:uri="http://schemas.openxmlformats.org/package/2006/metadata/core-properties"/>
    <ds:schemaRef ds:uri="http://schemas.microsoft.com/office/infopath/2007/PartnerControls"/>
    <ds:schemaRef ds:uri="c34af464-7aa1-4edd-9be4-83dffc1cb926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9149</TotalTime>
  <Words>77</Words>
  <Application>Microsoft Office PowerPoint</Application>
  <PresentationFormat>On-screen Show (4:3)</PresentationFormat>
  <Paragraphs>42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Custom Design</vt:lpstr>
      <vt:lpstr>1_Custom Design</vt:lpstr>
      <vt:lpstr>2_Custom Design</vt:lpstr>
      <vt:lpstr>3_Custom Design</vt:lpstr>
      <vt:lpstr>Information Technology Report</vt:lpstr>
      <vt:lpstr>Incident Report Highlights</vt:lpstr>
      <vt:lpstr>MarkeTrak Performance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Pagliai, Dave</cp:lastModifiedBy>
  <cp:revision>398</cp:revision>
  <cp:lastPrinted>2015-03-02T23:22:39Z</cp:lastPrinted>
  <dcterms:created xsi:type="dcterms:W3CDTF">2010-04-12T23:12:02Z</dcterms:created>
  <dcterms:modified xsi:type="dcterms:W3CDTF">2015-11-02T22:26:50Z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