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sldIdLst>
    <p:sldId id="260" r:id="rId6"/>
    <p:sldId id="266" r:id="rId7"/>
    <p:sldId id="267" r:id="rId8"/>
    <p:sldId id="262" r:id="rId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-3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10/30/2015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017B3-6606-854F-A86E-1A5425819F84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10/30/2015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017B3-6606-854F-A86E-1A5425819F84}" type="datetimeFigureOut">
              <a:rPr lang="en-US" smtClean="0"/>
              <a:t>10/30/2015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3861872"/>
            <a:chOff x="603250" y="546100"/>
            <a:chExt cx="7727950" cy="3861872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27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Flight Testing Update</a:t>
              </a:r>
            </a:p>
            <a:p>
              <a:endParaRPr lang="en-US" b="1" dirty="0" smtClean="0"/>
            </a:p>
            <a:p>
              <a:r>
                <a:rPr lang="en-US" i="1" dirty="0" smtClean="0"/>
                <a:t>Paul Yockey</a:t>
              </a:r>
            </a:p>
            <a:p>
              <a:r>
                <a:rPr lang="en-US" dirty="0" smtClean="0"/>
                <a:t>Flight Administrator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Retail Market Subcommittee</a:t>
              </a:r>
            </a:p>
            <a:p>
              <a:r>
                <a:rPr lang="en-US" dirty="0" smtClean="0"/>
                <a:t>11/03/15</a:t>
              </a:r>
              <a:endParaRPr lang="en-US" dirty="0" smtClean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19850" y="5790143"/>
            <a:ext cx="23578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>
                <a:solidFill>
                  <a:prstClr val="black"/>
                </a:solidFill>
              </a:rPr>
              <a:t>Retail Market Subcommittee</a:t>
            </a:r>
            <a:endParaRPr lang="en-US" sz="1050" b="1" dirty="0">
              <a:solidFill>
                <a:prstClr val="black"/>
              </a:solidFill>
            </a:endParaRPr>
          </a:p>
          <a:p>
            <a:pPr algn="r"/>
            <a:r>
              <a:rPr lang="en-US" sz="1050" i="1" dirty="0" smtClean="0">
                <a:solidFill>
                  <a:prstClr val="black"/>
                </a:solidFill>
              </a:rPr>
              <a:t>11/03/15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9663" y="179143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Flight 1015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>
                <a:solidFill>
                  <a:prstClr val="black"/>
                </a:solidFill>
              </a:rPr>
              <a:t>Flight </a:t>
            </a:r>
            <a:r>
              <a:rPr lang="en-US" kern="0" dirty="0" smtClean="0">
                <a:solidFill>
                  <a:prstClr val="black"/>
                </a:solidFill>
              </a:rPr>
              <a:t>1015 </a:t>
            </a:r>
            <a:r>
              <a:rPr lang="en-US" kern="0" dirty="0">
                <a:solidFill>
                  <a:prstClr val="black"/>
                </a:solidFill>
              </a:rPr>
              <a:t>Summary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461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28600"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228600"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1800" dirty="0" smtClean="0">
                <a:solidFill>
                  <a:prstClr val="black"/>
                </a:solidFill>
              </a:rPr>
              <a:t>In-Flight Testing: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6</a:t>
            </a:r>
            <a:r>
              <a:rPr lang="en-US" sz="1800" b="0" dirty="0" smtClean="0">
                <a:solidFill>
                  <a:prstClr val="black"/>
                </a:solidFill>
              </a:rPr>
              <a:t> </a:t>
            </a:r>
            <a:r>
              <a:rPr lang="en-US" sz="1800" b="0" dirty="0">
                <a:solidFill>
                  <a:prstClr val="black"/>
                </a:solidFill>
              </a:rPr>
              <a:t>New CRs </a:t>
            </a:r>
            <a:r>
              <a:rPr lang="en-US" sz="1800" b="0" dirty="0" smtClean="0">
                <a:solidFill>
                  <a:prstClr val="black"/>
                </a:solidFill>
              </a:rPr>
              <a:t>are </a:t>
            </a:r>
            <a:r>
              <a:rPr lang="en-US" sz="1800" b="0" dirty="0" smtClean="0">
                <a:solidFill>
                  <a:prstClr val="black"/>
                </a:solidFill>
              </a:rPr>
              <a:t>tested </a:t>
            </a:r>
            <a:r>
              <a:rPr lang="en-US" sz="1800" b="0" dirty="0">
                <a:solidFill>
                  <a:prstClr val="black"/>
                </a:solidFill>
              </a:rPr>
              <a:t>(Including 1 additional </a:t>
            </a:r>
            <a:r>
              <a:rPr lang="en-US" sz="1800" b="0" dirty="0" smtClean="0">
                <a:solidFill>
                  <a:prstClr val="black"/>
                </a:solidFill>
              </a:rPr>
              <a:t>DUNS and 1 PUCT Option 2)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Existing CRs: 5</a:t>
            </a:r>
            <a:r>
              <a:rPr lang="en-US" sz="1800" b="0" dirty="0" smtClean="0">
                <a:solidFill>
                  <a:prstClr val="black"/>
                </a:solidFill>
              </a:rPr>
              <a:t> CRs </a:t>
            </a:r>
            <a:r>
              <a:rPr lang="en-US" sz="1800" b="0" dirty="0" smtClean="0">
                <a:solidFill>
                  <a:prstClr val="black"/>
                </a:solidFill>
              </a:rPr>
              <a:t>added a </a:t>
            </a:r>
            <a:r>
              <a:rPr lang="en-US" sz="1800" b="0" dirty="0">
                <a:solidFill>
                  <a:prstClr val="black"/>
                </a:solidFill>
              </a:rPr>
              <a:t>new </a:t>
            </a:r>
            <a:r>
              <a:rPr lang="en-US" sz="1800" b="0" dirty="0" smtClean="0">
                <a:solidFill>
                  <a:prstClr val="black"/>
                </a:solidFill>
              </a:rPr>
              <a:t>territory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1,436 </a:t>
            </a:r>
            <a:r>
              <a:rPr lang="en-US" sz="1800" b="0" dirty="0">
                <a:solidFill>
                  <a:prstClr val="black"/>
                </a:solidFill>
              </a:rPr>
              <a:t>tasks </a:t>
            </a:r>
            <a:r>
              <a:rPr lang="en-US" sz="1800" b="0" dirty="0" smtClean="0">
                <a:solidFill>
                  <a:prstClr val="black"/>
                </a:solidFill>
              </a:rPr>
              <a:t>were</a:t>
            </a:r>
            <a:r>
              <a:rPr lang="en-US" sz="1800" b="0" dirty="0" smtClean="0">
                <a:solidFill>
                  <a:prstClr val="black"/>
                </a:solidFill>
              </a:rPr>
              <a:t> </a:t>
            </a:r>
            <a:r>
              <a:rPr lang="en-US" sz="1800" b="0" dirty="0" smtClean="0">
                <a:solidFill>
                  <a:prstClr val="black"/>
                </a:solidFill>
              </a:rPr>
              <a:t>scheduled </a:t>
            </a:r>
            <a:r>
              <a:rPr lang="en-US" sz="1800" b="0" dirty="0">
                <a:solidFill>
                  <a:prstClr val="black"/>
                </a:solidFill>
              </a:rPr>
              <a:t>including connectivity</a:t>
            </a:r>
          </a:p>
          <a:p>
            <a:pPr marL="228600"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1800" dirty="0" smtClean="0">
              <a:solidFill>
                <a:prstClr val="black"/>
              </a:solidFill>
            </a:endParaRPr>
          </a:p>
          <a:p>
            <a:pPr marL="228600"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1800" dirty="0">
                <a:solidFill>
                  <a:prstClr val="black"/>
                </a:solidFill>
              </a:rPr>
              <a:t>Adhoc Period Testing: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4</a:t>
            </a:r>
            <a:r>
              <a:rPr lang="en-US" sz="1800" b="0" dirty="0" smtClean="0">
                <a:solidFill>
                  <a:prstClr val="black"/>
                </a:solidFill>
              </a:rPr>
              <a:t> </a:t>
            </a:r>
            <a:r>
              <a:rPr lang="en-US" sz="1800" b="0" dirty="0" smtClean="0">
                <a:solidFill>
                  <a:prstClr val="black"/>
                </a:solidFill>
              </a:rPr>
              <a:t>CR </a:t>
            </a:r>
            <a:r>
              <a:rPr lang="en-US" sz="1800" b="0" dirty="0" smtClean="0">
                <a:solidFill>
                  <a:prstClr val="black"/>
                </a:solidFill>
              </a:rPr>
              <a:t>are</a:t>
            </a:r>
            <a:r>
              <a:rPr lang="en-US" sz="1800" b="0" dirty="0" smtClean="0">
                <a:solidFill>
                  <a:prstClr val="black"/>
                </a:solidFill>
              </a:rPr>
              <a:t> </a:t>
            </a:r>
            <a:r>
              <a:rPr lang="en-US" sz="1800" b="0" dirty="0" smtClean="0">
                <a:solidFill>
                  <a:prstClr val="black"/>
                </a:solidFill>
              </a:rPr>
              <a:t>testing for Change of Service Provider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1 CR is adding a </a:t>
            </a:r>
            <a:r>
              <a:rPr lang="en-US" sz="1800" b="0" dirty="0" smtClean="0">
                <a:solidFill>
                  <a:prstClr val="black"/>
                </a:solidFill>
              </a:rPr>
              <a:t>DUNS+4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1 CR is testing for Bank Change</a:t>
            </a:r>
            <a:endParaRPr lang="en-US" sz="1800" b="0" dirty="0" smtClean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7 CRs are testing </a:t>
            </a:r>
            <a:r>
              <a:rPr lang="en-US" sz="1800" b="0" dirty="0">
                <a:solidFill>
                  <a:prstClr val="black"/>
                </a:solidFill>
              </a:rPr>
              <a:t>connectivity with all partners due </a:t>
            </a:r>
            <a:r>
              <a:rPr lang="en-US" sz="1800" b="0" dirty="0" smtClean="0">
                <a:solidFill>
                  <a:prstClr val="black"/>
                </a:solidFill>
              </a:rPr>
              <a:t>to system </a:t>
            </a:r>
            <a:r>
              <a:rPr lang="en-US" sz="1800" b="0" dirty="0" smtClean="0">
                <a:solidFill>
                  <a:prstClr val="black"/>
                </a:solidFill>
              </a:rPr>
              <a:t>changes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1 TDSP testing connectivity for minor Gateway changes</a:t>
            </a:r>
            <a:endParaRPr lang="en-US" sz="1800" b="0" dirty="0" smtClean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Adhoc </a:t>
            </a:r>
            <a:r>
              <a:rPr lang="en-US" sz="1800" b="0" dirty="0">
                <a:solidFill>
                  <a:prstClr val="black"/>
                </a:solidFill>
              </a:rPr>
              <a:t>Period </a:t>
            </a:r>
            <a:r>
              <a:rPr lang="en-US" sz="1800" b="0" dirty="0" smtClean="0">
                <a:solidFill>
                  <a:prstClr val="black"/>
                </a:solidFill>
              </a:rPr>
              <a:t>has </a:t>
            </a:r>
            <a:r>
              <a:rPr lang="en-US" sz="1800" b="0" dirty="0" smtClean="0">
                <a:solidFill>
                  <a:prstClr val="black"/>
                </a:solidFill>
              </a:rPr>
              <a:t>655 </a:t>
            </a:r>
            <a:r>
              <a:rPr lang="en-US" sz="1800" b="0" dirty="0">
                <a:solidFill>
                  <a:prstClr val="black"/>
                </a:solidFill>
              </a:rPr>
              <a:t>total tasks </a:t>
            </a:r>
            <a:r>
              <a:rPr lang="en-US" sz="1800" b="0" dirty="0" smtClean="0">
                <a:solidFill>
                  <a:prstClr val="black"/>
                </a:solidFill>
              </a:rPr>
              <a:t>scheduled including connectivity</a:t>
            </a:r>
            <a:endParaRPr lang="en-US" sz="18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57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19850" y="5790143"/>
            <a:ext cx="23578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>
                <a:solidFill>
                  <a:prstClr val="black"/>
                </a:solidFill>
              </a:rPr>
              <a:t>Retail Market Subcommittee</a:t>
            </a:r>
            <a:endParaRPr lang="en-US" sz="1050" b="1" dirty="0">
              <a:solidFill>
                <a:prstClr val="black"/>
              </a:solidFill>
            </a:endParaRPr>
          </a:p>
          <a:p>
            <a:pPr algn="r"/>
            <a:r>
              <a:rPr lang="en-US" sz="1050" i="1" dirty="0" smtClean="0">
                <a:solidFill>
                  <a:prstClr val="black"/>
                </a:solidFill>
              </a:rPr>
              <a:t>11/03/15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9663" y="179143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Flight 1015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>
                <a:solidFill>
                  <a:prstClr val="black"/>
                </a:solidFill>
              </a:rPr>
              <a:t>Schedule</a:t>
            </a: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3831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Flight 1015 </a:t>
            </a:r>
            <a:r>
              <a:rPr lang="en-US" sz="1800" b="0" dirty="0">
                <a:solidFill>
                  <a:prstClr val="black"/>
                </a:solidFill>
              </a:rPr>
              <a:t>signup </a:t>
            </a:r>
            <a:r>
              <a:rPr lang="en-US" sz="1800" b="0" dirty="0" smtClean="0">
                <a:solidFill>
                  <a:prstClr val="black"/>
                </a:solidFill>
              </a:rPr>
              <a:t>began 09/02/15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Flight </a:t>
            </a:r>
            <a:r>
              <a:rPr lang="en-US" sz="1800" b="0" dirty="0" smtClean="0">
                <a:solidFill>
                  <a:prstClr val="black"/>
                </a:solidFill>
              </a:rPr>
              <a:t>1015 signup </a:t>
            </a:r>
            <a:r>
              <a:rPr lang="en-US" sz="1800" b="0" dirty="0">
                <a:solidFill>
                  <a:prstClr val="black"/>
                </a:solidFill>
              </a:rPr>
              <a:t>deadline </a:t>
            </a:r>
            <a:r>
              <a:rPr lang="en-US" sz="1800" b="0" dirty="0" smtClean="0">
                <a:solidFill>
                  <a:prstClr val="black"/>
                </a:solidFill>
              </a:rPr>
              <a:t>was 09/09/15 (Adhoc,10/23/15 for Current </a:t>
            </a:r>
            <a:r>
              <a:rPr lang="en-US" sz="1800" b="0" dirty="0">
                <a:solidFill>
                  <a:prstClr val="black"/>
                </a:solidFill>
              </a:rPr>
              <a:t>MPs Only, </a:t>
            </a:r>
            <a:r>
              <a:rPr lang="en-US" sz="1800" b="0" i="1" dirty="0">
                <a:solidFill>
                  <a:prstClr val="black"/>
                </a:solidFill>
              </a:rPr>
              <a:t>subject to Flight Administrator and TDSPs’ Approval</a:t>
            </a:r>
            <a:r>
              <a:rPr lang="en-US" sz="1800" b="0" dirty="0" smtClean="0">
                <a:solidFill>
                  <a:prstClr val="black"/>
                </a:solidFill>
              </a:rPr>
              <a:t>)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Connectivity </a:t>
            </a:r>
            <a:r>
              <a:rPr lang="en-US" sz="1800" b="0" dirty="0">
                <a:solidFill>
                  <a:prstClr val="black"/>
                </a:solidFill>
              </a:rPr>
              <a:t>kick-off conference call </a:t>
            </a:r>
            <a:r>
              <a:rPr lang="en-US" sz="1800" b="0" dirty="0" smtClean="0">
                <a:solidFill>
                  <a:prstClr val="black"/>
                </a:solidFill>
              </a:rPr>
              <a:t>was 09/15/15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Flight kick-off conference call </a:t>
            </a:r>
            <a:r>
              <a:rPr lang="en-US" sz="1800" b="0" dirty="0" smtClean="0">
                <a:solidFill>
                  <a:prstClr val="black"/>
                </a:solidFill>
              </a:rPr>
              <a:t>was 10/02/15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Day 1 transactions </a:t>
            </a:r>
            <a:r>
              <a:rPr lang="en-US" sz="1800" b="0" dirty="0" smtClean="0">
                <a:solidFill>
                  <a:prstClr val="black"/>
                </a:solidFill>
              </a:rPr>
              <a:t>began 10/05/15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Flight </a:t>
            </a:r>
            <a:r>
              <a:rPr lang="en-US" sz="1800" b="0" dirty="0" smtClean="0">
                <a:solidFill>
                  <a:prstClr val="black"/>
                </a:solidFill>
              </a:rPr>
              <a:t>1015 </a:t>
            </a:r>
            <a:r>
              <a:rPr lang="en-US" sz="1800" b="0" dirty="0" smtClean="0">
                <a:solidFill>
                  <a:prstClr val="black"/>
                </a:solidFill>
              </a:rPr>
              <a:t>concluded </a:t>
            </a:r>
            <a:r>
              <a:rPr lang="en-US" sz="1800" b="0" dirty="0" smtClean="0">
                <a:solidFill>
                  <a:prstClr val="black"/>
                </a:solidFill>
              </a:rPr>
              <a:t>on 10/16/15 (</a:t>
            </a:r>
            <a:r>
              <a:rPr lang="en-US" sz="1800" b="0" dirty="0">
                <a:solidFill>
                  <a:prstClr val="black"/>
                </a:solidFill>
              </a:rPr>
              <a:t>C</a:t>
            </a:r>
            <a:r>
              <a:rPr lang="en-US" sz="1800" b="0" dirty="0" smtClean="0">
                <a:solidFill>
                  <a:prstClr val="black"/>
                </a:solidFill>
              </a:rPr>
              <a:t>ontingency/Adhoc </a:t>
            </a:r>
            <a:r>
              <a:rPr lang="en-US" sz="1800" b="0" dirty="0">
                <a:solidFill>
                  <a:prstClr val="black"/>
                </a:solidFill>
              </a:rPr>
              <a:t>P</a:t>
            </a:r>
            <a:r>
              <a:rPr lang="en-US" sz="1800" b="0" dirty="0" smtClean="0">
                <a:solidFill>
                  <a:prstClr val="black"/>
                </a:solidFill>
              </a:rPr>
              <a:t>eriod </a:t>
            </a:r>
            <a:r>
              <a:rPr lang="en-US" sz="1800" b="0" dirty="0">
                <a:solidFill>
                  <a:prstClr val="black"/>
                </a:solidFill>
              </a:rPr>
              <a:t>until </a:t>
            </a:r>
            <a:r>
              <a:rPr lang="en-US" sz="1800" b="0" dirty="0" smtClean="0">
                <a:solidFill>
                  <a:prstClr val="black"/>
                </a:solidFill>
              </a:rPr>
              <a:t>11/25/15)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Adhoc </a:t>
            </a:r>
            <a:r>
              <a:rPr lang="en-US" sz="1800" b="0" dirty="0">
                <a:solidFill>
                  <a:prstClr val="black"/>
                </a:solidFill>
              </a:rPr>
              <a:t>Testing </a:t>
            </a:r>
            <a:r>
              <a:rPr lang="en-US" sz="1800" b="0" dirty="0" smtClean="0">
                <a:solidFill>
                  <a:prstClr val="black"/>
                </a:solidFill>
              </a:rPr>
              <a:t>began </a:t>
            </a:r>
            <a:r>
              <a:rPr lang="en-US" sz="1800" b="0" dirty="0" smtClean="0">
                <a:solidFill>
                  <a:prstClr val="black"/>
                </a:solidFill>
              </a:rPr>
              <a:t>10/19/2015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All scripts are expected to be completed by 11/13/2015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28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553200" y="5809193"/>
            <a:ext cx="22245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>
                <a:solidFill>
                  <a:prstClr val="black"/>
                </a:solidFill>
              </a:rPr>
              <a:t>Retail Market Subcommittee</a:t>
            </a:r>
            <a:endParaRPr lang="en-US" sz="1050" b="1" dirty="0">
              <a:solidFill>
                <a:prstClr val="black"/>
              </a:solidFill>
            </a:endParaRPr>
          </a:p>
          <a:p>
            <a:pPr algn="r"/>
            <a:r>
              <a:rPr lang="en-US" sz="1050" i="1" dirty="0" smtClean="0">
                <a:solidFill>
                  <a:prstClr val="black"/>
                </a:solidFill>
              </a:rPr>
              <a:t>11/03/15</a:t>
            </a:r>
            <a:endParaRPr lang="en-US" sz="1050" i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03743" y="2179125"/>
            <a:ext cx="8573975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28600"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228600" indent="0" algn="ctr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6000" b="0" dirty="0" smtClean="0">
                <a:solidFill>
                  <a:prstClr val="black"/>
                </a:solidFill>
              </a:rPr>
              <a:t>Questions?</a:t>
            </a:r>
            <a:endParaRPr lang="en-US" sz="60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9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www.w3.org/XML/1998/namespace"/>
    <ds:schemaRef ds:uri="c34af464-7aa1-4edd-9be4-83dffc1cb926"/>
    <ds:schemaRef ds:uri="http://schemas.openxmlformats.org/package/2006/metadata/core-properties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2388</TotalTime>
  <Words>191</Words>
  <Application>Microsoft Office PowerPoint</Application>
  <PresentationFormat>On-screen Show (4:3)</PresentationFormat>
  <Paragraphs>42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Yockey, Paul</cp:lastModifiedBy>
  <cp:revision>192</cp:revision>
  <cp:lastPrinted>2013-01-30T23:16:36Z</cp:lastPrinted>
  <dcterms:created xsi:type="dcterms:W3CDTF">2010-04-12T23:12:02Z</dcterms:created>
  <dcterms:modified xsi:type="dcterms:W3CDTF">2015-10-30T18:25:38Z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