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67" r:id="rId4"/>
    <p:sldMasterId id="2147493479" r:id="rId5"/>
    <p:sldMasterId id="2147493491" r:id="rId6"/>
    <p:sldMasterId id="2147493503" r:id="rId7"/>
  </p:sldMasterIdLst>
  <p:notesMasterIdLst>
    <p:notesMasterId r:id="rId11"/>
  </p:notesMasterIdLst>
  <p:handoutMasterIdLst>
    <p:handoutMasterId r:id="rId12"/>
  </p:handoutMasterIdLst>
  <p:sldIdLst>
    <p:sldId id="401" r:id="rId8"/>
    <p:sldId id="406" r:id="rId9"/>
    <p:sldId id="410" r:id="rId10"/>
  </p:sldIdLst>
  <p:sldSz cx="9144000" cy="6858000" type="screen4x3"/>
  <p:notesSz cx="9236075" cy="7010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386"/>
    <a:srgbClr val="55BAB7"/>
    <a:srgbClr val="00385E"/>
    <a:srgbClr val="C4E3E1"/>
    <a:srgbClr val="C0D1E2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785" autoAdjust="0"/>
    <p:restoredTop sz="94595" autoAdjust="0"/>
  </p:normalViewPr>
  <p:slideViewPr>
    <p:cSldViewPr snapToGrid="0" snapToObjects="1">
      <p:cViewPr varScale="1">
        <p:scale>
          <a:sx n="134" d="100"/>
          <a:sy n="134" d="100"/>
        </p:scale>
        <p:origin x="-906" y="-78"/>
      </p:cViewPr>
      <p:guideLst>
        <p:guide orient="horz" pos="403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 snapToGrid="0" snapToObjects="1" showGuides="1">
      <p:cViewPr varScale="1">
        <p:scale>
          <a:sx n="125" d="100"/>
          <a:sy n="125" d="100"/>
        </p:scale>
        <p:origin x="-1962" y="-102"/>
      </p:cViewPr>
      <p:guideLst>
        <p:guide orient="horz" pos="2208"/>
        <p:guide pos="29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03136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30849" y="0"/>
            <a:ext cx="4003136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DE495-51AC-4723-A7B4-B1B58AAC8C5A}" type="datetimeFigureOut">
              <a:rPr lang="en-US" smtClean="0"/>
              <a:t>11/2/2015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658443"/>
            <a:ext cx="4003136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30849" y="6658443"/>
            <a:ext cx="4003136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0D1E90-E9C6-42A2-8EB7-24DAC221AC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87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03136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30849" y="0"/>
            <a:ext cx="4003136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DF52B9-7E6C-4146-83FC-76B5AB271E46}" type="datetimeFigureOut">
              <a:rPr lang="en-US" smtClean="0"/>
              <a:t>11/2/2015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65438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4444" y="3330420"/>
            <a:ext cx="7387187" cy="31544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658443"/>
            <a:ext cx="4003136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30849" y="6658443"/>
            <a:ext cx="4003136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1B3D22-F502-4A52-A06E-717BD3D70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13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62E46B9-32B7-40E7-9A82-BF397A6673AD}" type="slidenum">
              <a:rPr lang="en-US" smtClean="0">
                <a:solidFill>
                  <a:prstClr val="black"/>
                </a:solidFill>
              </a:rPr>
              <a:pPr eaLnBrk="1" hangingPunct="1"/>
              <a:t>1</a:t>
            </a:fld>
            <a:endParaRPr lang="en-US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71513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4C8E96-8577-4B68-8064-BDBA256C085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6611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6311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CBE48-FA63-478E-8B3E-EC00F2B7C09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November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8094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F2134A-645F-43EE-AFC5-4BFB5FBA1F4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November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31953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3CB5A9-6AED-41D7-9973-C3E52D0DDF9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November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67948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EBB23-21DA-48A3-AC94-0BEAC5B162F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November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15932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24544E-00D5-47D8-BAE9-43AD6AAC7B9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November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37613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6E5927-58FF-4ECE-80AC-7C696E90D67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November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15061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November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</p:spTree>
    <p:extLst>
      <p:ext uri="{BB962C8B-B14F-4D97-AF65-F5344CB8AC3E}">
        <p14:creationId xmlns:p14="http://schemas.microsoft.com/office/powerpoint/2010/main" val="7545698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6FCB9-52E2-41AE-801F-E0915C34B91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November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15350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CFEAE9-A0CB-47FA-A0D5-50D8B972F85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November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1052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4E67A-B593-4113-8DC6-EA120DC45A3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1143000" y="647700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November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6782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3480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B95AC3-10FB-43FB-A2DE-3CEE6D282FC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November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54351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CBE48-FA63-478E-8B3E-EC00F2B7C09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November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59612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F2134A-645F-43EE-AFC5-4BFB5FBA1F4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November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524707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3CB5A9-6AED-41D7-9973-C3E52D0DDF9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November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165983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EBB23-21DA-48A3-AC94-0BEAC5B162F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November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57330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24544E-00D5-47D8-BAE9-43AD6AAC7B9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November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047750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6E5927-58FF-4ECE-80AC-7C696E90D67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November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467462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November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</p:spTree>
    <p:extLst>
      <p:ext uri="{BB962C8B-B14F-4D97-AF65-F5344CB8AC3E}">
        <p14:creationId xmlns:p14="http://schemas.microsoft.com/office/powerpoint/2010/main" val="205129829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6FCB9-52E2-41AE-801F-E0915C34B91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November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201753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CFEAE9-A0CB-47FA-A0D5-50D8B972F85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November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6607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ERCOT Public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98252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4E67A-B593-4113-8DC6-EA120DC45A3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1143000" y="647700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November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233351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B95AC3-10FB-43FB-A2DE-3CEE6D282FC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November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098775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CBE48-FA63-478E-8B3E-EC00F2B7C09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November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420299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F2134A-645F-43EE-AFC5-4BFB5FBA1F4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November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832434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3CB5A9-6AED-41D7-9973-C3E52D0DDF9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November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10030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EBB23-21DA-48A3-AC94-0BEAC5B162F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November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111981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24544E-00D5-47D8-BAE9-43AD6AAC7B9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November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839400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6E5927-58FF-4ECE-80AC-7C696E90D67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November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7472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ERCOT Public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57003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November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</p:spTree>
    <p:extLst>
      <p:ext uri="{BB962C8B-B14F-4D97-AF65-F5344CB8AC3E}">
        <p14:creationId xmlns:p14="http://schemas.microsoft.com/office/powerpoint/2010/main" val="4021263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6FCB9-52E2-41AE-801F-E0915C34B91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November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8870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CFEAE9-A0CB-47FA-A0D5-50D8B972F85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November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144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4E67A-B593-4113-8DC6-EA120DC45A3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1143000" y="647700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November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9326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B95AC3-10FB-43FB-A2DE-3CEE6D282FC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November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6380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-168453"/>
            <a:ext cx="9144000" cy="721695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/>
          <p:cNvPicPr>
            <a:picLocks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975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1B48D-6708-5141-8A45-C2E8F9E833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33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74" r:id="rId1"/>
    <p:sldLayoutId id="2147493475" r:id="rId2"/>
    <p:sldLayoutId id="2147493476" r:id="rId3"/>
    <p:sldLayoutId id="2147493477" r:id="rId4"/>
  </p:sldLayoutIdLst>
  <p:timing>
    <p:tnLst>
      <p:par>
        <p:cTn id="1" dur="indefinite" restart="never" nodeType="tmRoot"/>
      </p:par>
    </p:tnLst>
  </p:timing>
  <p:hf sldNum="0"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A358B131-1F6E-415A-B53B-329E77A48CAE}" type="slidenum">
              <a:rPr lang="en-US">
                <a:solidFill>
                  <a:srgbClr val="000000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29" name="Picture 8" descr="logo_C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1032" name="Line 11"/>
          <p:cNvSpPr>
            <a:spLocks noChangeShapeType="1"/>
          </p:cNvSpPr>
          <p:nvPr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000000"/>
                </a:solidFill>
              </a:rPr>
              <a:t>November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4" name="Line 12"/>
          <p:cNvSpPr>
            <a:spLocks noChangeShapeType="1"/>
          </p:cNvSpPr>
          <p:nvPr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fld id="{A9AB3048-F455-4A6C-AB20-509BC68DBB60}" type="slidenum">
              <a:rPr lang="en-US" sz="1200">
                <a:solidFill>
                  <a:srgbClr val="000000"/>
                </a:solidFill>
                <a:cs typeface="Arial" charset="0"/>
              </a:rPr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20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8816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80" r:id="rId1"/>
    <p:sldLayoutId id="2147493481" r:id="rId2"/>
    <p:sldLayoutId id="2147493482" r:id="rId3"/>
    <p:sldLayoutId id="2147493483" r:id="rId4"/>
    <p:sldLayoutId id="2147493484" r:id="rId5"/>
    <p:sldLayoutId id="2147493485" r:id="rId6"/>
    <p:sldLayoutId id="2147493486" r:id="rId7"/>
    <p:sldLayoutId id="2147493487" r:id="rId8"/>
    <p:sldLayoutId id="2147493488" r:id="rId9"/>
    <p:sldLayoutId id="2147493489" r:id="rId10"/>
    <p:sldLayoutId id="2147493490" r:id="rId1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A358B131-1F6E-415A-B53B-329E77A48CAE}" type="slidenum">
              <a:rPr lang="en-US">
                <a:solidFill>
                  <a:srgbClr val="000000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29" name="Picture 8" descr="logo_C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1032" name="Line 11"/>
          <p:cNvSpPr>
            <a:spLocks noChangeShapeType="1"/>
          </p:cNvSpPr>
          <p:nvPr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000000"/>
                </a:solidFill>
              </a:rPr>
              <a:t>November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4" name="Line 12"/>
          <p:cNvSpPr>
            <a:spLocks noChangeShapeType="1"/>
          </p:cNvSpPr>
          <p:nvPr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fld id="{A9AB3048-F455-4A6C-AB20-509BC68DBB60}" type="slidenum">
              <a:rPr lang="en-US" sz="1200">
                <a:solidFill>
                  <a:srgbClr val="000000"/>
                </a:solidFill>
                <a:cs typeface="Arial" charset="0"/>
              </a:rPr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20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4150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92" r:id="rId1"/>
    <p:sldLayoutId id="2147493493" r:id="rId2"/>
    <p:sldLayoutId id="2147493494" r:id="rId3"/>
    <p:sldLayoutId id="2147493495" r:id="rId4"/>
    <p:sldLayoutId id="2147493496" r:id="rId5"/>
    <p:sldLayoutId id="2147493497" r:id="rId6"/>
    <p:sldLayoutId id="2147493498" r:id="rId7"/>
    <p:sldLayoutId id="2147493499" r:id="rId8"/>
    <p:sldLayoutId id="2147493500" r:id="rId9"/>
    <p:sldLayoutId id="2147493501" r:id="rId10"/>
    <p:sldLayoutId id="2147493502" r:id="rId1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A358B131-1F6E-415A-B53B-329E77A48CAE}" type="slidenum">
              <a:rPr lang="en-US">
                <a:solidFill>
                  <a:srgbClr val="000000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29" name="Picture 8" descr="logo_C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1032" name="Line 11"/>
          <p:cNvSpPr>
            <a:spLocks noChangeShapeType="1"/>
          </p:cNvSpPr>
          <p:nvPr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000000"/>
                </a:solidFill>
              </a:rPr>
              <a:t>November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4" name="Line 12"/>
          <p:cNvSpPr>
            <a:spLocks noChangeShapeType="1"/>
          </p:cNvSpPr>
          <p:nvPr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fld id="{A9AB3048-F455-4A6C-AB20-509BC68DBB60}" type="slidenum">
              <a:rPr lang="en-US" sz="1200">
                <a:solidFill>
                  <a:srgbClr val="000000"/>
                </a:solidFill>
                <a:cs typeface="Arial" charset="0"/>
              </a:rPr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20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1573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504" r:id="rId1"/>
    <p:sldLayoutId id="2147493505" r:id="rId2"/>
    <p:sldLayoutId id="2147493506" r:id="rId3"/>
    <p:sldLayoutId id="2147493507" r:id="rId4"/>
    <p:sldLayoutId id="2147493508" r:id="rId5"/>
    <p:sldLayoutId id="2147493509" r:id="rId6"/>
    <p:sldLayoutId id="2147493510" r:id="rId7"/>
    <p:sldLayoutId id="2147493511" r:id="rId8"/>
    <p:sldLayoutId id="2147493512" r:id="rId9"/>
    <p:sldLayoutId id="2147493513" r:id="rId10"/>
    <p:sldLayoutId id="2147493514" r:id="rId1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019800" cy="1238250"/>
          </a:xfrm>
        </p:spPr>
        <p:txBody>
          <a:bodyPr/>
          <a:lstStyle/>
          <a:p>
            <a:pPr eaLnBrk="1" hangingPunct="1"/>
            <a:r>
              <a:rPr lang="en-US" dirty="0" smtClean="0"/>
              <a:t>Information Technology Report</a:t>
            </a:r>
          </a:p>
        </p:txBody>
      </p:sp>
      <p:sp>
        <p:nvSpPr>
          <p:cNvPr id="5123" name="Rectangle 20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Dave Pagliai</a:t>
            </a:r>
          </a:p>
          <a:p>
            <a:pPr eaLnBrk="1" hangingPunct="1"/>
            <a:r>
              <a:rPr lang="en-US" dirty="0" smtClean="0"/>
              <a:t>Manager, IT Support Services</a:t>
            </a:r>
          </a:p>
        </p:txBody>
      </p:sp>
      <p:sp>
        <p:nvSpPr>
          <p:cNvPr id="5124" name="Date Placeholder 5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rgbClr val="000000"/>
                </a:solidFill>
              </a:rPr>
              <a:t>November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125" name="Footer Placeholder 6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</p:spTree>
    <p:extLst>
      <p:ext uri="{BB962C8B-B14F-4D97-AF65-F5344CB8AC3E}">
        <p14:creationId xmlns:p14="http://schemas.microsoft.com/office/powerpoint/2010/main" val="2297041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/>
              <a:t>ERCOT Public</a:t>
            </a:r>
          </a:p>
        </p:txBody>
      </p:sp>
      <p:sp>
        <p:nvSpPr>
          <p:cNvPr id="6147" name="Date Placeholder 5"/>
          <p:cNvSpPr>
            <a:spLocks noGrp="1"/>
          </p:cNvSpPr>
          <p:nvPr>
            <p:ph type="dt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Incident Report Highlights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7714" y="758372"/>
            <a:ext cx="8686800" cy="5410200"/>
          </a:xfrm>
          <a:ln>
            <a:miter lim="800000"/>
            <a:headEnd/>
            <a:tailEnd/>
          </a:ln>
        </p:spPr>
        <p:txBody>
          <a:bodyPr/>
          <a:lstStyle/>
          <a:p>
            <a:pPr marL="0" indent="0">
              <a:spcBef>
                <a:spcPts val="400"/>
              </a:spcBef>
              <a:spcAft>
                <a:spcPts val="0"/>
              </a:spcAft>
              <a:buFontTx/>
              <a:buNone/>
              <a:defRPr/>
            </a:pPr>
            <a:endParaRPr lang="en-US" sz="1600" dirty="0" smtClean="0"/>
          </a:p>
          <a:p>
            <a:pPr marL="0" indent="0">
              <a:spcBef>
                <a:spcPts val="400"/>
              </a:spcBef>
              <a:spcAft>
                <a:spcPts val="0"/>
              </a:spcAft>
              <a:buFontTx/>
              <a:buNone/>
              <a:defRPr/>
            </a:pPr>
            <a:r>
              <a:rPr lang="en-US" sz="1600" dirty="0" smtClean="0"/>
              <a:t>Service Availability – </a:t>
            </a:r>
            <a:r>
              <a:rPr lang="en-US" sz="1600" dirty="0" smtClean="0"/>
              <a:t>October</a:t>
            </a:r>
            <a:endParaRPr lang="en-US" sz="1600" dirty="0" smtClean="0"/>
          </a:p>
          <a:p>
            <a:pPr lvl="1"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dirty="0" smtClean="0"/>
              <a:t>Retail Market </a:t>
            </a:r>
            <a:r>
              <a:rPr lang="en-US" sz="1600" dirty="0"/>
              <a:t>IT </a:t>
            </a:r>
            <a:r>
              <a:rPr lang="en-US" sz="1600" dirty="0" smtClean="0"/>
              <a:t>systems met all SLA targets</a:t>
            </a:r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Incidents &amp; </a:t>
            </a:r>
            <a:r>
              <a:rPr lang="en-US" sz="1600" dirty="0"/>
              <a:t>Maintenance – </a:t>
            </a:r>
            <a:r>
              <a:rPr lang="en-US" sz="1600" dirty="0" smtClean="0"/>
              <a:t>October</a:t>
            </a:r>
            <a:endParaRPr lang="en-US" sz="1600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10/11/15 </a:t>
            </a:r>
            <a:r>
              <a:rPr lang="en-US" sz="1600" dirty="0"/>
              <a:t>– Planned Maintenance (Commercial Systems Site Failover – Retail processing, </a:t>
            </a:r>
            <a:r>
              <a:rPr lang="en-US" sz="1600" dirty="0" err="1"/>
              <a:t>MarkeTrak</a:t>
            </a:r>
            <a:r>
              <a:rPr lang="en-US" sz="1600" dirty="0"/>
              <a:t>, Retail API</a:t>
            </a:r>
            <a:r>
              <a:rPr lang="en-US" sz="1600" dirty="0" smtClean="0"/>
              <a:t>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10/23/15 – </a:t>
            </a:r>
            <a:r>
              <a:rPr lang="en-US" sz="1600" dirty="0" err="1" smtClean="0"/>
              <a:t>MarkeTrak</a:t>
            </a:r>
            <a:r>
              <a:rPr lang="en-US" sz="1600" dirty="0" smtClean="0"/>
              <a:t> (GUI &amp; API) outage (25 minutes)</a:t>
            </a:r>
            <a:endParaRPr lang="en-US" sz="1600" dirty="0"/>
          </a:p>
          <a:p>
            <a:pPr lvl="1">
              <a:buFont typeface="Wingdings" panose="05000000000000000000" pitchFamily="2" charset="2"/>
              <a:buChar char="§"/>
            </a:pPr>
            <a:endParaRPr lang="en-US" sz="1600" dirty="0"/>
          </a:p>
          <a:p>
            <a:pPr lvl="1">
              <a:buFont typeface="Wingdings" panose="05000000000000000000" pitchFamily="2" charset="2"/>
              <a:buChar char="§"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lvl="2"/>
            <a:endParaRPr lang="en-US" sz="1400" dirty="0" smtClean="0"/>
          </a:p>
          <a:p>
            <a:pPr lvl="2"/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415383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MarkeTrak</a:t>
            </a:r>
            <a:r>
              <a:rPr lang="en-US" dirty="0" smtClean="0"/>
              <a:t> Performance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ERCOT Public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49" y="1119962"/>
            <a:ext cx="8999814" cy="35087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7831" y="5074443"/>
            <a:ext cx="66484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71549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ERCOT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1B5026"/>
      </a:accent2>
      <a:accent3>
        <a:srgbClr val="0F1423"/>
      </a:accent3>
      <a:accent4>
        <a:srgbClr val="400E22"/>
      </a:accent4>
      <a:accent5>
        <a:srgbClr val="E5E5E2"/>
      </a:accent5>
      <a:accent6>
        <a:srgbClr val="86878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Public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766D08B-9BD9-4F52-9876-573EE2900B2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B6F2769-7194-4217-93D3-3AF3A4742282}">
  <ds:schemaRefs>
    <ds:schemaRef ds:uri="http://schemas.microsoft.com/office/2006/documentManagement/types"/>
    <ds:schemaRef ds:uri="http://purl.org/dc/terms/"/>
    <ds:schemaRef ds:uri="http://purl.org/dc/elements/1.1/"/>
    <ds:schemaRef ds:uri="http://purl.org/dc/dcmitype/"/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  <ds:schemaRef ds:uri="c34af464-7aa1-4edd-9be4-83dffc1cb926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9149</TotalTime>
  <Words>77</Words>
  <Application>Microsoft Office PowerPoint</Application>
  <PresentationFormat>On-screen Show (4:3)</PresentationFormat>
  <Paragraphs>42</Paragraphs>
  <Slides>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Custom Design</vt:lpstr>
      <vt:lpstr>1_Custom Design</vt:lpstr>
      <vt:lpstr>2_Custom Design</vt:lpstr>
      <vt:lpstr>3_Custom Design</vt:lpstr>
      <vt:lpstr>Information Technology Report</vt:lpstr>
      <vt:lpstr>Incident Report Highlights</vt:lpstr>
      <vt:lpstr>MarkeTrak Performance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Pagliai, Dave</cp:lastModifiedBy>
  <cp:revision>398</cp:revision>
  <cp:lastPrinted>2015-03-02T23:22:39Z</cp:lastPrinted>
  <dcterms:created xsi:type="dcterms:W3CDTF">2010-04-12T23:12:02Z</dcterms:created>
  <dcterms:modified xsi:type="dcterms:W3CDTF">2015-11-02T22:26:50Z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