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370" r:id="rId2"/>
    <p:sldId id="376" r:id="rId3"/>
    <p:sldId id="379" r:id="rId4"/>
    <p:sldId id="382" r:id="rId5"/>
    <p:sldId id="385" r:id="rId6"/>
    <p:sldId id="380" r:id="rId7"/>
    <p:sldId id="38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40949A"/>
    <a:srgbClr val="0000CC"/>
    <a:srgbClr val="FF3300"/>
    <a:srgbClr val="FF9900"/>
    <a:srgbClr val="5469A2"/>
    <a:srgbClr val="294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68" autoAdjust="0"/>
    <p:restoredTop sz="94660"/>
  </p:normalViewPr>
  <p:slideViewPr>
    <p:cSldViewPr>
      <p:cViewPr>
        <p:scale>
          <a:sx n="60" d="100"/>
          <a:sy n="60" d="100"/>
        </p:scale>
        <p:origin x="-3084" y="-1062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276600"/>
            <a:ext cx="5943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 smtClean="0">
                <a:latin typeface="Calibri" panose="020F0502020204030204" pitchFamily="34" charset="0"/>
              </a:rPr>
              <a:t>Update to RMS </a:t>
            </a:r>
            <a:endParaRPr lang="en-US" dirty="0"/>
          </a:p>
          <a:p>
            <a:pPr marL="0" indent="0" algn="ctr">
              <a:buNone/>
            </a:pPr>
            <a:r>
              <a:rPr lang="en-US" sz="2800" dirty="0" smtClean="0">
                <a:latin typeface="Calibri" panose="020F0502020204030204" pitchFamily="34" charset="0"/>
              </a:rPr>
              <a:t>November 3</a:t>
            </a:r>
            <a:r>
              <a:rPr lang="en-US" sz="2800" b="0" dirty="0" smtClean="0">
                <a:latin typeface="Calibri" panose="020F0502020204030204" pitchFamily="34" charset="0"/>
              </a:rPr>
              <a:t> </a:t>
            </a:r>
            <a:r>
              <a:rPr lang="en-US" sz="2800" b="0" dirty="0" smtClean="0">
                <a:latin typeface="Calibri" panose="020F0502020204030204" pitchFamily="34" charset="0"/>
              </a:rPr>
              <a:t>, 2015</a:t>
            </a: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752600"/>
            <a:ext cx="7543800" cy="123825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latin typeface="Calibri" panose="020F0502020204030204" pitchFamily="34" charset="0"/>
              </a:rPr>
              <a:t>ERCOT</a:t>
            </a:r>
            <a:br>
              <a:rPr lang="en-US" sz="3600" b="1" dirty="0" smtClean="0">
                <a:latin typeface="Calibri" panose="020F0502020204030204" pitchFamily="34" charset="0"/>
              </a:rPr>
            </a:br>
            <a:r>
              <a:rPr lang="en-US" sz="3600" b="1" dirty="0" smtClean="0">
                <a:latin typeface="Calibri" panose="020F0502020204030204" pitchFamily="34" charset="0"/>
              </a:rPr>
              <a:t> </a:t>
            </a:r>
            <a:r>
              <a:rPr lang="en-US" sz="3600" b="1" dirty="0">
                <a:latin typeface="Calibri" panose="020F0502020204030204" pitchFamily="34" charset="0"/>
              </a:rPr>
              <a:t>Retail Market </a:t>
            </a:r>
            <a:r>
              <a:rPr lang="en-US" sz="3600" b="1" dirty="0" smtClean="0">
                <a:latin typeface="Calibri" panose="020F0502020204030204" pitchFamily="34" charset="0"/>
              </a:rPr>
              <a:t>Training </a:t>
            </a:r>
            <a:r>
              <a:rPr lang="en-US" sz="3600" b="1" dirty="0">
                <a:latin typeface="Calibri" panose="020F0502020204030204" pitchFamily="34" charset="0"/>
              </a:rPr>
              <a:t>Task Force</a:t>
            </a:r>
            <a:endParaRPr lang="en-US" sz="3600" b="1" dirty="0" smtClean="0">
              <a:latin typeface="Calibri" panose="020F050202020403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4610100"/>
            <a:ext cx="9144000" cy="175260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>
                <a:latin typeface="Calibri" panose="020F0502020204030204" pitchFamily="34" charset="0"/>
              </a:rPr>
              <a:t>        Co-Chairs:                                                      </a:t>
            </a:r>
          </a:p>
          <a:p>
            <a:pPr algn="ctr">
              <a:defRPr/>
            </a:pPr>
            <a:endParaRPr lang="en-US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n-US" sz="1600" dirty="0">
                <a:latin typeface="Calibri" panose="020F0502020204030204" pitchFamily="34" charset="0"/>
              </a:rPr>
              <a:t>Deborah McKeever, Oncor </a:t>
            </a:r>
            <a:r>
              <a:rPr lang="en-US" sz="1600" dirty="0" smtClean="0">
                <a:latin typeface="Calibri" panose="020F0502020204030204" pitchFamily="34" charset="0"/>
              </a:rPr>
              <a:t>        Tomas </a:t>
            </a:r>
            <a:r>
              <a:rPr lang="en-US" sz="1600" dirty="0">
                <a:latin typeface="Calibri" panose="020F0502020204030204" pitchFamily="34" charset="0"/>
              </a:rPr>
              <a:t>Fernandez, NRG </a:t>
            </a:r>
            <a:r>
              <a:rPr lang="en-US" sz="1600" dirty="0" smtClean="0">
                <a:latin typeface="Calibri" panose="020F0502020204030204" pitchFamily="34" charset="0"/>
              </a:rPr>
              <a:t>Energy         Sheri </a:t>
            </a:r>
            <a:r>
              <a:rPr lang="en-US" sz="1600" dirty="0" err="1">
                <a:latin typeface="Calibri" panose="020F0502020204030204" pitchFamily="34" charset="0"/>
              </a:rPr>
              <a:t>Wiegand</a:t>
            </a:r>
            <a:r>
              <a:rPr lang="en-US" sz="1600" dirty="0">
                <a:latin typeface="Calibri" panose="020F0502020204030204" pitchFamily="34" charset="0"/>
              </a:rPr>
              <a:t>, TXU Energy</a:t>
            </a:r>
          </a:p>
          <a:p>
            <a:pPr algn="ctr">
              <a:defRPr/>
            </a:pPr>
            <a:endParaRPr lang="en-US" sz="16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 smtClean="0">
                <a:latin typeface="Calibri" panose="020F0502020204030204" pitchFamily="34" charset="0"/>
              </a:rPr>
              <a:t>Retail 101 Progress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229600" cy="5486400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smtClean="0">
                <a:latin typeface="Calibri" panose="020F0502020204030204" pitchFamily="34" charset="0"/>
              </a:rPr>
              <a:t>Retail Market 101 Training </a:t>
            </a:r>
          </a:p>
          <a:p>
            <a:pPr marL="0" indent="0">
              <a:buNone/>
            </a:pPr>
            <a:r>
              <a:rPr lang="en-US" sz="2800" b="0" dirty="0" smtClean="0">
                <a:latin typeface="Calibri" panose="020F0502020204030204" pitchFamily="34" charset="0"/>
              </a:rPr>
              <a:t>Develop training in sections (not necessarily in the order of presentation)</a:t>
            </a:r>
          </a:p>
          <a:p>
            <a:pPr>
              <a:buBlip>
                <a:blip r:embed="rId2"/>
              </a:buBlip>
            </a:pPr>
            <a:r>
              <a:rPr lang="en-US" sz="2800" b="0" dirty="0" smtClean="0">
                <a:latin typeface="Calibri" panose="020F0502020204030204" pitchFamily="34" charset="0"/>
              </a:rPr>
              <a:t>Introduction , Roles &amp; Responsibilities</a:t>
            </a:r>
          </a:p>
          <a:p>
            <a:pPr>
              <a:buBlip>
                <a:blip r:embed="rId2"/>
              </a:buBlip>
            </a:pPr>
            <a:r>
              <a:rPr lang="en-US" sz="2800" b="0" dirty="0">
                <a:latin typeface="Calibri" panose="020F0502020204030204" pitchFamily="34" charset="0"/>
              </a:rPr>
              <a:t>Retail </a:t>
            </a:r>
            <a:r>
              <a:rPr lang="en-US" sz="2800" b="0" dirty="0" smtClean="0">
                <a:latin typeface="Calibri" panose="020F0502020204030204" pitchFamily="34" charset="0"/>
              </a:rPr>
              <a:t>Transactions</a:t>
            </a:r>
            <a:endParaRPr lang="en-US" sz="2800" b="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800" b="0" dirty="0" smtClean="0">
                <a:latin typeface="Calibri" panose="020F0502020204030204" pitchFamily="34" charset="0"/>
              </a:rPr>
              <a:t>Smart Meter Technology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b="0" dirty="0" smtClean="0">
                <a:latin typeface="Calibri" panose="020F0502020204030204" pitchFamily="34" charset="0"/>
              </a:rPr>
              <a:t>History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b="0" dirty="0" smtClean="0">
                <a:latin typeface="Calibri" panose="020F0502020204030204" pitchFamily="34" charset="0"/>
              </a:rPr>
              <a:t>Market Rules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b="0" dirty="0" smtClean="0">
                <a:latin typeface="Calibri" panose="020F0502020204030204" pitchFamily="34" charset="0"/>
              </a:rPr>
              <a:t>Data Transparency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b="0" dirty="0" smtClean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November 3, </a:t>
            </a:r>
            <a:r>
              <a:rPr lang="en-US" dirty="0" smtClean="0"/>
              <a:t>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70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 err="1" smtClean="0">
                <a:latin typeface="Calibri" panose="020F0502020204030204" pitchFamily="34" charset="0"/>
              </a:rPr>
              <a:t>MarkeTrak</a:t>
            </a:r>
            <a:r>
              <a:rPr lang="en-US" sz="3200" b="1" dirty="0" smtClean="0">
                <a:latin typeface="Calibri" panose="020F0502020204030204" pitchFamily="34" charset="0"/>
              </a:rPr>
              <a:t> On-line Training Series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err="1" smtClean="0">
                <a:latin typeface="Calibri" panose="020F0502020204030204" pitchFamily="34" charset="0"/>
              </a:rPr>
              <a:t>MarkeTrak</a:t>
            </a:r>
            <a:r>
              <a:rPr lang="en-US" sz="2800" dirty="0" smtClean="0">
                <a:latin typeface="Calibri" panose="020F0502020204030204" pitchFamily="34" charset="0"/>
              </a:rPr>
              <a:t> on-line training – 3 modules complete!  Market Notice sent out on 9/2/2015 announcing …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dirty="0" smtClean="0">
                <a:latin typeface="Calibri" panose="020F0502020204030204" pitchFamily="34" charset="0"/>
              </a:rPr>
              <a:t>General Overview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dirty="0" smtClean="0">
                <a:latin typeface="Calibri" panose="020F0502020204030204" pitchFamily="34" charset="0"/>
              </a:rPr>
              <a:t>Switch Hold Removal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dirty="0" smtClean="0">
                <a:latin typeface="Calibri" panose="020F0502020204030204" pitchFamily="34" charset="0"/>
              </a:rPr>
              <a:t>Cancel With/Without  Approvals</a:t>
            </a:r>
          </a:p>
          <a:p>
            <a:pPr lvl="1">
              <a:buClr>
                <a:srgbClr val="FF0000"/>
              </a:buClr>
              <a:buBlip>
                <a:blip r:embed="rId2"/>
              </a:buBlip>
            </a:pPr>
            <a:r>
              <a:rPr lang="en-US" dirty="0" smtClean="0">
                <a:latin typeface="Calibri" panose="020F0502020204030204" pitchFamily="34" charset="0"/>
              </a:rPr>
              <a:t>Inadvertent Gains/Losses &amp; Rescissions- </a:t>
            </a:r>
            <a:r>
              <a:rPr lang="en-US" i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November</a:t>
            </a:r>
            <a:r>
              <a:rPr lang="en-US" i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i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launch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(Finalizing)</a:t>
            </a:r>
            <a:endParaRPr lang="en-US" i="1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Blip>
                <a:blip r:embed="rId2"/>
              </a:buBlip>
            </a:pPr>
            <a:r>
              <a:rPr lang="en-US" dirty="0" smtClean="0">
                <a:latin typeface="Calibri" panose="020F0502020204030204" pitchFamily="34" charset="0"/>
              </a:rPr>
              <a:t>Usage &amp; Billing – </a:t>
            </a:r>
            <a:r>
              <a:rPr lang="en-US" i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Currently Reviewing Scripting</a:t>
            </a:r>
            <a:endParaRPr lang="en-US" i="1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latin typeface="Calibri" panose="020F0502020204030204" pitchFamily="34" charset="0"/>
              </a:rPr>
              <a:t>Other D2D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latin typeface="Calibri" panose="020F0502020204030204" pitchFamily="34" charset="0"/>
              </a:rPr>
              <a:t>Data Extract Variances (DEV) 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latin typeface="Calibri" panose="020F0502020204030204" pitchFamily="34" charset="0"/>
              </a:rPr>
              <a:t>Bulk Insert and Background Reporting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latin typeface="Calibri" panose="020F0502020204030204" pitchFamily="34" charset="0"/>
              </a:rPr>
              <a:t>GUI Reporting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latin typeface="Calibri" panose="020F0502020204030204" pitchFamily="34" charset="0"/>
              </a:rPr>
              <a:t>Emails and Notifications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 err="1" smtClean="0">
                <a:latin typeface="Calibri" panose="020F0502020204030204" pitchFamily="34" charset="0"/>
              </a:rPr>
              <a:t>MarkeTrak</a:t>
            </a:r>
            <a:r>
              <a:rPr lang="en-US" dirty="0" smtClean="0">
                <a:latin typeface="Calibri" panose="020F0502020204030204" pitchFamily="34" charset="0"/>
              </a:rPr>
              <a:t> Admin Functionality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en-US" dirty="0" smtClean="0"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en-US" sz="2400" dirty="0">
              <a:latin typeface="Calibri" panose="020F0502020204030204" pitchFamily="34" charset="0"/>
            </a:endParaRPr>
          </a:p>
          <a:p>
            <a:pPr marL="0" indent="0">
              <a:buClr>
                <a:srgbClr val="FF0000"/>
              </a:buClr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 smtClean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November 3</a:t>
            </a:r>
            <a:r>
              <a:rPr lang="en-US" dirty="0" smtClean="0"/>
              <a:t>, </a:t>
            </a:r>
            <a:r>
              <a:rPr lang="en-US" dirty="0" smtClean="0"/>
              <a:t>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28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400" b="1" dirty="0" err="1" smtClean="0">
                <a:latin typeface="Calibri" panose="020F0502020204030204" pitchFamily="34" charset="0"/>
              </a:rPr>
              <a:t>MarkeTrak</a:t>
            </a:r>
            <a:r>
              <a:rPr lang="en-US" sz="2400" b="1" dirty="0" smtClean="0">
                <a:latin typeface="Calibri" panose="020F0502020204030204" pitchFamily="34" charset="0"/>
              </a:rPr>
              <a:t> On-line Training Series Success via</a:t>
            </a:r>
            <a:br>
              <a:rPr lang="en-US" sz="2400" b="1" dirty="0" smtClean="0">
                <a:latin typeface="Calibri" panose="020F0502020204030204" pitchFamily="34" charset="0"/>
              </a:rPr>
            </a:br>
            <a:r>
              <a:rPr lang="en-US" sz="2400" b="1" dirty="0" smtClean="0">
                <a:latin typeface="Calibri" panose="020F0502020204030204" pitchFamily="34" charset="0"/>
              </a:rPr>
              <a:t> ERCOT Learning Management System </a:t>
            </a:r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62000"/>
            <a:ext cx="40386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How many market participants have viewed the three training </a:t>
            </a:r>
            <a:r>
              <a:rPr lang="en-US" dirty="0" smtClean="0"/>
              <a:t>modules*?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762000"/>
            <a:ext cx="40386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Which segment of the market do the viewers represent?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November 3,</a:t>
            </a:r>
            <a:r>
              <a:rPr lang="en-US" dirty="0" smtClean="0"/>
              <a:t> </a:t>
            </a:r>
            <a:r>
              <a:rPr lang="en-US" dirty="0" smtClean="0"/>
              <a:t>2015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448205"/>
              </p:ext>
            </p:extLst>
          </p:nvPr>
        </p:nvGraphicFramePr>
        <p:xfrm>
          <a:off x="685800" y="2590800"/>
          <a:ext cx="2895600" cy="3179445"/>
        </p:xfrm>
        <a:graphic>
          <a:graphicData uri="http://schemas.openxmlformats.org/drawingml/2006/table">
            <a:tbl>
              <a:tblPr/>
              <a:tblGrid>
                <a:gridCol w="1419778"/>
                <a:gridCol w="1475822"/>
              </a:tblGrid>
              <a:tr h="609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MT Module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of Viewers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Overview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Switch Hold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622899"/>
              </p:ext>
            </p:extLst>
          </p:nvPr>
        </p:nvGraphicFramePr>
        <p:xfrm>
          <a:off x="4953000" y="2590800"/>
          <a:ext cx="2819400" cy="3200401"/>
        </p:xfrm>
        <a:graphic>
          <a:graphicData uri="http://schemas.openxmlformats.org/drawingml/2006/table">
            <a:tbl>
              <a:tblPr/>
              <a:tblGrid>
                <a:gridCol w="1371600"/>
                <a:gridCol w="1447800"/>
              </a:tblGrid>
              <a:tr h="7771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Market Segment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of Viewers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59440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LSE/REP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TDSP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Other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58674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*via ERCOT LMS and does not include training outside of LMS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77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 err="1" smtClean="0">
                <a:latin typeface="Calibri" panose="020F0502020204030204" pitchFamily="34" charset="0"/>
              </a:rPr>
              <a:t>MarkeTrak</a:t>
            </a:r>
            <a:r>
              <a:rPr lang="en-US" sz="3200" b="1" dirty="0" smtClean="0">
                <a:latin typeface="Calibri" panose="020F0502020204030204" pitchFamily="34" charset="0"/>
              </a:rPr>
              <a:t> On-line Training Series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5344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>
                <a:latin typeface="Calibri" panose="020F0502020204030204" pitchFamily="34" charset="0"/>
              </a:rPr>
              <a:t>How do I sign up?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 smtClean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 smtClean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 smtClean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 smtClean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 smtClean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3, </a:t>
            </a:r>
            <a:r>
              <a:rPr lang="en-US" dirty="0" smtClean="0"/>
              <a:t>2015</a:t>
            </a:r>
            <a:endParaRPr 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762000"/>
            <a:ext cx="1457325" cy="1575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1828800"/>
            <a:ext cx="5943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600" dirty="0" smtClean="0">
                <a:latin typeface="Calibri" panose="020F0502020204030204" pitchFamily="34" charset="0"/>
              </a:rPr>
              <a:t>November 5</a:t>
            </a:r>
            <a:r>
              <a:rPr lang="en-US" sz="2600" dirty="0" smtClean="0">
                <a:latin typeface="Calibri" panose="020F0502020204030204" pitchFamily="34" charset="0"/>
              </a:rPr>
              <a:t>, </a:t>
            </a:r>
            <a:r>
              <a:rPr lang="en-US" sz="2600" b="0" dirty="0" smtClean="0">
                <a:latin typeface="Calibri" panose="020F0502020204030204" pitchFamily="34" charset="0"/>
              </a:rPr>
              <a:t>2015</a:t>
            </a:r>
          </a:p>
          <a:p>
            <a:pPr marL="0" indent="0" algn="ctr">
              <a:buNone/>
            </a:pPr>
            <a:r>
              <a:rPr lang="en-US" sz="2600" dirty="0" smtClean="0">
                <a:latin typeface="Calibri" panose="020F0502020204030204" pitchFamily="34" charset="0"/>
              </a:rPr>
              <a:t>9:30 am to 2:30 pm</a:t>
            </a:r>
          </a:p>
          <a:p>
            <a:pPr marL="0" indent="0" algn="ctr">
              <a:buNone/>
            </a:pPr>
            <a:r>
              <a:rPr lang="en-US" sz="2600" b="0" dirty="0" smtClean="0">
                <a:latin typeface="Calibri" panose="020F0502020204030204" pitchFamily="34" charset="0"/>
              </a:rPr>
              <a:t>ERCOT Met Center</a:t>
            </a:r>
            <a:endParaRPr lang="en-US" sz="2600" b="0" dirty="0" smtClean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914400"/>
            <a:ext cx="5486400" cy="123825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latin typeface="Calibri" panose="020F0502020204030204" pitchFamily="34" charset="0"/>
              </a:rPr>
              <a:t>Next Meeting Date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447800" y="3200400"/>
            <a:ext cx="6276975" cy="476250"/>
          </a:xfrm>
        </p:spPr>
        <p:txBody>
          <a:bodyPr/>
          <a:lstStyle/>
          <a:p>
            <a:pPr algn="ctr">
              <a:defRPr/>
            </a:pPr>
            <a:r>
              <a:rPr lang="en-US" sz="26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Please plan to attend!!</a:t>
            </a:r>
          </a:p>
          <a:p>
            <a:pPr algn="ctr">
              <a:defRPr/>
            </a:pPr>
            <a:endParaRPr lang="en-US" sz="26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n-US" sz="2600" u="sng" dirty="0" smtClean="0">
                <a:latin typeface="Calibri" panose="020F0502020204030204" pitchFamily="34" charset="0"/>
              </a:rPr>
              <a:t>Agenda Highlights</a:t>
            </a:r>
          </a:p>
          <a:p>
            <a:pPr marL="457200" indent="-457200">
              <a:buFont typeface="Wingdings" panose="05000000000000000000" pitchFamily="2" charset="2"/>
              <a:buChar char="§"/>
              <a:defRPr/>
            </a:pPr>
            <a:r>
              <a:rPr lang="en-US" sz="2600" b="0" dirty="0" smtClean="0">
                <a:latin typeface="Calibri" panose="020F0502020204030204" pitchFamily="34" charset="0"/>
              </a:rPr>
              <a:t>Review of MT on-line training </a:t>
            </a:r>
            <a:r>
              <a:rPr lang="en-US" sz="2600" b="0" dirty="0" smtClean="0">
                <a:latin typeface="Calibri" panose="020F0502020204030204" pitchFamily="34" charset="0"/>
              </a:rPr>
              <a:t>module</a:t>
            </a:r>
          </a:p>
          <a:p>
            <a:pPr marL="914400" lvl="1" indent="-457200">
              <a:buFont typeface="Wingdings" panose="05000000000000000000" pitchFamily="2" charset="2"/>
              <a:buChar char="ü"/>
              <a:defRPr/>
            </a:pPr>
            <a:r>
              <a:rPr lang="en-US" sz="2400" b="0" i="1" dirty="0" smtClean="0">
                <a:latin typeface="Calibri" panose="020F0502020204030204" pitchFamily="34" charset="0"/>
              </a:rPr>
              <a:t>Usage </a:t>
            </a:r>
            <a:r>
              <a:rPr lang="en-US" sz="2400" b="0" i="1" dirty="0">
                <a:latin typeface="Calibri" panose="020F0502020204030204" pitchFamily="34" charset="0"/>
              </a:rPr>
              <a:t>&amp; Billing </a:t>
            </a:r>
            <a:r>
              <a:rPr lang="en-US" sz="2400" b="0" i="1" dirty="0" smtClean="0">
                <a:latin typeface="Calibri" panose="020F0502020204030204" pitchFamily="34" charset="0"/>
              </a:rPr>
              <a:t>scripting</a:t>
            </a:r>
          </a:p>
          <a:p>
            <a:pPr marL="914400" lvl="1" indent="-457200">
              <a:buFont typeface="Wingdings" panose="05000000000000000000" pitchFamily="2" charset="2"/>
              <a:buChar char="ü"/>
              <a:defRPr/>
            </a:pPr>
            <a:r>
              <a:rPr lang="en-US" sz="2400" b="0" i="1" dirty="0" smtClean="0">
                <a:latin typeface="Calibri" panose="020F0502020204030204" pitchFamily="34" charset="0"/>
              </a:rPr>
              <a:t>Finalize </a:t>
            </a:r>
            <a:r>
              <a:rPr lang="en-US" sz="2400" b="0" i="1" dirty="0">
                <a:latin typeface="Calibri" panose="020F0502020204030204" pitchFamily="34" charset="0"/>
              </a:rPr>
              <a:t>IAG Module </a:t>
            </a:r>
          </a:p>
          <a:p>
            <a:pPr marL="457200" indent="-457200">
              <a:buFont typeface="Wingdings" panose="05000000000000000000" pitchFamily="2" charset="2"/>
              <a:buChar char="§"/>
              <a:defRPr/>
            </a:pPr>
            <a:r>
              <a:rPr lang="en-US" sz="2600" b="0" dirty="0" smtClean="0">
                <a:latin typeface="Calibri" panose="020F0502020204030204" pitchFamily="34" charset="0"/>
              </a:rPr>
              <a:t>Retail </a:t>
            </a:r>
            <a:r>
              <a:rPr lang="en-US" sz="2600" b="0" dirty="0" smtClean="0">
                <a:latin typeface="Calibri" panose="020F0502020204030204" pitchFamily="34" charset="0"/>
              </a:rPr>
              <a:t>101 </a:t>
            </a:r>
            <a:r>
              <a:rPr lang="en-US" sz="2600" b="0" dirty="0" smtClean="0">
                <a:latin typeface="Calibri" panose="020F0502020204030204" pitchFamily="34" charset="0"/>
              </a:rPr>
              <a:t>training </a:t>
            </a:r>
            <a:r>
              <a:rPr lang="en-US" sz="2600" b="0" dirty="0" smtClean="0">
                <a:latin typeface="Calibri" panose="020F0502020204030204" pitchFamily="34" charset="0"/>
              </a:rPr>
              <a:t>schedule</a:t>
            </a:r>
          </a:p>
          <a:p>
            <a:pPr marL="914400" lvl="1" indent="-457200">
              <a:buFont typeface="Wingdings" panose="05000000000000000000" pitchFamily="2" charset="2"/>
              <a:buChar char="ü"/>
              <a:defRPr/>
            </a:pPr>
            <a:r>
              <a:rPr lang="en-US" sz="2400" b="0" i="1" dirty="0" smtClean="0">
                <a:latin typeface="Calibri" panose="020F0502020204030204" pitchFamily="34" charset="0"/>
              </a:rPr>
              <a:t>Review of Completed Sections</a:t>
            </a:r>
          </a:p>
          <a:p>
            <a:pPr marL="914400" lvl="1" indent="-457200">
              <a:buFont typeface="Wingdings" panose="05000000000000000000" pitchFamily="2" charset="2"/>
              <a:buChar char="ü"/>
              <a:defRPr/>
            </a:pPr>
            <a:r>
              <a:rPr lang="en-US" sz="2400" i="1" dirty="0" smtClean="0">
                <a:latin typeface="Calibri" panose="020F0502020204030204" pitchFamily="34" charset="0"/>
              </a:rPr>
              <a:t>Training Schedule</a:t>
            </a:r>
            <a:endParaRPr lang="en-US" sz="2400" b="0" i="1" dirty="0" smtClean="0">
              <a:latin typeface="Calibri" panose="020F050202020403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endParaRPr lang="en-US" sz="2400" b="0" dirty="0" smtClean="0">
              <a:latin typeface="Calibri" panose="020F050202020403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endParaRPr lang="en-US" sz="2400" b="0" dirty="0" smtClean="0">
              <a:latin typeface="Calibri" panose="020F050202020403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§"/>
              <a:defRPr/>
            </a:pPr>
            <a:endParaRPr lang="en-US" sz="2800" b="0" dirty="0" smtClean="0">
              <a:latin typeface="Calibri" panose="020F0502020204030204" pitchFamily="34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  <a:defRPr/>
            </a:pPr>
            <a:endParaRPr lang="en-US" sz="2800" b="0" dirty="0" smtClean="0">
              <a:latin typeface="Calibri" panose="020F0502020204030204" pitchFamily="34" charset="0"/>
            </a:endParaRPr>
          </a:p>
          <a:p>
            <a:pPr>
              <a:defRPr/>
            </a:pP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3, </a:t>
            </a:r>
            <a:r>
              <a:rPr lang="en-US" smtClean="0"/>
              <a:t> </a:t>
            </a:r>
            <a:r>
              <a:rPr lang="en-US" dirty="0" smtClean="0"/>
              <a:t>2015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7" y="1404937"/>
            <a:ext cx="4048125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93579" y="5562598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alibri" panose="020F0502020204030204" pitchFamily="34" charset="0"/>
              </a:rPr>
              <a:t>Questions</a:t>
            </a:r>
            <a:endParaRPr lang="en-US" sz="32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3311</TotalTime>
  <Words>423</Words>
  <Application>Microsoft Office PowerPoint</Application>
  <PresentationFormat>On-screen Show (4:3)</PresentationFormat>
  <Paragraphs>108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Custom Design</vt:lpstr>
      <vt:lpstr>ERCOT  Retail Market Training Task Force</vt:lpstr>
      <vt:lpstr>Retail 101 Progress</vt:lpstr>
      <vt:lpstr>MarkeTrak On-line Training Series Update</vt:lpstr>
      <vt:lpstr>MarkeTrak On-line Training Series Success via  ERCOT Learning Management System </vt:lpstr>
      <vt:lpstr>MarkeTrak On-line Training Series</vt:lpstr>
      <vt:lpstr>Next Meeting Date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Tomas Fernandez</cp:lastModifiedBy>
  <cp:revision>168</cp:revision>
  <cp:lastPrinted>2015-08-26T17:38:20Z</cp:lastPrinted>
  <dcterms:created xsi:type="dcterms:W3CDTF">2005-04-21T14:28:35Z</dcterms:created>
  <dcterms:modified xsi:type="dcterms:W3CDTF">2015-11-02T06:37:01Z</dcterms:modified>
</cp:coreProperties>
</file>