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8" r:id="rId5"/>
    <p:sldId id="267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27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25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6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9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3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3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4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3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F0FC4-EADD-4D6B-A9A4-D65E47FD781D}" type="datetimeFigureOut">
              <a:rPr lang="en-US" smtClean="0"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9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55054/2016_LTLF_final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55030/SAWG_042915_MIRTM_Plan_For_Study_Process.ppt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SAWG Update to WMS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November 4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2015</a:t>
            </a:r>
          </a:p>
          <a:p>
            <a:endParaRPr lang="en-US" dirty="0" smtClean="0"/>
          </a:p>
          <a:p>
            <a:r>
              <a:rPr lang="en-US" dirty="0" smtClean="0"/>
              <a:t>Brandon Whittle</a:t>
            </a:r>
          </a:p>
        </p:txBody>
      </p:sp>
    </p:spTree>
    <p:extLst>
      <p:ext uri="{BB962C8B-B14F-4D97-AF65-F5344CB8AC3E}">
        <p14:creationId xmlns:p14="http://schemas.microsoft.com/office/powerpoint/2010/main" val="383654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2887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hlinkClick r:id="rId2"/>
              </a:rPr>
              <a:t>Presentation</a:t>
            </a:r>
            <a:r>
              <a:rPr lang="en-US" dirty="0" smtClean="0"/>
              <a:t> for 2016 Long Term Load Forecast, data to be posted in December.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575050"/>
            <a:ext cx="10515600" cy="1273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Housekeeping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464050"/>
            <a:ext cx="10515600" cy="151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Meeting for November 13</a:t>
            </a:r>
            <a:r>
              <a:rPr lang="en-US" baseline="30000" dirty="0" smtClean="0"/>
              <a:t>th</a:t>
            </a:r>
            <a:r>
              <a:rPr lang="en-US" dirty="0" smtClean="0"/>
              <a:t> added to the calendar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6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NERC LTRA / CDR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9442"/>
          </a:xfrm>
        </p:spPr>
        <p:txBody>
          <a:bodyPr>
            <a:normAutofit/>
          </a:bodyPr>
          <a:lstStyle/>
          <a:p>
            <a:r>
              <a:rPr lang="en-US" dirty="0" smtClean="0"/>
              <a:t>NERC LTRA- </a:t>
            </a:r>
            <a:r>
              <a:rPr lang="en-US" dirty="0"/>
              <a:t>Undergoing review by NERC Planning committee.    ERCOT highlighting </a:t>
            </a:r>
            <a:r>
              <a:rPr lang="en-US" dirty="0" smtClean="0"/>
              <a:t>that Reserve </a:t>
            </a:r>
            <a:r>
              <a:rPr lang="en-US" dirty="0"/>
              <a:t>Margins will naturally tail off after a few </a:t>
            </a:r>
            <a:r>
              <a:rPr lang="en-US" dirty="0" smtClean="0"/>
              <a:t>years due to market design.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smtClean="0"/>
              <a:t>CDR – List is forming for a 2016 review of CDR inputs.</a:t>
            </a:r>
          </a:p>
          <a:p>
            <a:pPr lvl="1"/>
            <a:r>
              <a:rPr lang="en-US" dirty="0" smtClean="0"/>
              <a:t>Switchable </a:t>
            </a:r>
            <a:r>
              <a:rPr lang="en-US" dirty="0"/>
              <a:t>Resources </a:t>
            </a:r>
            <a:r>
              <a:rPr lang="en-US" dirty="0" smtClean="0"/>
              <a:t>– A similar approach to the PUN or the DC Tie Methodology?</a:t>
            </a:r>
            <a:endParaRPr lang="en-US" dirty="0"/>
          </a:p>
          <a:p>
            <a:pPr lvl="1"/>
            <a:r>
              <a:rPr lang="en-US" dirty="0"/>
              <a:t>Solar Resources </a:t>
            </a:r>
            <a:r>
              <a:rPr lang="en-US" dirty="0" smtClean="0"/>
              <a:t>– Capacity contribution </a:t>
            </a:r>
            <a:endParaRPr lang="en-US" dirty="0"/>
          </a:p>
          <a:p>
            <a:pPr lvl="1"/>
            <a:r>
              <a:rPr lang="en-US" dirty="0"/>
              <a:t>DC Ties - </a:t>
            </a:r>
            <a:r>
              <a:rPr lang="en-US" dirty="0" smtClean="0"/>
              <a:t>Do </a:t>
            </a:r>
            <a:r>
              <a:rPr lang="en-US" dirty="0"/>
              <a:t>we need a new </a:t>
            </a:r>
            <a:r>
              <a:rPr lang="en-US" dirty="0" smtClean="0"/>
              <a:t>methodology for new DC Ties where historical data is not available?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347" y="1179700"/>
            <a:ext cx="6955919" cy="48983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4" y="1825625"/>
            <a:ext cx="4491318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Long Term</a:t>
            </a:r>
          </a:p>
          <a:p>
            <a:pPr lvl="1"/>
            <a:r>
              <a:rPr lang="en-US" dirty="0" smtClean="0"/>
              <a:t>Addition of Freeport LNG 2019</a:t>
            </a:r>
          </a:p>
          <a:p>
            <a:pPr lvl="1"/>
            <a:r>
              <a:rPr lang="en-US" dirty="0" smtClean="0"/>
              <a:t>No adjustments made for efficiency, DG, 4CP, </a:t>
            </a:r>
            <a:r>
              <a:rPr lang="en-US" dirty="0" err="1" smtClean="0"/>
              <a:t>etc</a:t>
            </a:r>
            <a:r>
              <a:rPr lang="en-US" dirty="0" smtClean="0"/>
              <a:t> as it is all baked into the forecast.</a:t>
            </a:r>
          </a:p>
          <a:p>
            <a:r>
              <a:rPr lang="en-US" sz="2400" dirty="0" smtClean="0"/>
              <a:t>Short Term Forecast is in testing but due to EMS upgrade it is not expected in production until Q3 2016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8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Co-op General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4" y="1464815"/>
            <a:ext cx="11504060" cy="5016195"/>
          </a:xfrm>
        </p:spPr>
        <p:txBody>
          <a:bodyPr numCol="2">
            <a:normAutofit/>
          </a:bodyPr>
          <a:lstStyle/>
          <a:p>
            <a:pPr marL="514350" indent="-514350">
              <a:buAutoNum type="arabicParenR"/>
            </a:pPr>
            <a:r>
              <a:rPr lang="en-US" strike="sngStrike" dirty="0" smtClean="0"/>
              <a:t>ERCOT </a:t>
            </a:r>
            <a:r>
              <a:rPr lang="en-US" strike="sngStrike" dirty="0"/>
              <a:t>provide Concept Paper </a:t>
            </a:r>
            <a:endParaRPr lang="en-US" strike="sngStrike" dirty="0" smtClean="0"/>
          </a:p>
          <a:p>
            <a:pPr marL="514350" indent="-514350">
              <a:buAutoNum type="arabicParenR"/>
            </a:pPr>
            <a:r>
              <a:rPr lang="en-US" strike="sngStrike" dirty="0" smtClean="0"/>
              <a:t>Get </a:t>
            </a:r>
            <a:r>
              <a:rPr lang="en-US" strike="sngStrike" dirty="0"/>
              <a:t>written comments on concept paper </a:t>
            </a:r>
            <a:endParaRPr lang="en-US" strike="sngStrike" dirty="0" smtClean="0"/>
          </a:p>
          <a:p>
            <a:pPr marL="514350" indent="-514350">
              <a:buAutoNum type="arabicParenR"/>
            </a:pPr>
            <a:r>
              <a:rPr lang="en-US" strike="sngStrike" dirty="0" smtClean="0"/>
              <a:t>ERCOT </a:t>
            </a:r>
            <a:r>
              <a:rPr lang="en-US" strike="sngStrike" dirty="0"/>
              <a:t>and MPs discuss the Concept Paper and comments </a:t>
            </a:r>
            <a:r>
              <a:rPr lang="en-US" strike="sngStrike" dirty="0" smtClean="0"/>
              <a:t>received and </a:t>
            </a:r>
            <a:r>
              <a:rPr lang="en-US" strike="sngStrike" dirty="0"/>
              <a:t>make policy cuts at </a:t>
            </a:r>
            <a:r>
              <a:rPr lang="en-US" strike="sngStrike" dirty="0" smtClean="0"/>
              <a:t>focused </a:t>
            </a:r>
            <a:r>
              <a:rPr lang="en-US" strike="sngStrike" dirty="0"/>
              <a:t>SAWG </a:t>
            </a:r>
            <a:r>
              <a:rPr lang="en-US" strike="sngStrike" dirty="0" smtClean="0"/>
              <a:t>meetings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ERCOT </a:t>
            </a:r>
            <a:r>
              <a:rPr lang="en-US" dirty="0"/>
              <a:t>write draft </a:t>
            </a:r>
            <a:r>
              <a:rPr lang="en-US" dirty="0" smtClean="0"/>
              <a:t>NPRRs </a:t>
            </a:r>
            <a:r>
              <a:rPr lang="en-US" dirty="0" smtClean="0">
                <a:solidFill>
                  <a:srgbClr val="FF0000"/>
                </a:solidFill>
              </a:rPr>
              <a:t>and provide updated Cost estimate.</a:t>
            </a:r>
          </a:p>
          <a:p>
            <a:pPr marL="573088" lvl="2" indent="-61913">
              <a:buNone/>
            </a:pPr>
            <a:r>
              <a:rPr lang="en-US" dirty="0" smtClean="0"/>
              <a:t>a. RT Co-optimization</a:t>
            </a:r>
          </a:p>
          <a:p>
            <a:pPr marL="573088" lvl="2" indent="-61913">
              <a:buNone/>
            </a:pPr>
            <a:r>
              <a:rPr lang="en-US" dirty="0" smtClean="0"/>
              <a:t>b</a:t>
            </a:r>
            <a:r>
              <a:rPr lang="en-US" dirty="0"/>
              <a:t>. Multi-Interval SCED</a:t>
            </a:r>
          </a:p>
          <a:p>
            <a:pPr marL="115888" indent="-61913">
              <a:buNone/>
            </a:pPr>
            <a:r>
              <a:rPr lang="en-US" dirty="0" smtClean="0">
                <a:solidFill>
                  <a:srgbClr val="FF0000"/>
                </a:solidFill>
              </a:rPr>
              <a:t>5) ERCOT will bring specific issues to SAWG when needed to proceed with NPRR and Cost Estimates.</a:t>
            </a:r>
          </a:p>
          <a:p>
            <a:pPr marL="115888" indent="-61913">
              <a:buNone/>
            </a:pPr>
            <a:r>
              <a:rPr lang="en-US" dirty="0" smtClean="0"/>
              <a:t>6) Market Participants provide comments on draft NPRRs</a:t>
            </a:r>
          </a:p>
          <a:p>
            <a:pPr marL="115888" indent="-61913">
              <a:buNone/>
            </a:pPr>
            <a:r>
              <a:rPr lang="en-US" dirty="0" smtClean="0"/>
              <a:t>8</a:t>
            </a:r>
            <a:r>
              <a:rPr lang="en-US" dirty="0"/>
              <a:t>) ERCOT provide numbered NPRRs with preliminary Impact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20793567">
            <a:off x="-278874" y="2033060"/>
            <a:ext cx="880480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</a:rPr>
              <a:t>PAUSE?</a:t>
            </a:r>
            <a:endParaRPr lang="en-US" sz="80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Multi-Interval RTM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hlinkClick r:id="rId2"/>
              </a:rPr>
              <a:t>Readiness Study </a:t>
            </a:r>
            <a:r>
              <a:rPr lang="en-US" dirty="0" smtClean="0"/>
              <a:t>is under review at ERCOT, Resources have begun to assemble and prepare for the study</a:t>
            </a:r>
          </a:p>
          <a:p>
            <a:pPr lvl="1" fontAlgn="ctr"/>
            <a:endParaRPr lang="en-US" dirty="0"/>
          </a:p>
          <a:p>
            <a:pPr lvl="1" fontAlgn="ctr"/>
            <a:r>
              <a:rPr lang="en-US" dirty="0" smtClean="0"/>
              <a:t>No significant progress expected until 2016</a:t>
            </a:r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 rot="20793567">
            <a:off x="7999709" y="532364"/>
            <a:ext cx="3291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No Change</a:t>
            </a:r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24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Meeting – </a:t>
            </a:r>
            <a:r>
              <a:rPr lang="en-US" dirty="0" smtClean="0"/>
              <a:t>November 13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Expected Agenda Items</a:t>
            </a:r>
          </a:p>
          <a:p>
            <a:r>
              <a:rPr lang="en-US" dirty="0" smtClean="0"/>
              <a:t>Multi </a:t>
            </a:r>
            <a:r>
              <a:rPr lang="en-US" dirty="0" smtClean="0"/>
              <a:t>Interval Real Time </a:t>
            </a:r>
            <a:r>
              <a:rPr lang="en-US" dirty="0" smtClean="0"/>
              <a:t>Market – Update</a:t>
            </a:r>
          </a:p>
          <a:p>
            <a:r>
              <a:rPr lang="en-US" dirty="0" smtClean="0"/>
              <a:t>WMS Assignments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221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8963</TotalTime>
  <Words>254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SAWG Update to WMS</vt:lpstr>
      <vt:lpstr>Report Releases</vt:lpstr>
      <vt:lpstr>NERC LTRA / CDR</vt:lpstr>
      <vt:lpstr>Load Forecasting</vt:lpstr>
      <vt:lpstr>RT Co-op General Plan</vt:lpstr>
      <vt:lpstr>Multi-Interval RTM </vt:lpstr>
      <vt:lpstr>Next Meeting – November 13th, 2015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Whittle</dc:creator>
  <cp:lastModifiedBy>Brandon Whittle</cp:lastModifiedBy>
  <cp:revision>76</cp:revision>
  <dcterms:created xsi:type="dcterms:W3CDTF">2014-06-25T14:47:16Z</dcterms:created>
  <dcterms:modified xsi:type="dcterms:W3CDTF">2015-10-30T15:29:33Z</dcterms:modified>
</cp:coreProperties>
</file>