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265" r:id="rId3"/>
    <p:sldId id="266" r:id="rId4"/>
    <p:sldId id="269" r:id="rId5"/>
    <p:sldId id="270" r:id="rId6"/>
    <p:sldId id="267" r:id="rId7"/>
    <p:sldId id="272" r:id="rId8"/>
    <p:sldId id="261" r:id="rId9"/>
    <p:sldId id="27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B7BA0C-6A3B-46B6-B652-E1470FEA6B0B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C17E0-4D2F-4114-BB7C-1120AD2EC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32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3C9-21E3-474A-BF8D-E54E091BC730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AE92-480E-4A12-B7CB-22BBC51D8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22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3C9-21E3-474A-BF8D-E54E091BC730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AE92-480E-4A12-B7CB-22BBC51D8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253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3C9-21E3-474A-BF8D-E54E091BC730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AE92-480E-4A12-B7CB-22BBC51D8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97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3C9-21E3-474A-BF8D-E54E091BC730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AE92-480E-4A12-B7CB-22BBC51D8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368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3C9-21E3-474A-BF8D-E54E091BC730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AE92-480E-4A12-B7CB-22BBC51D8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306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3C9-21E3-474A-BF8D-E54E091BC730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AE92-480E-4A12-B7CB-22BBC51D8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497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3C9-21E3-474A-BF8D-E54E091BC730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AE92-480E-4A12-B7CB-22BBC51D8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47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3C9-21E3-474A-BF8D-E54E091BC730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AE92-480E-4A12-B7CB-22BBC51D8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7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3C9-21E3-474A-BF8D-E54E091BC730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AE92-480E-4A12-B7CB-22BBC51D8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072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3C9-21E3-474A-BF8D-E54E091BC730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AE92-480E-4A12-B7CB-22BBC51D8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101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3C9-21E3-474A-BF8D-E54E091BC730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AE92-480E-4A12-B7CB-22BBC51D8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458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EC3C9-21E3-474A-BF8D-E54E091BC730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3AE92-480E-4A12-B7CB-22BBC51D8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92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CMWG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 Soutter - Invenergy LLC</a:t>
            </a:r>
          </a:p>
          <a:p>
            <a:r>
              <a:rPr lang="en-US" dirty="0" smtClean="0"/>
              <a:t>WMS November 2015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305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CMWG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2016 </a:t>
            </a:r>
            <a:r>
              <a:rPr lang="en-US" dirty="0"/>
              <a:t>CRR Activity </a:t>
            </a:r>
            <a:r>
              <a:rPr lang="en-US" dirty="0" smtClean="0"/>
              <a:t>Schedule</a:t>
            </a:r>
            <a:endParaRPr lang="en-US" dirty="0"/>
          </a:p>
          <a:p>
            <a:r>
              <a:rPr lang="en-US" dirty="0" smtClean="0"/>
              <a:t>Access </a:t>
            </a:r>
            <a:r>
              <a:rPr lang="en-US" dirty="0"/>
              <a:t>to Data on Stability </a:t>
            </a:r>
            <a:r>
              <a:rPr lang="en-US" dirty="0" smtClean="0"/>
              <a:t>Limits </a:t>
            </a:r>
            <a:r>
              <a:rPr lang="en-US" dirty="0"/>
              <a:t>-- GTLs Related to New Generation </a:t>
            </a:r>
            <a:r>
              <a:rPr lang="en-US" dirty="0" smtClean="0"/>
              <a:t>Interconnection</a:t>
            </a:r>
            <a:endParaRPr lang="en-US" dirty="0"/>
          </a:p>
          <a:p>
            <a:r>
              <a:rPr lang="en-US" dirty="0" smtClean="0"/>
              <a:t>Dynamic </a:t>
            </a:r>
            <a:r>
              <a:rPr lang="en-US" dirty="0"/>
              <a:t>Ratings in Off-Peak CRR </a:t>
            </a:r>
            <a:r>
              <a:rPr lang="en-US" dirty="0" smtClean="0"/>
              <a:t>Models</a:t>
            </a:r>
          </a:p>
          <a:p>
            <a:r>
              <a:rPr lang="en-US" dirty="0" smtClean="0"/>
              <a:t>Multiple GTCs in the Panhandle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12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2016 CRR Activity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3200" dirty="0"/>
              <a:t>Where necessary to avoid overlapping bid windows with monthly auctions, two Seq3 LTAS auctions and one Seq4 LTAS auction were pushed back by one week</a:t>
            </a:r>
          </a:p>
          <a:p>
            <a:pPr lvl="2"/>
            <a:endParaRPr lang="en-US" sz="2400" dirty="0" smtClean="0"/>
          </a:p>
          <a:p>
            <a:pPr lvl="2"/>
            <a:r>
              <a:rPr lang="en-US" sz="2400" dirty="0" smtClean="0"/>
              <a:t>2018.2nd6.AnnualAuction.Seq3</a:t>
            </a:r>
          </a:p>
          <a:p>
            <a:pPr lvl="2"/>
            <a:r>
              <a:rPr lang="en-US" sz="2400" dirty="0" smtClean="0"/>
              <a:t>2019.1st6.AnnualAuction.Seq4</a:t>
            </a:r>
            <a:endParaRPr lang="en-US" sz="2400" dirty="0"/>
          </a:p>
          <a:p>
            <a:pPr lvl="2"/>
            <a:r>
              <a:rPr lang="en-US" sz="2400" dirty="0"/>
              <a:t>2019.1st6.AnnualAuction.Seq3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364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2016 CRR Activity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The </a:t>
            </a:r>
            <a:r>
              <a:rPr lang="en-US" sz="3600" dirty="0" smtClean="0"/>
              <a:t>Credit Release </a:t>
            </a:r>
            <a:r>
              <a:rPr lang="en-US" sz="3600" dirty="0"/>
              <a:t>and Invoice </a:t>
            </a:r>
            <a:r>
              <a:rPr lang="en-US" sz="3600" dirty="0" smtClean="0"/>
              <a:t>Posting </a:t>
            </a:r>
            <a:r>
              <a:rPr lang="en-US" sz="3600" dirty="0"/>
              <a:t>columns were combined: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Column </a:t>
            </a:r>
            <a:r>
              <a:rPr lang="en-US" sz="2800" dirty="0"/>
              <a:t>heading is now “Auction Invoice Posted and Credit Released On or Before This Date”</a:t>
            </a:r>
          </a:p>
          <a:p>
            <a:pPr lvl="2"/>
            <a:endParaRPr lang="en-US" sz="2400" dirty="0" smtClean="0"/>
          </a:p>
          <a:p>
            <a:pPr lvl="2"/>
            <a:r>
              <a:rPr lang="en-US" sz="2400" dirty="0" smtClean="0"/>
              <a:t>The </a:t>
            </a:r>
            <a:r>
              <a:rPr lang="en-US" sz="2400" dirty="0"/>
              <a:t>dates for both are always the same</a:t>
            </a:r>
          </a:p>
          <a:p>
            <a:pPr lvl="2"/>
            <a:endParaRPr lang="en-US" sz="2400" dirty="0" smtClean="0"/>
          </a:p>
          <a:p>
            <a:pPr lvl="2"/>
            <a:r>
              <a:rPr lang="en-US" sz="2400" dirty="0" smtClean="0"/>
              <a:t>Removes </a:t>
            </a:r>
            <a:r>
              <a:rPr lang="en-US" sz="2400" dirty="0"/>
              <a:t>extra column, making the calendar easier to read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405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2016 CRR Activity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No substantial holiday conflicts </a:t>
            </a:r>
            <a:r>
              <a:rPr lang="en-US" sz="3600" dirty="0" smtClean="0"/>
              <a:t>observed</a:t>
            </a:r>
          </a:p>
          <a:p>
            <a:endParaRPr lang="en-US" sz="3600" dirty="0"/>
          </a:p>
          <a:p>
            <a:pPr lvl="1"/>
            <a:r>
              <a:rPr lang="en-US" sz="2800" dirty="0"/>
              <a:t>2018.1st6.AnnualAuction.Seq3 only moved back by 1 week to avoid overlapping bid window with </a:t>
            </a:r>
            <a:r>
              <a:rPr lang="en-US" sz="2800" dirty="0" smtClean="0"/>
              <a:t>2017.JAN.Monthly.Auction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Biggest potential conflict is opening the bid window for the 2019.2nd6.AnnualAuction.Seq4 auction on </a:t>
            </a:r>
            <a:r>
              <a:rPr lang="en-US" sz="2800" dirty="0" smtClean="0"/>
              <a:t>1/2/2018</a:t>
            </a:r>
            <a:endParaRPr lang="en-US" dirty="0" smtClean="0"/>
          </a:p>
          <a:p>
            <a:pPr lvl="2"/>
            <a:r>
              <a:rPr lang="en-US" dirty="0" smtClean="0"/>
              <a:t>Falls </a:t>
            </a:r>
            <a:r>
              <a:rPr lang="en-US" dirty="0"/>
              <a:t>in line with the typical Tuesday through Thursday bid </a:t>
            </a:r>
            <a:r>
              <a:rPr lang="en-US" dirty="0" smtClean="0"/>
              <a:t>window</a:t>
            </a:r>
          </a:p>
          <a:p>
            <a:pPr lvl="2"/>
            <a:endParaRPr lang="en-US" dirty="0"/>
          </a:p>
          <a:p>
            <a:r>
              <a:rPr lang="en-US" dirty="0"/>
              <a:t>2016 CRR Activity </a:t>
            </a:r>
            <a:r>
              <a:rPr lang="en-US" dirty="0" smtClean="0"/>
              <a:t>Schedule Endorsed </a:t>
            </a:r>
            <a:r>
              <a:rPr lang="en-US" dirty="0" smtClean="0"/>
              <a:t>by CMWG without comment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996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 </a:t>
            </a:r>
            <a:r>
              <a:rPr lang="en-US" dirty="0" smtClean="0"/>
              <a:t>R</a:t>
            </a:r>
            <a:r>
              <a:rPr lang="en-US" dirty="0" smtClean="0"/>
              <a:t>eports </a:t>
            </a:r>
            <a:r>
              <a:rPr lang="en-US" dirty="0" smtClean="0"/>
              <a:t>&amp; </a:t>
            </a:r>
            <a:r>
              <a:rPr lang="en-US" dirty="0" smtClean="0"/>
              <a:t>Market </a:t>
            </a:r>
            <a:r>
              <a:rPr lang="en-US" dirty="0"/>
              <a:t>I</a:t>
            </a:r>
            <a:r>
              <a:rPr lang="en-US" dirty="0" smtClean="0"/>
              <a:t>nformation </a:t>
            </a:r>
            <a:r>
              <a:rPr lang="en-US" dirty="0"/>
              <a:t>A</a:t>
            </a:r>
            <a:r>
              <a:rPr lang="en-US" dirty="0" smtClean="0"/>
              <a:t>symmetry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Brad Bell of </a:t>
            </a:r>
            <a:r>
              <a:rPr lang="en-US" dirty="0" err="1" smtClean="0"/>
              <a:t>E.On</a:t>
            </a:r>
            <a:r>
              <a:rPr lang="en-US" dirty="0" smtClean="0"/>
              <a:t> brought draft NPRR/PGRR language for discussion</a:t>
            </a:r>
          </a:p>
          <a:p>
            <a:r>
              <a:rPr lang="en-US" dirty="0" smtClean="0"/>
              <a:t>Potential for unintended consequences relating to project confidentiality</a:t>
            </a:r>
          </a:p>
          <a:p>
            <a:r>
              <a:rPr lang="en-US" dirty="0" smtClean="0"/>
              <a:t>Is a standardized Executive Summary for Stability Studies the answer?</a:t>
            </a:r>
          </a:p>
          <a:p>
            <a:r>
              <a:rPr lang="en-US" dirty="0" smtClean="0"/>
              <a:t>ERCOT (Jeff Billo) will convene a small meeting with TSPs and </a:t>
            </a:r>
            <a:r>
              <a:rPr lang="en-US" dirty="0" smtClean="0"/>
              <a:t>IEs </a:t>
            </a:r>
            <a:r>
              <a:rPr lang="en-US" dirty="0" smtClean="0"/>
              <a:t>to explore potential solutions and bring them back to CMWG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908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line ratings in Off-Peak CRR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Luminant</a:t>
            </a:r>
            <a:r>
              <a:rPr lang="en-US" dirty="0"/>
              <a:t> presented a proposal to utilize off-peak temperatures in the CRR auctions (including the LTAS and </a:t>
            </a:r>
            <a:r>
              <a:rPr lang="en-US" dirty="0" smtClean="0"/>
              <a:t>monthlies)</a:t>
            </a:r>
          </a:p>
          <a:p>
            <a:r>
              <a:rPr lang="en-US" dirty="0"/>
              <a:t>The proposal would improve the representation of the transmission system for dynamically rated lines in the </a:t>
            </a:r>
            <a:r>
              <a:rPr lang="en-US" dirty="0" smtClean="0"/>
              <a:t>off-peak</a:t>
            </a:r>
          </a:p>
          <a:p>
            <a:r>
              <a:rPr lang="en-US" dirty="0" smtClean="0"/>
              <a:t>Would increase </a:t>
            </a:r>
            <a:r>
              <a:rPr lang="en-US" dirty="0"/>
              <a:t>off-peak CRR availability with limited risk </a:t>
            </a:r>
            <a:r>
              <a:rPr lang="en-US" dirty="0" smtClean="0"/>
              <a:t>of over-sell</a:t>
            </a:r>
          </a:p>
          <a:p>
            <a:r>
              <a:rPr lang="en-US" dirty="0"/>
              <a:t>Doubles computing </a:t>
            </a:r>
            <a:r>
              <a:rPr lang="en-US" dirty="0" smtClean="0"/>
              <a:t>needs </a:t>
            </a:r>
            <a:r>
              <a:rPr lang="en-US" dirty="0"/>
              <a:t>to build both models </a:t>
            </a:r>
            <a:endParaRPr lang="en-US" dirty="0" smtClean="0"/>
          </a:p>
          <a:p>
            <a:r>
              <a:rPr lang="en-US" dirty="0" smtClean="0"/>
              <a:t>Requires model to pull outages twice, bumping the schedule a day  which </a:t>
            </a:r>
            <a:r>
              <a:rPr lang="en-US" dirty="0"/>
              <a:t>would miss </a:t>
            </a:r>
            <a:r>
              <a:rPr lang="en-US" dirty="0" smtClean="0"/>
              <a:t>the weekly outage </a:t>
            </a:r>
            <a:r>
              <a:rPr lang="en-US" dirty="0"/>
              <a:t>model load</a:t>
            </a:r>
          </a:p>
        </p:txBody>
      </p:sp>
    </p:spTree>
    <p:extLst>
      <p:ext uri="{BB962C8B-B14F-4D97-AF65-F5344CB8AC3E}">
        <p14:creationId xmlns:p14="http://schemas.microsoft.com/office/powerpoint/2010/main" val="1115967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GTCs in the Panhandle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3391"/>
            <a:ext cx="10515600" cy="435133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At </a:t>
            </a:r>
            <a:r>
              <a:rPr lang="en-US" dirty="0" smtClean="0"/>
              <a:t>RPG the concept was raised of multiple GTCs in the Panhandle</a:t>
            </a:r>
          </a:p>
          <a:p>
            <a:pPr lvl="1"/>
            <a:r>
              <a:rPr lang="en-US" dirty="0" smtClean="0"/>
              <a:t>Short Circuit Ratio and Voltage Stability could have different interfaces with different GTLs</a:t>
            </a:r>
          </a:p>
          <a:p>
            <a:pPr lvl="1"/>
            <a:r>
              <a:rPr lang="en-US" dirty="0" smtClean="0"/>
              <a:t>Potential item for November CMWG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741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Questions</a:t>
            </a:r>
            <a:r>
              <a:rPr lang="en-US" sz="5400" dirty="0" smtClean="0"/>
              <a:t>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225730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357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CMWG Update</vt:lpstr>
      <vt:lpstr>CMWG Update</vt:lpstr>
      <vt:lpstr>2016 CRR Activity Schedule</vt:lpstr>
      <vt:lpstr>2016 CRR Activity Schedule</vt:lpstr>
      <vt:lpstr>2016 CRR Activity Schedule</vt:lpstr>
      <vt:lpstr>FIS Reports &amp; Market Information Asymmetry </vt:lpstr>
      <vt:lpstr>Dynamic line ratings in Off-Peak CRR Model</vt:lpstr>
      <vt:lpstr>Multiple GTCs in the Panhandle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CMWG Update</dc:title>
  <dc:creator>Greg Thurnher</dc:creator>
  <cp:lastModifiedBy>Soutter, Mark</cp:lastModifiedBy>
  <cp:revision>22</cp:revision>
  <dcterms:created xsi:type="dcterms:W3CDTF">2015-08-03T17:57:23Z</dcterms:created>
  <dcterms:modified xsi:type="dcterms:W3CDTF">2015-11-02T19:48:41Z</dcterms:modified>
</cp:coreProperties>
</file>