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ercot.com\Departments\RCC\17_TransactionDisputes\TD_Procedures\RMS%20Reports\Inadvertant%20Stats\Inadvertent%20Stats%20Template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ercot.com\Departments\RCC\17_TransactionDisputes\TD_Procedures\RMS%20Reports\Inadvertant%20Stats\Inadvertent%20Stats%20Templat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IAS_Chart!$B$1</c:f>
              <c:strCache>
                <c:ptCount val="1"/>
                <c:pt idx="0">
                  <c:v>&lt; 500 IAG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cat>
            <c:strRef>
              <c:f>IAS_Chart!$A$2:$A$35</c:f>
              <c:strCache>
                <c:ptCount val="34"/>
                <c:pt idx="0">
                  <c:v>REP 72</c:v>
                </c:pt>
                <c:pt idx="1">
                  <c:v>REP 80</c:v>
                </c:pt>
                <c:pt idx="2">
                  <c:v>REP 81</c:v>
                </c:pt>
                <c:pt idx="3">
                  <c:v>REP 88</c:v>
                </c:pt>
                <c:pt idx="4">
                  <c:v>REP 93</c:v>
                </c:pt>
                <c:pt idx="5">
                  <c:v>REP 95</c:v>
                </c:pt>
                <c:pt idx="6">
                  <c:v>REP 96</c:v>
                </c:pt>
                <c:pt idx="7">
                  <c:v>REP 74</c:v>
                </c:pt>
                <c:pt idx="8">
                  <c:v>REP 70</c:v>
                </c:pt>
                <c:pt idx="9">
                  <c:v>REP 100</c:v>
                </c:pt>
                <c:pt idx="10">
                  <c:v>REP 73</c:v>
                </c:pt>
                <c:pt idx="11">
                  <c:v>REP 37</c:v>
                </c:pt>
                <c:pt idx="12">
                  <c:v>REP 68</c:v>
                </c:pt>
                <c:pt idx="13">
                  <c:v>REP 83</c:v>
                </c:pt>
                <c:pt idx="14">
                  <c:v>REP 21</c:v>
                </c:pt>
                <c:pt idx="15">
                  <c:v>REP 36</c:v>
                </c:pt>
                <c:pt idx="16">
                  <c:v>REP 38</c:v>
                </c:pt>
                <c:pt idx="17">
                  <c:v>REP 44</c:v>
                </c:pt>
                <c:pt idx="18">
                  <c:v>REP 30</c:v>
                </c:pt>
                <c:pt idx="19">
                  <c:v>REP 12</c:v>
                </c:pt>
                <c:pt idx="20">
                  <c:v>REP 27</c:v>
                </c:pt>
                <c:pt idx="21">
                  <c:v>REP 23</c:v>
                </c:pt>
                <c:pt idx="22">
                  <c:v>REP 35</c:v>
                </c:pt>
                <c:pt idx="23">
                  <c:v>REP 22</c:v>
                </c:pt>
                <c:pt idx="24">
                  <c:v>REP 111</c:v>
                </c:pt>
                <c:pt idx="25">
                  <c:v>REP 11</c:v>
                </c:pt>
                <c:pt idx="26">
                  <c:v>REP 16</c:v>
                </c:pt>
                <c:pt idx="27">
                  <c:v>REP 52</c:v>
                </c:pt>
                <c:pt idx="28">
                  <c:v>REP 10</c:v>
                </c:pt>
                <c:pt idx="29">
                  <c:v>REP 7</c:v>
                </c:pt>
                <c:pt idx="30">
                  <c:v>REP 2</c:v>
                </c:pt>
                <c:pt idx="31">
                  <c:v>REP 5</c:v>
                </c:pt>
                <c:pt idx="32">
                  <c:v>REP 6</c:v>
                </c:pt>
                <c:pt idx="33">
                  <c:v>REP 4</c:v>
                </c:pt>
              </c:strCache>
            </c:strRef>
          </c:cat>
          <c:val>
            <c:numRef>
              <c:f>IAS_Chart!$B$2:$B$35</c:f>
              <c:numCache>
                <c:formatCode>0.00%</c:formatCode>
                <c:ptCount val="34"/>
                <c:pt idx="0">
                  <c:v>1.63934426229508E-2</c:v>
                </c:pt>
                <c:pt idx="1">
                  <c:v>4.1666666666666602E-2</c:v>
                </c:pt>
                <c:pt idx="2">
                  <c:v>1.51515151515151E-2</c:v>
                </c:pt>
                <c:pt idx="3">
                  <c:v>8.3333333333333301E-2</c:v>
                </c:pt>
                <c:pt idx="4">
                  <c:v>1.42857142857142E-2</c:v>
                </c:pt>
                <c:pt idx="5">
                  <c:v>1.38888888888888E-2</c:v>
                </c:pt>
                <c:pt idx="6">
                  <c:v>2.1739130434782601E-2</c:v>
                </c:pt>
                <c:pt idx="7">
                  <c:v>0</c:v>
                </c:pt>
                <c:pt idx="8">
                  <c:v>2.325581395348832E-2</c:v>
                </c:pt>
                <c:pt idx="9">
                  <c:v>1.5228426395939E-2</c:v>
                </c:pt>
                <c:pt idx="10">
                  <c:v>1.078167115902964E-2</c:v>
                </c:pt>
                <c:pt idx="11">
                  <c:v>1.32450331125827E-2</c:v>
                </c:pt>
                <c:pt idx="12">
                  <c:v>0</c:v>
                </c:pt>
                <c:pt idx="13">
                  <c:v>2.1621621621621599E-2</c:v>
                </c:pt>
                <c:pt idx="14">
                  <c:v>0</c:v>
                </c:pt>
                <c:pt idx="15">
                  <c:v>8.9686098654708502E-3</c:v>
                </c:pt>
                <c:pt idx="16">
                  <c:v>0</c:v>
                </c:pt>
                <c:pt idx="17">
                  <c:v>3.0927835051546362E-2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</c:numCache>
            </c:numRef>
          </c:val>
        </c:ser>
        <c:ser>
          <c:idx val="1"/>
          <c:order val="1"/>
          <c:tx>
            <c:strRef>
              <c:f>IAS_Chart!$C$1</c:f>
              <c:strCache>
                <c:ptCount val="1"/>
                <c:pt idx="0">
                  <c:v>&lt; 500 IAL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IAS_Chart!$A$2:$A$35</c:f>
              <c:strCache>
                <c:ptCount val="34"/>
                <c:pt idx="0">
                  <c:v>REP 72</c:v>
                </c:pt>
                <c:pt idx="1">
                  <c:v>REP 80</c:v>
                </c:pt>
                <c:pt idx="2">
                  <c:v>REP 81</c:v>
                </c:pt>
                <c:pt idx="3">
                  <c:v>REP 88</c:v>
                </c:pt>
                <c:pt idx="4">
                  <c:v>REP 93</c:v>
                </c:pt>
                <c:pt idx="5">
                  <c:v>REP 95</c:v>
                </c:pt>
                <c:pt idx="6">
                  <c:v>REP 96</c:v>
                </c:pt>
                <c:pt idx="7">
                  <c:v>REP 74</c:v>
                </c:pt>
                <c:pt idx="8">
                  <c:v>REP 70</c:v>
                </c:pt>
                <c:pt idx="9">
                  <c:v>REP 100</c:v>
                </c:pt>
                <c:pt idx="10">
                  <c:v>REP 73</c:v>
                </c:pt>
                <c:pt idx="11">
                  <c:v>REP 37</c:v>
                </c:pt>
                <c:pt idx="12">
                  <c:v>REP 68</c:v>
                </c:pt>
                <c:pt idx="13">
                  <c:v>REP 83</c:v>
                </c:pt>
                <c:pt idx="14">
                  <c:v>REP 21</c:v>
                </c:pt>
                <c:pt idx="15">
                  <c:v>REP 36</c:v>
                </c:pt>
                <c:pt idx="16">
                  <c:v>REP 38</c:v>
                </c:pt>
                <c:pt idx="17">
                  <c:v>REP 44</c:v>
                </c:pt>
                <c:pt idx="18">
                  <c:v>REP 30</c:v>
                </c:pt>
                <c:pt idx="19">
                  <c:v>REP 12</c:v>
                </c:pt>
                <c:pt idx="20">
                  <c:v>REP 27</c:v>
                </c:pt>
                <c:pt idx="21">
                  <c:v>REP 23</c:v>
                </c:pt>
                <c:pt idx="22">
                  <c:v>REP 35</c:v>
                </c:pt>
                <c:pt idx="23">
                  <c:v>REP 22</c:v>
                </c:pt>
                <c:pt idx="24">
                  <c:v>REP 111</c:v>
                </c:pt>
                <c:pt idx="25">
                  <c:v>REP 11</c:v>
                </c:pt>
                <c:pt idx="26">
                  <c:v>REP 16</c:v>
                </c:pt>
                <c:pt idx="27">
                  <c:v>REP 52</c:v>
                </c:pt>
                <c:pt idx="28">
                  <c:v>REP 10</c:v>
                </c:pt>
                <c:pt idx="29">
                  <c:v>REP 7</c:v>
                </c:pt>
                <c:pt idx="30">
                  <c:v>REP 2</c:v>
                </c:pt>
                <c:pt idx="31">
                  <c:v>REP 5</c:v>
                </c:pt>
                <c:pt idx="32">
                  <c:v>REP 6</c:v>
                </c:pt>
                <c:pt idx="33">
                  <c:v>REP 4</c:v>
                </c:pt>
              </c:strCache>
            </c:strRef>
          </c:cat>
          <c:val>
            <c:numRef>
              <c:f>IAS_Chart!$C$2:$C$35</c:f>
              <c:numCache>
                <c:formatCode>0.00%</c:formatCode>
                <c:ptCount val="34"/>
                <c:pt idx="0">
                  <c:v>0</c:v>
                </c:pt>
                <c:pt idx="1">
                  <c:v>0</c:v>
                </c:pt>
                <c:pt idx="2">
                  <c:v>1.51515151515151E-2</c:v>
                </c:pt>
                <c:pt idx="3">
                  <c:v>8.3333333333333301E-2</c:v>
                </c:pt>
                <c:pt idx="4">
                  <c:v>1.42857142857142E-2</c:v>
                </c:pt>
                <c:pt idx="5">
                  <c:v>1.38888888888888E-2</c:v>
                </c:pt>
                <c:pt idx="6">
                  <c:v>2.1739130434782601E-2</c:v>
                </c:pt>
                <c:pt idx="7">
                  <c:v>7.69230769230769E-2</c:v>
                </c:pt>
                <c:pt idx="8">
                  <c:v>1.5503875968992199E-2</c:v>
                </c:pt>
                <c:pt idx="9">
                  <c:v>0</c:v>
                </c:pt>
                <c:pt idx="10">
                  <c:v>8.0862533692722307E-3</c:v>
                </c:pt>
                <c:pt idx="11">
                  <c:v>9.9337748344370796E-3</c:v>
                </c:pt>
                <c:pt idx="12">
                  <c:v>0</c:v>
                </c:pt>
                <c:pt idx="13">
                  <c:v>1.8918918918918899E-2</c:v>
                </c:pt>
                <c:pt idx="14">
                  <c:v>0</c:v>
                </c:pt>
                <c:pt idx="15">
                  <c:v>1.12107623318385E-2</c:v>
                </c:pt>
                <c:pt idx="16">
                  <c:v>0</c:v>
                </c:pt>
                <c:pt idx="17">
                  <c:v>2.8350515463917501E-2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</c:numCache>
            </c:numRef>
          </c:val>
        </c:ser>
        <c:ser>
          <c:idx val="2"/>
          <c:order val="2"/>
          <c:tx>
            <c:strRef>
              <c:f>IAS_Chart!$D$1</c:f>
              <c:strCache>
                <c:ptCount val="1"/>
                <c:pt idx="0">
                  <c:v>&lt; 2500 IAG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cat>
            <c:strRef>
              <c:f>IAS_Chart!$A$2:$A$35</c:f>
              <c:strCache>
                <c:ptCount val="34"/>
                <c:pt idx="0">
                  <c:v>REP 72</c:v>
                </c:pt>
                <c:pt idx="1">
                  <c:v>REP 80</c:v>
                </c:pt>
                <c:pt idx="2">
                  <c:v>REP 81</c:v>
                </c:pt>
                <c:pt idx="3">
                  <c:v>REP 88</c:v>
                </c:pt>
                <c:pt idx="4">
                  <c:v>REP 93</c:v>
                </c:pt>
                <c:pt idx="5">
                  <c:v>REP 95</c:v>
                </c:pt>
                <c:pt idx="6">
                  <c:v>REP 96</c:v>
                </c:pt>
                <c:pt idx="7">
                  <c:v>REP 74</c:v>
                </c:pt>
                <c:pt idx="8">
                  <c:v>REP 70</c:v>
                </c:pt>
                <c:pt idx="9">
                  <c:v>REP 100</c:v>
                </c:pt>
                <c:pt idx="10">
                  <c:v>REP 73</c:v>
                </c:pt>
                <c:pt idx="11">
                  <c:v>REP 37</c:v>
                </c:pt>
                <c:pt idx="12">
                  <c:v>REP 68</c:v>
                </c:pt>
                <c:pt idx="13">
                  <c:v>REP 83</c:v>
                </c:pt>
                <c:pt idx="14">
                  <c:v>REP 21</c:v>
                </c:pt>
                <c:pt idx="15">
                  <c:v>REP 36</c:v>
                </c:pt>
                <c:pt idx="16">
                  <c:v>REP 38</c:v>
                </c:pt>
                <c:pt idx="17">
                  <c:v>REP 44</c:v>
                </c:pt>
                <c:pt idx="18">
                  <c:v>REP 30</c:v>
                </c:pt>
                <c:pt idx="19">
                  <c:v>REP 12</c:v>
                </c:pt>
                <c:pt idx="20">
                  <c:v>REP 27</c:v>
                </c:pt>
                <c:pt idx="21">
                  <c:v>REP 23</c:v>
                </c:pt>
                <c:pt idx="22">
                  <c:v>REP 35</c:v>
                </c:pt>
                <c:pt idx="23">
                  <c:v>REP 22</c:v>
                </c:pt>
                <c:pt idx="24">
                  <c:v>REP 111</c:v>
                </c:pt>
                <c:pt idx="25">
                  <c:v>REP 11</c:v>
                </c:pt>
                <c:pt idx="26">
                  <c:v>REP 16</c:v>
                </c:pt>
                <c:pt idx="27">
                  <c:v>REP 52</c:v>
                </c:pt>
                <c:pt idx="28">
                  <c:v>REP 10</c:v>
                </c:pt>
                <c:pt idx="29">
                  <c:v>REP 7</c:v>
                </c:pt>
                <c:pt idx="30">
                  <c:v>REP 2</c:v>
                </c:pt>
                <c:pt idx="31">
                  <c:v>REP 5</c:v>
                </c:pt>
                <c:pt idx="32">
                  <c:v>REP 6</c:v>
                </c:pt>
                <c:pt idx="33">
                  <c:v>REP 4</c:v>
                </c:pt>
              </c:strCache>
            </c:strRef>
          </c:cat>
          <c:val>
            <c:numRef>
              <c:f>IAS_Chart!$D$2:$D$35</c:f>
              <c:numCache>
                <c:formatCode>0.00%</c:formatCode>
                <c:ptCount val="3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1.2213740458015199E-2</c:v>
                </c:pt>
                <c:pt idx="13">
                  <c:v>0</c:v>
                </c:pt>
                <c:pt idx="14">
                  <c:v>1.046511627906976E-2</c:v>
                </c:pt>
                <c:pt idx="15">
                  <c:v>0</c:v>
                </c:pt>
                <c:pt idx="16">
                  <c:v>7.5757575757575699E-3</c:v>
                </c:pt>
                <c:pt idx="17">
                  <c:v>0</c:v>
                </c:pt>
                <c:pt idx="18">
                  <c:v>1.52941176470588E-2</c:v>
                </c:pt>
                <c:pt idx="19">
                  <c:v>1.013714967203338E-2</c:v>
                </c:pt>
                <c:pt idx="20">
                  <c:v>8.4411930219471E-3</c:v>
                </c:pt>
                <c:pt idx="21">
                  <c:v>7.3024054982817801E-3</c:v>
                </c:pt>
                <c:pt idx="22">
                  <c:v>6.76183320811419E-3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3.2686414708886599E-2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</c:numCache>
            </c:numRef>
          </c:val>
        </c:ser>
        <c:ser>
          <c:idx val="3"/>
          <c:order val="3"/>
          <c:tx>
            <c:strRef>
              <c:f>IAS_Chart!$E$1</c:f>
              <c:strCache>
                <c:ptCount val="1"/>
                <c:pt idx="0">
                  <c:v>&lt; 2500 IAL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IAS_Chart!$A$2:$A$35</c:f>
              <c:strCache>
                <c:ptCount val="34"/>
                <c:pt idx="0">
                  <c:v>REP 72</c:v>
                </c:pt>
                <c:pt idx="1">
                  <c:v>REP 80</c:v>
                </c:pt>
                <c:pt idx="2">
                  <c:v>REP 81</c:v>
                </c:pt>
                <c:pt idx="3">
                  <c:v>REP 88</c:v>
                </c:pt>
                <c:pt idx="4">
                  <c:v>REP 93</c:v>
                </c:pt>
                <c:pt idx="5">
                  <c:v>REP 95</c:v>
                </c:pt>
                <c:pt idx="6">
                  <c:v>REP 96</c:v>
                </c:pt>
                <c:pt idx="7">
                  <c:v>REP 74</c:v>
                </c:pt>
                <c:pt idx="8">
                  <c:v>REP 70</c:v>
                </c:pt>
                <c:pt idx="9">
                  <c:v>REP 100</c:v>
                </c:pt>
                <c:pt idx="10">
                  <c:v>REP 73</c:v>
                </c:pt>
                <c:pt idx="11">
                  <c:v>REP 37</c:v>
                </c:pt>
                <c:pt idx="12">
                  <c:v>REP 68</c:v>
                </c:pt>
                <c:pt idx="13">
                  <c:v>REP 83</c:v>
                </c:pt>
                <c:pt idx="14">
                  <c:v>REP 21</c:v>
                </c:pt>
                <c:pt idx="15">
                  <c:v>REP 36</c:v>
                </c:pt>
                <c:pt idx="16">
                  <c:v>REP 38</c:v>
                </c:pt>
                <c:pt idx="17">
                  <c:v>REP 44</c:v>
                </c:pt>
                <c:pt idx="18">
                  <c:v>REP 30</c:v>
                </c:pt>
                <c:pt idx="19">
                  <c:v>REP 12</c:v>
                </c:pt>
                <c:pt idx="20">
                  <c:v>REP 27</c:v>
                </c:pt>
                <c:pt idx="21">
                  <c:v>REP 23</c:v>
                </c:pt>
                <c:pt idx="22">
                  <c:v>REP 35</c:v>
                </c:pt>
                <c:pt idx="23">
                  <c:v>REP 22</c:v>
                </c:pt>
                <c:pt idx="24">
                  <c:v>REP 111</c:v>
                </c:pt>
                <c:pt idx="25">
                  <c:v>REP 11</c:v>
                </c:pt>
                <c:pt idx="26">
                  <c:v>REP 16</c:v>
                </c:pt>
                <c:pt idx="27">
                  <c:v>REP 52</c:v>
                </c:pt>
                <c:pt idx="28">
                  <c:v>REP 10</c:v>
                </c:pt>
                <c:pt idx="29">
                  <c:v>REP 7</c:v>
                </c:pt>
                <c:pt idx="30">
                  <c:v>REP 2</c:v>
                </c:pt>
                <c:pt idx="31">
                  <c:v>REP 5</c:v>
                </c:pt>
                <c:pt idx="32">
                  <c:v>REP 6</c:v>
                </c:pt>
                <c:pt idx="33">
                  <c:v>REP 4</c:v>
                </c:pt>
              </c:strCache>
            </c:strRef>
          </c:cat>
          <c:val>
            <c:numRef>
              <c:f>IAS_Chart!$E$2:$E$35</c:f>
              <c:numCache>
                <c:formatCode>0.00%</c:formatCode>
                <c:ptCount val="3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1.5267175572518999E-3</c:v>
                </c:pt>
                <c:pt idx="13">
                  <c:v>0</c:v>
                </c:pt>
                <c:pt idx="14">
                  <c:v>3.4883720930232501E-3</c:v>
                </c:pt>
                <c:pt idx="15">
                  <c:v>0</c:v>
                </c:pt>
                <c:pt idx="16">
                  <c:v>1.06060606060606E-2</c:v>
                </c:pt>
                <c:pt idx="17">
                  <c:v>0</c:v>
                </c:pt>
                <c:pt idx="18">
                  <c:v>1.1764705882352899E-3</c:v>
                </c:pt>
                <c:pt idx="19">
                  <c:v>4.7704233750745298E-3</c:v>
                </c:pt>
                <c:pt idx="20">
                  <c:v>2.8137310073157E-3</c:v>
                </c:pt>
                <c:pt idx="21">
                  <c:v>4.2955326460480999E-3</c:v>
                </c:pt>
                <c:pt idx="22">
                  <c:v>2.1788129226145699E-2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3.06435137895812E-3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</c:numCache>
            </c:numRef>
          </c:val>
        </c:ser>
        <c:ser>
          <c:idx val="4"/>
          <c:order val="4"/>
          <c:tx>
            <c:strRef>
              <c:f>IAS_Chart!$F$1</c:f>
              <c:strCache>
                <c:ptCount val="1"/>
                <c:pt idx="0">
                  <c:v>&gt; 2500 IAG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IAS_Chart!$A$2:$A$35</c:f>
              <c:strCache>
                <c:ptCount val="34"/>
                <c:pt idx="0">
                  <c:v>REP 72</c:v>
                </c:pt>
                <c:pt idx="1">
                  <c:v>REP 80</c:v>
                </c:pt>
                <c:pt idx="2">
                  <c:v>REP 81</c:v>
                </c:pt>
                <c:pt idx="3">
                  <c:v>REP 88</c:v>
                </c:pt>
                <c:pt idx="4">
                  <c:v>REP 93</c:v>
                </c:pt>
                <c:pt idx="5">
                  <c:v>REP 95</c:v>
                </c:pt>
                <c:pt idx="6">
                  <c:v>REP 96</c:v>
                </c:pt>
                <c:pt idx="7">
                  <c:v>REP 74</c:v>
                </c:pt>
                <c:pt idx="8">
                  <c:v>REP 70</c:v>
                </c:pt>
                <c:pt idx="9">
                  <c:v>REP 100</c:v>
                </c:pt>
                <c:pt idx="10">
                  <c:v>REP 73</c:v>
                </c:pt>
                <c:pt idx="11">
                  <c:v>REP 37</c:v>
                </c:pt>
                <c:pt idx="12">
                  <c:v>REP 68</c:v>
                </c:pt>
                <c:pt idx="13">
                  <c:v>REP 83</c:v>
                </c:pt>
                <c:pt idx="14">
                  <c:v>REP 21</c:v>
                </c:pt>
                <c:pt idx="15">
                  <c:v>REP 36</c:v>
                </c:pt>
                <c:pt idx="16">
                  <c:v>REP 38</c:v>
                </c:pt>
                <c:pt idx="17">
                  <c:v>REP 44</c:v>
                </c:pt>
                <c:pt idx="18">
                  <c:v>REP 30</c:v>
                </c:pt>
                <c:pt idx="19">
                  <c:v>REP 12</c:v>
                </c:pt>
                <c:pt idx="20">
                  <c:v>REP 27</c:v>
                </c:pt>
                <c:pt idx="21">
                  <c:v>REP 23</c:v>
                </c:pt>
                <c:pt idx="22">
                  <c:v>REP 35</c:v>
                </c:pt>
                <c:pt idx="23">
                  <c:v>REP 22</c:v>
                </c:pt>
                <c:pt idx="24">
                  <c:v>REP 111</c:v>
                </c:pt>
                <c:pt idx="25">
                  <c:v>REP 11</c:v>
                </c:pt>
                <c:pt idx="26">
                  <c:v>REP 16</c:v>
                </c:pt>
                <c:pt idx="27">
                  <c:v>REP 52</c:v>
                </c:pt>
                <c:pt idx="28">
                  <c:v>REP 10</c:v>
                </c:pt>
                <c:pt idx="29">
                  <c:v>REP 7</c:v>
                </c:pt>
                <c:pt idx="30">
                  <c:v>REP 2</c:v>
                </c:pt>
                <c:pt idx="31">
                  <c:v>REP 5</c:v>
                </c:pt>
                <c:pt idx="32">
                  <c:v>REP 6</c:v>
                </c:pt>
                <c:pt idx="33">
                  <c:v>REP 4</c:v>
                </c:pt>
              </c:strCache>
            </c:strRef>
          </c:cat>
          <c:val>
            <c:numRef>
              <c:f>IAS_Chart!$F$2:$F$35</c:f>
              <c:numCache>
                <c:formatCode>0.00%</c:formatCode>
                <c:ptCount val="3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9.0497737556561007E-3</c:v>
                </c:pt>
                <c:pt idx="24">
                  <c:v>1.294964028776977E-2</c:v>
                </c:pt>
                <c:pt idx="25">
                  <c:v>2.183908045977008E-2</c:v>
                </c:pt>
                <c:pt idx="26">
                  <c:v>1.1317859198158439E-2</c:v>
                </c:pt>
                <c:pt idx="27">
                  <c:v>0</c:v>
                </c:pt>
                <c:pt idx="28">
                  <c:v>7.5744534343260396E-3</c:v>
                </c:pt>
                <c:pt idx="29">
                  <c:v>7.4522589659990601E-3</c:v>
                </c:pt>
                <c:pt idx="30">
                  <c:v>1.67391482727496E-2</c:v>
                </c:pt>
                <c:pt idx="31">
                  <c:v>1.434464076833096E-2</c:v>
                </c:pt>
                <c:pt idx="32">
                  <c:v>1.1562068801446439E-2</c:v>
                </c:pt>
                <c:pt idx="33">
                  <c:v>1.4821015313407841E-2</c:v>
                </c:pt>
              </c:numCache>
            </c:numRef>
          </c:val>
        </c:ser>
        <c:ser>
          <c:idx val="5"/>
          <c:order val="5"/>
          <c:tx>
            <c:strRef>
              <c:f>IAS_Chart!$G$1</c:f>
              <c:strCache>
                <c:ptCount val="1"/>
                <c:pt idx="0">
                  <c:v>&gt; 2500 IAL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IAS_Chart!$A$2:$A$35</c:f>
              <c:strCache>
                <c:ptCount val="34"/>
                <c:pt idx="0">
                  <c:v>REP 72</c:v>
                </c:pt>
                <c:pt idx="1">
                  <c:v>REP 80</c:v>
                </c:pt>
                <c:pt idx="2">
                  <c:v>REP 81</c:v>
                </c:pt>
                <c:pt idx="3">
                  <c:v>REP 88</c:v>
                </c:pt>
                <c:pt idx="4">
                  <c:v>REP 93</c:v>
                </c:pt>
                <c:pt idx="5">
                  <c:v>REP 95</c:v>
                </c:pt>
                <c:pt idx="6">
                  <c:v>REP 96</c:v>
                </c:pt>
                <c:pt idx="7">
                  <c:v>REP 74</c:v>
                </c:pt>
                <c:pt idx="8">
                  <c:v>REP 70</c:v>
                </c:pt>
                <c:pt idx="9">
                  <c:v>REP 100</c:v>
                </c:pt>
                <c:pt idx="10">
                  <c:v>REP 73</c:v>
                </c:pt>
                <c:pt idx="11">
                  <c:v>REP 37</c:v>
                </c:pt>
                <c:pt idx="12">
                  <c:v>REP 68</c:v>
                </c:pt>
                <c:pt idx="13">
                  <c:v>REP 83</c:v>
                </c:pt>
                <c:pt idx="14">
                  <c:v>REP 21</c:v>
                </c:pt>
                <c:pt idx="15">
                  <c:v>REP 36</c:v>
                </c:pt>
                <c:pt idx="16">
                  <c:v>REP 38</c:v>
                </c:pt>
                <c:pt idx="17">
                  <c:v>REP 44</c:v>
                </c:pt>
                <c:pt idx="18">
                  <c:v>REP 30</c:v>
                </c:pt>
                <c:pt idx="19">
                  <c:v>REP 12</c:v>
                </c:pt>
                <c:pt idx="20">
                  <c:v>REP 27</c:v>
                </c:pt>
                <c:pt idx="21">
                  <c:v>REP 23</c:v>
                </c:pt>
                <c:pt idx="22">
                  <c:v>REP 35</c:v>
                </c:pt>
                <c:pt idx="23">
                  <c:v>REP 22</c:v>
                </c:pt>
                <c:pt idx="24">
                  <c:v>REP 111</c:v>
                </c:pt>
                <c:pt idx="25">
                  <c:v>REP 11</c:v>
                </c:pt>
                <c:pt idx="26">
                  <c:v>REP 16</c:v>
                </c:pt>
                <c:pt idx="27">
                  <c:v>REP 52</c:v>
                </c:pt>
                <c:pt idx="28">
                  <c:v>REP 10</c:v>
                </c:pt>
                <c:pt idx="29">
                  <c:v>REP 7</c:v>
                </c:pt>
                <c:pt idx="30">
                  <c:v>REP 2</c:v>
                </c:pt>
                <c:pt idx="31">
                  <c:v>REP 5</c:v>
                </c:pt>
                <c:pt idx="32">
                  <c:v>REP 6</c:v>
                </c:pt>
                <c:pt idx="33">
                  <c:v>REP 4</c:v>
                </c:pt>
              </c:strCache>
            </c:strRef>
          </c:cat>
          <c:val>
            <c:numRef>
              <c:f>IAS_Chart!$G$2:$G$35</c:f>
              <c:numCache>
                <c:formatCode>0.00%</c:formatCode>
                <c:ptCount val="3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3.6199095022624401E-3</c:v>
                </c:pt>
                <c:pt idx="24">
                  <c:v>3.3573141486810498E-3</c:v>
                </c:pt>
                <c:pt idx="25">
                  <c:v>1.7624521072796901E-2</c:v>
                </c:pt>
                <c:pt idx="26">
                  <c:v>3.0692499520429601E-3</c:v>
                </c:pt>
                <c:pt idx="27">
                  <c:v>0</c:v>
                </c:pt>
                <c:pt idx="28">
                  <c:v>4.6479600619727997E-3</c:v>
                </c:pt>
                <c:pt idx="29">
                  <c:v>8.2285359416239701E-3</c:v>
                </c:pt>
                <c:pt idx="30">
                  <c:v>1.23081972593747E-2</c:v>
                </c:pt>
                <c:pt idx="31">
                  <c:v>7.5724927661146302E-3</c:v>
                </c:pt>
                <c:pt idx="32">
                  <c:v>2.9975733929675898E-3</c:v>
                </c:pt>
                <c:pt idx="33">
                  <c:v>9.50317593185287E-3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1610368"/>
        <c:axId val="71612672"/>
      </c:barChart>
      <c:catAx>
        <c:axId val="71610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71612672"/>
        <c:crosses val="autoZero"/>
        <c:auto val="1"/>
        <c:lblAlgn val="ctr"/>
        <c:lblOffset val="100"/>
        <c:tickLblSkip val="1"/>
        <c:noMultiLvlLbl val="0"/>
      </c:catAx>
      <c:valAx>
        <c:axId val="7161267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716103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REC_Chart!$B$1</c:f>
              <c:strCache>
                <c:ptCount val="1"/>
                <c:pt idx="0">
                  <c:v>&lt; 250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REC_Chart!$A$2:$A$9</c:f>
              <c:strCache>
                <c:ptCount val="8"/>
                <c:pt idx="0">
                  <c:v>REP 77</c:v>
                </c:pt>
                <c:pt idx="1">
                  <c:v>REP 23</c:v>
                </c:pt>
                <c:pt idx="2">
                  <c:v>REP 11</c:v>
                </c:pt>
                <c:pt idx="3">
                  <c:v>REP 10</c:v>
                </c:pt>
                <c:pt idx="4">
                  <c:v>REP 4</c:v>
                </c:pt>
                <c:pt idx="5">
                  <c:v>REP 5</c:v>
                </c:pt>
                <c:pt idx="6">
                  <c:v>REP 2</c:v>
                </c:pt>
                <c:pt idx="7">
                  <c:v>REP 1</c:v>
                </c:pt>
              </c:strCache>
            </c:strRef>
          </c:cat>
          <c:val>
            <c:numRef>
              <c:f>REC_Chart!$B$2:$B$9</c:f>
              <c:numCache>
                <c:formatCode>0.00%</c:formatCode>
                <c:ptCount val="8"/>
                <c:pt idx="0">
                  <c:v>1.0869565217391301E-2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REC_Chart!$C$1</c:f>
              <c:strCache>
                <c:ptCount val="1"/>
                <c:pt idx="0">
                  <c:v>&lt; 1750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REC_Chart!$A$2:$A$9</c:f>
              <c:strCache>
                <c:ptCount val="8"/>
                <c:pt idx="0">
                  <c:v>REP 77</c:v>
                </c:pt>
                <c:pt idx="1">
                  <c:v>REP 23</c:v>
                </c:pt>
                <c:pt idx="2">
                  <c:v>REP 11</c:v>
                </c:pt>
                <c:pt idx="3">
                  <c:v>REP 10</c:v>
                </c:pt>
                <c:pt idx="4">
                  <c:v>REP 4</c:v>
                </c:pt>
                <c:pt idx="5">
                  <c:v>REP 5</c:v>
                </c:pt>
                <c:pt idx="6">
                  <c:v>REP 2</c:v>
                </c:pt>
                <c:pt idx="7">
                  <c:v>REP 1</c:v>
                </c:pt>
              </c:strCache>
            </c:strRef>
          </c:cat>
          <c:val>
            <c:numRef>
              <c:f>REC_Chart!$C$2:$C$9</c:f>
              <c:numCache>
                <c:formatCode>0.00%</c:formatCode>
                <c:ptCount val="8"/>
                <c:pt idx="0">
                  <c:v>0</c:v>
                </c:pt>
                <c:pt idx="1">
                  <c:v>1.2285012285012199E-2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REC_Chart!$D$1</c:f>
              <c:strCache>
                <c:ptCount val="1"/>
                <c:pt idx="0">
                  <c:v>&gt; 1750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REC_Chart!$A$2:$A$9</c:f>
              <c:strCache>
                <c:ptCount val="8"/>
                <c:pt idx="0">
                  <c:v>REP 77</c:v>
                </c:pt>
                <c:pt idx="1">
                  <c:v>REP 23</c:v>
                </c:pt>
                <c:pt idx="2">
                  <c:v>REP 11</c:v>
                </c:pt>
                <c:pt idx="3">
                  <c:v>REP 10</c:v>
                </c:pt>
                <c:pt idx="4">
                  <c:v>REP 4</c:v>
                </c:pt>
                <c:pt idx="5">
                  <c:v>REP 5</c:v>
                </c:pt>
                <c:pt idx="6">
                  <c:v>REP 2</c:v>
                </c:pt>
                <c:pt idx="7">
                  <c:v>REP 1</c:v>
                </c:pt>
              </c:strCache>
            </c:strRef>
          </c:cat>
          <c:val>
            <c:numRef>
              <c:f>REC_Chart!$D$2:$D$9</c:f>
              <c:numCache>
                <c:formatCode>0.00%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3.1212484993997501E-2</c:v>
                </c:pt>
                <c:pt idx="3">
                  <c:v>2.7131782945736399E-2</c:v>
                </c:pt>
                <c:pt idx="4">
                  <c:v>2.38643500104668E-2</c:v>
                </c:pt>
                <c:pt idx="5">
                  <c:v>2.7486910994764299E-2</c:v>
                </c:pt>
                <c:pt idx="6">
                  <c:v>2.88636363636363E-2</c:v>
                </c:pt>
                <c:pt idx="7">
                  <c:v>1.20937263794406E-2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4158336"/>
        <c:axId val="64184704"/>
      </c:barChart>
      <c:catAx>
        <c:axId val="64158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64184704"/>
        <c:crosses val="autoZero"/>
        <c:auto val="1"/>
        <c:lblAlgn val="ctr"/>
        <c:lblOffset val="100"/>
        <c:tickLblSkip val="1"/>
        <c:noMultiLvlLbl val="0"/>
      </c:catAx>
      <c:valAx>
        <c:axId val="6418470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641583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0.90277</cdr:x>
      <cdr:y>0.29274</cdr:y>
    </cdr:from>
    <cdr:to>
      <cdr:x>0.99877</cdr:x>
      <cdr:y>0.40836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986589" y="1133475"/>
          <a:ext cx="742950" cy="4476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/>
            <a:t># of Switches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098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72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2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90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17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54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048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0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535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63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D3DA0-1BC7-4B8B-8B11-0EDE784AF834}" type="datetimeFigureOut">
              <a:rPr lang="en-US" smtClean="0"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53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5976864"/>
              </p:ext>
            </p:extLst>
          </p:nvPr>
        </p:nvGraphicFramePr>
        <p:xfrm>
          <a:off x="28575" y="951131"/>
          <a:ext cx="9039225" cy="3163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37127" y="3048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August </a:t>
            </a:r>
            <a:r>
              <a:rPr lang="en-US" dirty="0" smtClean="0"/>
              <a:t>2015 – IAG/IAL % Greater Than 1% of Enrollments</a:t>
            </a:r>
          </a:p>
          <a:p>
            <a:pPr algn="ctr"/>
            <a:r>
              <a:rPr lang="en-US" dirty="0" smtClean="0"/>
              <a:t>1,635</a:t>
            </a:r>
            <a:r>
              <a:rPr lang="en-US" dirty="0" smtClean="0"/>
              <a:t> </a:t>
            </a:r>
            <a:r>
              <a:rPr lang="en-US" dirty="0" smtClean="0"/>
              <a:t>Total IAG+IAL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46652" y="4800599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IAG/IAL % Less Than 1% of </a:t>
            </a:r>
            <a:r>
              <a:rPr lang="en-US" sz="1600" dirty="0" smtClean="0"/>
              <a:t>Enrollments</a:t>
            </a:r>
            <a:r>
              <a:rPr lang="en-US" dirty="0" smtClean="0"/>
              <a:t> - </a:t>
            </a:r>
            <a:r>
              <a:rPr lang="en-US" dirty="0" smtClean="0"/>
              <a:t>1,558 </a:t>
            </a:r>
            <a:r>
              <a:rPr lang="en-US" dirty="0" smtClean="0"/>
              <a:t>Total IAG+IAL</a:t>
            </a:r>
          </a:p>
          <a:p>
            <a:pPr algn="ctr"/>
            <a:r>
              <a:rPr lang="en-US" dirty="0" smtClean="0"/>
              <a:t>Retail Electric Provider Counts</a:t>
            </a:r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>
            <a:off x="533400" y="4188691"/>
            <a:ext cx="7629427" cy="457200"/>
          </a:xfrm>
          <a:prstGeom prst="rightArrow">
            <a:avLst/>
          </a:prstGeom>
          <a:gradFill flip="none" rotWithShape="1">
            <a:gsLst>
              <a:gs pos="84000">
                <a:srgbClr val="EB9148"/>
              </a:gs>
              <a:gs pos="15000">
                <a:srgbClr val="F2B685"/>
              </a:gs>
              <a:gs pos="0">
                <a:schemeClr val="bg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Gaining REP by total IAG+IAL count (Low to High)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01000" y="1545595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# of Enrollments</a:t>
            </a:r>
            <a:endParaRPr lang="en-US" sz="11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943755"/>
              </p:ext>
            </p:extLst>
          </p:nvPr>
        </p:nvGraphicFramePr>
        <p:xfrm>
          <a:off x="2057400" y="5465980"/>
          <a:ext cx="4787899" cy="1000125"/>
        </p:xfrm>
        <a:graphic>
          <a:graphicData uri="http://schemas.openxmlformats.org/drawingml/2006/table">
            <a:tbl>
              <a:tblPr/>
              <a:tblGrid>
                <a:gridCol w="1082371"/>
                <a:gridCol w="926382"/>
                <a:gridCol w="926382"/>
                <a:gridCol w="926382"/>
                <a:gridCol w="926382"/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&lt;= 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 2500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265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37127" y="3048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August</a:t>
            </a:r>
            <a:r>
              <a:rPr lang="en-US" dirty="0" smtClean="0"/>
              <a:t> </a:t>
            </a:r>
            <a:r>
              <a:rPr lang="en-US" dirty="0" smtClean="0"/>
              <a:t>2015 – Rescission % Greater Than 1% of Switches</a:t>
            </a:r>
          </a:p>
          <a:p>
            <a:pPr algn="ctr"/>
            <a:r>
              <a:rPr lang="en-US" dirty="0" smtClean="0"/>
              <a:t>609 </a:t>
            </a:r>
            <a:r>
              <a:rPr lang="en-US" dirty="0" smtClean="0"/>
              <a:t>Total Rescission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37127" y="48006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Rescission % Less Than 1% of </a:t>
            </a:r>
            <a:r>
              <a:rPr lang="en-US" sz="1600" dirty="0" smtClean="0"/>
              <a:t>Switches</a:t>
            </a:r>
            <a:r>
              <a:rPr lang="en-US" dirty="0" smtClean="0"/>
              <a:t> - </a:t>
            </a:r>
            <a:r>
              <a:rPr lang="en-US" dirty="0" smtClean="0"/>
              <a:t>203 </a:t>
            </a:r>
            <a:r>
              <a:rPr lang="en-US" dirty="0" smtClean="0"/>
              <a:t>Total Rescission</a:t>
            </a:r>
          </a:p>
          <a:p>
            <a:pPr algn="ctr"/>
            <a:r>
              <a:rPr lang="en-US" dirty="0" smtClean="0"/>
              <a:t>Retail Electric Provider Counts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457200" y="4191000"/>
            <a:ext cx="7629427" cy="457200"/>
          </a:xfrm>
          <a:prstGeom prst="rightArrow">
            <a:avLst/>
          </a:prstGeom>
          <a:gradFill flip="none" rotWithShape="1">
            <a:gsLst>
              <a:gs pos="84000">
                <a:srgbClr val="EB9148"/>
              </a:gs>
              <a:gs pos="15000">
                <a:srgbClr val="F2B685"/>
              </a:gs>
              <a:gs pos="0">
                <a:schemeClr val="bg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Gaining REP by total Rescission count (Low to High)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1160075"/>
              </p:ext>
            </p:extLst>
          </p:nvPr>
        </p:nvGraphicFramePr>
        <p:xfrm>
          <a:off x="457200" y="928688"/>
          <a:ext cx="8338127" cy="3186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545067"/>
              </p:ext>
            </p:extLst>
          </p:nvPr>
        </p:nvGraphicFramePr>
        <p:xfrm>
          <a:off x="2057400" y="5485031"/>
          <a:ext cx="4686299" cy="1000125"/>
        </p:xfrm>
        <a:graphic>
          <a:graphicData uri="http://schemas.openxmlformats.org/drawingml/2006/table">
            <a:tbl>
              <a:tblPr/>
              <a:tblGrid>
                <a:gridCol w="1085383"/>
                <a:gridCol w="900229"/>
                <a:gridCol w="900229"/>
                <a:gridCol w="900229"/>
                <a:gridCol w="900229"/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Percent of Switches Resulting in Rescission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Switch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&lt;= 250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 250 and &lt;= 1750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 1750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5818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11832</TotalTime>
  <Words>200</Words>
  <Application>Microsoft Office PowerPoint</Application>
  <PresentationFormat>On-screen Show (4:3)</PresentationFormat>
  <Paragraphs>54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Connel, Seth</dc:creator>
  <cp:lastModifiedBy>Yockey, Paul</cp:lastModifiedBy>
  <cp:revision>42</cp:revision>
  <cp:lastPrinted>2015-09-30T15:37:38Z</cp:lastPrinted>
  <dcterms:created xsi:type="dcterms:W3CDTF">2015-08-28T15:49:38Z</dcterms:created>
  <dcterms:modified xsi:type="dcterms:W3CDTF">2015-10-30T16:20:03Z</dcterms:modified>
</cp:coreProperties>
</file>