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11/03/15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11/03/15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1015 </a:t>
            </a:r>
            <a:r>
              <a:rPr lang="en-US" kern="0" dirty="0">
                <a:solidFill>
                  <a:prstClr val="black"/>
                </a:solidFill>
              </a:rPr>
              <a:t>Summary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In-Flight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6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>
                <a:solidFill>
                  <a:prstClr val="black"/>
                </a:solidFill>
              </a:rPr>
              <a:t>New CRs </a:t>
            </a:r>
            <a:r>
              <a:rPr lang="en-US" sz="1800" b="0" dirty="0" smtClean="0">
                <a:solidFill>
                  <a:prstClr val="black"/>
                </a:solidFill>
              </a:rPr>
              <a:t>are </a:t>
            </a:r>
            <a:r>
              <a:rPr lang="en-US" sz="1800" b="0" dirty="0" smtClean="0">
                <a:solidFill>
                  <a:prstClr val="black"/>
                </a:solidFill>
              </a:rPr>
              <a:t>tested </a:t>
            </a:r>
            <a:r>
              <a:rPr lang="en-US" sz="1800" b="0" dirty="0">
                <a:solidFill>
                  <a:prstClr val="black"/>
                </a:solidFill>
              </a:rPr>
              <a:t>(Including 1 additional </a:t>
            </a:r>
            <a:r>
              <a:rPr lang="en-US" sz="1800" b="0" dirty="0" smtClean="0">
                <a:solidFill>
                  <a:prstClr val="black"/>
                </a:solidFill>
              </a:rPr>
              <a:t>DUNS and 1 PUCT Option 2)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5</a:t>
            </a:r>
            <a:r>
              <a:rPr lang="en-US" sz="1800" b="0" dirty="0" smtClean="0">
                <a:solidFill>
                  <a:prstClr val="black"/>
                </a:solidFill>
              </a:rPr>
              <a:t> CRs </a:t>
            </a:r>
            <a:r>
              <a:rPr lang="en-US" sz="1800" b="0" dirty="0" smtClean="0">
                <a:solidFill>
                  <a:prstClr val="black"/>
                </a:solidFill>
              </a:rPr>
              <a:t>added a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territory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1,436 </a:t>
            </a:r>
            <a:r>
              <a:rPr lang="en-US" sz="1800" b="0" dirty="0">
                <a:solidFill>
                  <a:prstClr val="black"/>
                </a:solidFill>
              </a:rPr>
              <a:t>tasks </a:t>
            </a:r>
            <a:r>
              <a:rPr lang="en-US" sz="1800" b="0" dirty="0" smtClean="0">
                <a:solidFill>
                  <a:prstClr val="black"/>
                </a:solidFill>
              </a:rPr>
              <a:t>were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scheduled </a:t>
            </a:r>
            <a:r>
              <a:rPr lang="en-US" sz="1800" b="0" dirty="0">
                <a:solidFill>
                  <a:prstClr val="black"/>
                </a:solidFill>
              </a:rPr>
              <a:t>including connectivity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Adhoc Period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4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CR </a:t>
            </a:r>
            <a:r>
              <a:rPr lang="en-US" sz="1800" b="0" dirty="0" smtClean="0">
                <a:solidFill>
                  <a:prstClr val="black"/>
                </a:solidFill>
              </a:rPr>
              <a:t>are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testing for Change of Service Provider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CR is adding a </a:t>
            </a:r>
            <a:r>
              <a:rPr lang="en-US" sz="1800" b="0" dirty="0" smtClean="0">
                <a:solidFill>
                  <a:prstClr val="black"/>
                </a:solidFill>
              </a:rPr>
              <a:t>DUNS+4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CR is testing for Bank Change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7 CRs are testing </a:t>
            </a:r>
            <a:r>
              <a:rPr lang="en-US" sz="1800" b="0" dirty="0">
                <a:solidFill>
                  <a:prstClr val="black"/>
                </a:solidFill>
              </a:rPr>
              <a:t>connectivity with all partners due </a:t>
            </a:r>
            <a:r>
              <a:rPr lang="en-US" sz="1800" b="0" dirty="0" smtClean="0">
                <a:solidFill>
                  <a:prstClr val="black"/>
                </a:solidFill>
              </a:rPr>
              <a:t>to system </a:t>
            </a:r>
            <a:r>
              <a:rPr lang="en-US" sz="1800" b="0" dirty="0" smtClean="0">
                <a:solidFill>
                  <a:prstClr val="black"/>
                </a:solidFill>
              </a:rPr>
              <a:t>changes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TDSP testing connectivity for minor Gateway changes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</a:t>
            </a:r>
            <a:r>
              <a:rPr lang="en-US" sz="1800" b="0" dirty="0">
                <a:solidFill>
                  <a:prstClr val="black"/>
                </a:solidFill>
              </a:rPr>
              <a:t>Period </a:t>
            </a:r>
            <a:r>
              <a:rPr lang="en-US" sz="1800" b="0" dirty="0" smtClean="0">
                <a:solidFill>
                  <a:prstClr val="black"/>
                </a:solidFill>
              </a:rPr>
              <a:t>has </a:t>
            </a:r>
            <a:r>
              <a:rPr lang="en-US" sz="1800" b="0" dirty="0" smtClean="0">
                <a:solidFill>
                  <a:prstClr val="black"/>
                </a:solidFill>
              </a:rPr>
              <a:t>655 </a:t>
            </a:r>
            <a:r>
              <a:rPr lang="en-US" sz="1800" b="0" dirty="0">
                <a:solidFill>
                  <a:prstClr val="black"/>
                </a:solidFill>
              </a:rPr>
              <a:t>total tasks </a:t>
            </a:r>
            <a:r>
              <a:rPr lang="en-US" sz="1800" b="0" dirty="0" smtClean="0">
                <a:solidFill>
                  <a:prstClr val="black"/>
                </a:solidFill>
              </a:rPr>
              <a:t>scheduled including connectivity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11/03/15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1015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began 09/02/15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signup </a:t>
            </a:r>
            <a:r>
              <a:rPr lang="en-US" sz="1800" b="0" dirty="0">
                <a:solidFill>
                  <a:prstClr val="black"/>
                </a:solidFill>
              </a:rPr>
              <a:t>deadline </a:t>
            </a:r>
            <a:r>
              <a:rPr lang="en-US" sz="1800" b="0" dirty="0" smtClean="0">
                <a:solidFill>
                  <a:prstClr val="black"/>
                </a:solidFill>
              </a:rPr>
              <a:t>was 09/09/15 (Adhoc,10/23/15 for Current </a:t>
            </a:r>
            <a:r>
              <a:rPr lang="en-US" sz="1800" b="0" dirty="0">
                <a:solidFill>
                  <a:prstClr val="black"/>
                </a:solidFill>
              </a:rPr>
              <a:t>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Connectivity </a:t>
            </a:r>
            <a:r>
              <a:rPr lang="en-US" sz="1800" b="0" dirty="0">
                <a:solidFill>
                  <a:prstClr val="black"/>
                </a:solidFill>
              </a:rPr>
              <a:t>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was 09/15/15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was 10/02/15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began 10/05/15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</a:t>
            </a:r>
            <a:r>
              <a:rPr lang="en-US" sz="1800" b="0" dirty="0" smtClean="0">
                <a:solidFill>
                  <a:prstClr val="black"/>
                </a:solidFill>
              </a:rPr>
              <a:t>concluded </a:t>
            </a:r>
            <a:r>
              <a:rPr lang="en-US" sz="1800" b="0" dirty="0" smtClean="0">
                <a:solidFill>
                  <a:prstClr val="black"/>
                </a:solidFill>
              </a:rPr>
              <a:t>on 10/16/15 (</a:t>
            </a:r>
            <a:r>
              <a:rPr lang="en-US" sz="1800" b="0" dirty="0">
                <a:solidFill>
                  <a:prstClr val="black"/>
                </a:solidFill>
              </a:rPr>
              <a:t>C</a:t>
            </a:r>
            <a:r>
              <a:rPr lang="en-US" sz="1800" b="0" dirty="0" smtClean="0">
                <a:solidFill>
                  <a:prstClr val="black"/>
                </a:solidFill>
              </a:rPr>
              <a:t>ontingency/Adhoc </a:t>
            </a:r>
            <a:r>
              <a:rPr lang="en-US" sz="1800" b="0" dirty="0">
                <a:solidFill>
                  <a:prstClr val="black"/>
                </a:solidFill>
              </a:rPr>
              <a:t>P</a:t>
            </a:r>
            <a:r>
              <a:rPr lang="en-US" sz="1800" b="0" dirty="0" smtClean="0">
                <a:solidFill>
                  <a:prstClr val="black"/>
                </a:solidFill>
              </a:rPr>
              <a:t>eriod </a:t>
            </a:r>
            <a:r>
              <a:rPr lang="en-US" sz="1800" b="0" dirty="0">
                <a:solidFill>
                  <a:prstClr val="black"/>
                </a:solidFill>
              </a:rPr>
              <a:t>until </a:t>
            </a:r>
            <a:r>
              <a:rPr lang="en-US" sz="1800" b="0" dirty="0" smtClean="0">
                <a:solidFill>
                  <a:prstClr val="black"/>
                </a:solidFill>
              </a:rPr>
              <a:t>11/25/15)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</a:t>
            </a:r>
            <a:r>
              <a:rPr lang="en-US" sz="1800" b="0" dirty="0">
                <a:solidFill>
                  <a:prstClr val="black"/>
                </a:solidFill>
              </a:rPr>
              <a:t>Testing </a:t>
            </a:r>
            <a:r>
              <a:rPr lang="en-US" sz="1800" b="0" dirty="0" smtClean="0">
                <a:solidFill>
                  <a:prstClr val="black"/>
                </a:solidFill>
              </a:rPr>
              <a:t>began </a:t>
            </a:r>
            <a:r>
              <a:rPr lang="en-US" sz="1800" b="0" dirty="0" smtClean="0">
                <a:solidFill>
                  <a:prstClr val="black"/>
                </a:solidFill>
              </a:rPr>
              <a:t>10/19/2015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All scripts are expected to be completed by 11/13/2015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11/03/15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191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192</cp:revision>
  <cp:lastPrinted>2013-01-30T23:16:36Z</cp:lastPrinted>
  <dcterms:created xsi:type="dcterms:W3CDTF">2010-04-12T23:12:02Z</dcterms:created>
  <dcterms:modified xsi:type="dcterms:W3CDTF">2015-10-30T18:25:38Z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