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7"/>
  </p:notesMasterIdLst>
  <p:sldIdLst>
    <p:sldId id="372" r:id="rId2"/>
    <p:sldId id="509" r:id="rId3"/>
    <p:sldId id="510" r:id="rId4"/>
    <p:sldId id="519" r:id="rId5"/>
    <p:sldId id="406" r:id="rId6"/>
  </p:sldIdLst>
  <p:sldSz cx="9144000" cy="6858000" type="screen4x3"/>
  <p:notesSz cx="7010400" cy="92360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FFFF99"/>
    <a:srgbClr val="FFFF66"/>
    <a:srgbClr val="40949A"/>
    <a:srgbClr val="0000CC"/>
    <a:srgbClr val="FF3300"/>
    <a:srgbClr val="FF9900"/>
    <a:srgbClr val="5469A2"/>
    <a:srgbClr val="2941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5965" autoAdjust="0"/>
    <p:restoredTop sz="99068" autoAdjust="0"/>
  </p:normalViewPr>
  <p:slideViewPr>
    <p:cSldViewPr>
      <p:cViewPr varScale="1">
        <p:scale>
          <a:sx n="133" d="100"/>
          <a:sy n="133" d="100"/>
        </p:scale>
        <p:origin x="-1512" y="-78"/>
      </p:cViewPr>
      <p:guideLst>
        <p:guide orient="horz" pos="4224"/>
        <p:guide pos="153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l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338" y="0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95388" y="692150"/>
            <a:ext cx="4619625" cy="34639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675" y="4387850"/>
            <a:ext cx="5607050" cy="415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2525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l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338" y="8772525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fld id="{EF9FDEEA-5704-4A08-B22C-F16CA0CD24B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872619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CC51442-EDE7-4953-BB55-E71AD2260C8B}" type="slidenum">
              <a:rPr lang="en-US" sz="1200" b="0" smtClean="0"/>
              <a:pPr eaLnBrk="1" hangingPunct="1"/>
              <a:t>1</a:t>
            </a:fld>
            <a:endParaRPr lang="en-US" sz="1200" b="0" smtClean="0"/>
          </a:p>
        </p:txBody>
      </p:sp>
      <p:sp>
        <p:nvSpPr>
          <p:cNvPr id="1741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FD5EF8A-C74D-4291-9FCD-C4E7EF3299C6}" type="slidenum">
              <a:rPr lang="en-US" sz="1200" b="0" smtClean="0"/>
              <a:pPr eaLnBrk="1" hangingPunct="1"/>
              <a:t>5</a:t>
            </a:fld>
            <a:endParaRPr lang="en-US" sz="1200" b="0" smtClean="0"/>
          </a:p>
        </p:txBody>
      </p:sp>
      <p:sp>
        <p:nvSpPr>
          <p:cNvPr id="1945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46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Rectangle 13"/>
          <p:cNvSpPr>
            <a:spLocks noChangeArrowheads="1"/>
          </p:cNvSpPr>
          <p:nvPr userDrawn="1"/>
        </p:nvSpPr>
        <p:spPr bwMode="auto">
          <a:xfrm>
            <a:off x="0" y="1143000"/>
            <a:ext cx="9144000" cy="5715000"/>
          </a:xfrm>
          <a:prstGeom prst="rect">
            <a:avLst/>
          </a:prstGeom>
          <a:solidFill>
            <a:srgbClr val="5469A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>
              <a:lnSpc>
                <a:spcPct val="80000"/>
              </a:lnSpc>
              <a:spcBef>
                <a:spcPct val="20000"/>
              </a:spcBef>
            </a:pPr>
            <a:endParaRPr lang="en-US"/>
          </a:p>
        </p:txBody>
      </p:sp>
      <p:sp>
        <p:nvSpPr>
          <p:cNvPr id="6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533400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bg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7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2133600" cy="476250"/>
          </a:xfrm>
        </p:spPr>
        <p:txBody>
          <a:bodyPr/>
          <a:lstStyle>
            <a:lvl1pPr>
              <a:defRPr sz="1800" b="1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  <p:sp>
        <p:nvSpPr>
          <p:cNvPr id="8" name="Footer Placeholder 7"/>
          <p:cNvSpPr>
            <a:spLocks noGrp="1" noChangeArrowheads="1"/>
          </p:cNvSpPr>
          <p:nvPr>
            <p:ph type="ftr" sz="quarter" idx="11"/>
          </p:nvPr>
        </p:nvSpPr>
        <p:spPr bwMode="auto">
          <a:xfrm>
            <a:off x="2333625" y="5067300"/>
            <a:ext cx="2895600" cy="4191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spcBef>
                <a:spcPct val="0"/>
              </a:spcBef>
              <a:defRPr sz="1800">
                <a:solidFill>
                  <a:schemeClr val="bg1"/>
                </a:solidFill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</p:spTree>
    <p:extLst>
      <p:ext uri="{BB962C8B-B14F-4D97-AF65-F5344CB8AC3E}">
        <p14:creationId xmlns:p14="http://schemas.microsoft.com/office/powerpoint/2010/main" val="812494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DD6BAE-A68F-473A-A2D7-CEEA128D748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16105118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81CF20-39D3-4579-9E24-257361C91D1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37210348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686800" cy="685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31981A-7905-41B0-8858-66AAA0FFBC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32065621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9CEAF1-53AD-46BE-9176-013B2A2B7A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633556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B97839-E9E5-4038-9852-0A72C69A2A4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39644772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4D15DB-F492-417C-B3C1-95863FCAA2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22415409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155851-3123-4476-B2AC-37AA7655915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42057589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B0A38D-180F-42DE-8177-B03C76167E0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18342670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FCC2D1-2CC9-45D0-AD2A-3A9F9D772C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9532109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B806BC6-3DFE-4977-B534-48CCD8B6B13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1339998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ADADD4-17AA-47F5-8402-FBC938F97C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9012674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 b="0">
                <a:latin typeface="Arial" charset="0"/>
              </a:defRPr>
            </a:lvl1pPr>
          </a:lstStyle>
          <a:p>
            <a:pPr>
              <a:defRPr/>
            </a:pPr>
            <a:fld id="{E718ABEB-4B20-4DAD-9F08-0F3C9742EAB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28" name="Rectangle 7"/>
          <p:cNvSpPr>
            <a:spLocks noChangeArrowheads="1"/>
          </p:cNvSpPr>
          <p:nvPr userDrawn="1"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>
              <a:lnSpc>
                <a:spcPct val="80000"/>
              </a:lnSpc>
              <a:spcBef>
                <a:spcPct val="20000"/>
              </a:spcBef>
            </a:pPr>
            <a:endParaRPr lang="en-US"/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9"/>
          <p:cNvSpPr>
            <a:spLocks noChangeArrowheads="1"/>
          </p:cNvSpPr>
          <p:nvPr userDrawn="1"/>
        </p:nvSpPr>
        <p:spPr bwMode="auto">
          <a:xfrm>
            <a:off x="0" y="0"/>
            <a:ext cx="9144000" cy="685800"/>
          </a:xfrm>
          <a:prstGeom prst="rect">
            <a:avLst/>
          </a:prstGeom>
          <a:solidFill>
            <a:srgbClr val="5469A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>
              <a:lnSpc>
                <a:spcPct val="80000"/>
              </a:lnSpc>
              <a:spcBef>
                <a:spcPct val="20000"/>
              </a:spcBef>
            </a:pPr>
            <a:endParaRPr lang="en-US"/>
          </a:p>
        </p:txBody>
      </p:sp>
      <p:sp>
        <p:nvSpPr>
          <p:cNvPr id="1031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2" name="Line 11"/>
          <p:cNvSpPr>
            <a:spLocks noChangeShapeType="1"/>
          </p:cNvSpPr>
          <p:nvPr userDrawn="1"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  <p:sp>
        <p:nvSpPr>
          <p:cNvPr id="1034" name="Line 12"/>
          <p:cNvSpPr>
            <a:spLocks noChangeShapeType="1"/>
          </p:cNvSpPr>
          <p:nvPr userDrawn="1"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5" name="Rectangle 13"/>
          <p:cNvSpPr>
            <a:spLocks noChangeArrowheads="1"/>
          </p:cNvSpPr>
          <p:nvPr userDrawn="1"/>
        </p:nvSpPr>
        <p:spPr bwMode="auto">
          <a:xfrm>
            <a:off x="8229600" y="6248400"/>
            <a:ext cx="53340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ctr"/>
            <a:fld id="{03670EEC-6877-42F5-BF6B-1CB534FE5D5D}" type="slidenum">
              <a:rPr lang="en-US" sz="1200" b="0"/>
              <a:pPr algn="ctr"/>
              <a:t>‹#›</a:t>
            </a:fld>
            <a:endParaRPr lang="en-US" sz="1200" b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85" r:id="rId1"/>
    <p:sldLayoutId id="2147484174" r:id="rId2"/>
    <p:sldLayoutId id="2147484175" r:id="rId3"/>
    <p:sldLayoutId id="2147484176" r:id="rId4"/>
    <p:sldLayoutId id="2147484177" r:id="rId5"/>
    <p:sldLayoutId id="2147484178" r:id="rId6"/>
    <p:sldLayoutId id="2147484179" r:id="rId7"/>
    <p:sldLayoutId id="2147484180" r:id="rId8"/>
    <p:sldLayoutId id="2147484181" r:id="rId9"/>
    <p:sldLayoutId id="2147484182" r:id="rId10"/>
    <p:sldLayoutId id="2147484183" r:id="rId11"/>
    <p:sldLayoutId id="2147484184" r:id="rId12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1219200" y="2133600"/>
            <a:ext cx="72390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>
              <a:defRPr/>
            </a:pPr>
            <a:r>
              <a:rPr lang="en-US" sz="2800" b="0" kern="0" dirty="0" smtClean="0">
                <a:latin typeface="+mj-lt"/>
              </a:rPr>
              <a:t>EMS Upgrade</a:t>
            </a:r>
            <a:endParaRPr lang="en-US" sz="2800" b="0" strike="sngStrike" kern="0" dirty="0" smtClean="0">
              <a:latin typeface="+mj-lt"/>
            </a:endParaRPr>
          </a:p>
          <a:p>
            <a:pPr>
              <a:defRPr/>
            </a:pPr>
            <a:endParaRPr lang="en-US" sz="2800" b="0" kern="0" dirty="0">
              <a:latin typeface="+mj-lt"/>
            </a:endParaRPr>
          </a:p>
          <a:p>
            <a:pPr>
              <a:defRPr/>
            </a:pPr>
            <a:r>
              <a:rPr lang="en-US" sz="2800" b="0" kern="0" dirty="0" smtClean="0">
                <a:latin typeface="+mj-lt"/>
              </a:rPr>
              <a:t>Report to TAC</a:t>
            </a:r>
            <a:endParaRPr lang="en-US" sz="2800" b="0" kern="0" dirty="0">
              <a:latin typeface="+mj-lt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1371600" y="3581400"/>
            <a:ext cx="2552700" cy="190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endParaRPr lang="en-US" sz="2000" kern="0" dirty="0">
              <a:latin typeface="+mn-lt"/>
            </a:endParaRPr>
          </a:p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endParaRPr lang="en-US" sz="2000" kern="0" dirty="0">
              <a:latin typeface="+mn-lt"/>
            </a:endParaRPr>
          </a:p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endParaRPr lang="en-US" sz="2000" kern="0" dirty="0">
              <a:latin typeface="+mn-lt"/>
            </a:endParaRPr>
          </a:p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r>
              <a:rPr lang="en-US" sz="2000" kern="0" dirty="0" smtClean="0">
                <a:latin typeface="+mn-lt"/>
              </a:rPr>
              <a:t>October 29, 2015</a:t>
            </a:r>
            <a:endParaRPr lang="en-US" sz="2000" kern="0" dirty="0"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1"/>
          <p:cNvSpPr>
            <a:spLocks noGrp="1"/>
          </p:cNvSpPr>
          <p:nvPr>
            <p:ph type="title"/>
          </p:nvPr>
        </p:nvSpPr>
        <p:spPr>
          <a:xfrm>
            <a:off x="152400" y="0"/>
            <a:ext cx="7010400" cy="685800"/>
          </a:xfrm>
        </p:spPr>
        <p:txBody>
          <a:bodyPr/>
          <a:lstStyle/>
          <a:p>
            <a:pPr eaLnBrk="1" hangingPunct="1"/>
            <a:r>
              <a:rPr lang="en-US" sz="1800" dirty="0" smtClean="0"/>
              <a:t>EMS Upgrade Summary Information</a:t>
            </a:r>
          </a:p>
        </p:txBody>
      </p:sp>
      <p:sp>
        <p:nvSpPr>
          <p:cNvPr id="5123" name="Content Placeholder 16"/>
          <p:cNvSpPr>
            <a:spLocks noGrp="1"/>
          </p:cNvSpPr>
          <p:nvPr>
            <p:ph idx="1"/>
          </p:nvPr>
        </p:nvSpPr>
        <p:spPr>
          <a:xfrm>
            <a:off x="84664" y="990600"/>
            <a:ext cx="8991600" cy="5257800"/>
          </a:xfrm>
        </p:spPr>
        <p:txBody>
          <a:bodyPr/>
          <a:lstStyle/>
          <a:p>
            <a:pPr eaLnBrk="1" hangingPunct="1">
              <a:tabLst>
                <a:tab pos="6862763" algn="l"/>
              </a:tabLst>
            </a:pPr>
            <a:r>
              <a:rPr lang="en-US" sz="1800" dirty="0" smtClean="0"/>
              <a:t>The EMS Upgrade is scheduled for go-live in May 2016.  Key dates:</a:t>
            </a:r>
          </a:p>
          <a:p>
            <a:pPr lvl="1"/>
            <a:r>
              <a:rPr lang="en-US" sz="1800" b="0" dirty="0" smtClean="0"/>
              <a:t>Close Loop </a:t>
            </a:r>
            <a:r>
              <a:rPr lang="en-US" sz="1800" b="0" dirty="0"/>
              <a:t>Testing </a:t>
            </a:r>
            <a:r>
              <a:rPr lang="en-US" sz="1800" b="0" dirty="0" smtClean="0"/>
              <a:t>March</a:t>
            </a:r>
            <a:r>
              <a:rPr lang="en-US" sz="1800" dirty="0"/>
              <a:t> – </a:t>
            </a:r>
            <a:r>
              <a:rPr lang="en-US" sz="1800" b="0" dirty="0" smtClean="0"/>
              <a:t>May </a:t>
            </a:r>
            <a:r>
              <a:rPr lang="en-US" sz="1800" b="0" dirty="0"/>
              <a:t>2016</a:t>
            </a:r>
          </a:p>
          <a:p>
            <a:pPr lvl="1"/>
            <a:r>
              <a:rPr lang="en-US" sz="1800" b="0" dirty="0"/>
              <a:t>Cutover </a:t>
            </a:r>
            <a:r>
              <a:rPr lang="en-US" sz="1800" b="0" dirty="0" smtClean="0"/>
              <a:t>in late May 2016</a:t>
            </a:r>
          </a:p>
          <a:p>
            <a:pPr lvl="1"/>
            <a:endParaRPr lang="en-US" sz="1800" b="0" dirty="0"/>
          </a:p>
          <a:p>
            <a:pPr eaLnBrk="1" hangingPunct="1">
              <a:tabLst>
                <a:tab pos="6862763" algn="l"/>
              </a:tabLst>
            </a:pPr>
            <a:r>
              <a:rPr lang="en-US" sz="1800" dirty="0" smtClean="0"/>
              <a:t>In general, revision requests that require EMS software changes to the legacy or new system need to be limited to urgent items only and have the following timelines:</a:t>
            </a:r>
          </a:p>
          <a:p>
            <a:pPr lvl="1" eaLnBrk="1" hangingPunct="1">
              <a:tabLst>
                <a:tab pos="6862763" algn="l"/>
              </a:tabLst>
            </a:pPr>
            <a:r>
              <a:rPr lang="en-US" sz="1800" dirty="0" smtClean="0"/>
              <a:t>Software migrations December </a:t>
            </a:r>
            <a:r>
              <a:rPr lang="en-US" sz="1800" dirty="0" smtClean="0"/>
              <a:t>2015</a:t>
            </a:r>
          </a:p>
          <a:p>
            <a:pPr lvl="1" eaLnBrk="1" hangingPunct="1">
              <a:tabLst>
                <a:tab pos="6862763" algn="l"/>
              </a:tabLst>
            </a:pPr>
            <a:r>
              <a:rPr lang="en-US" sz="1800" dirty="0" smtClean="0"/>
              <a:t>Go-live after July 2016</a:t>
            </a:r>
          </a:p>
          <a:p>
            <a:pPr eaLnBrk="1" hangingPunct="1">
              <a:tabLst>
                <a:tab pos="6862763" algn="l"/>
              </a:tabLst>
            </a:pPr>
            <a:endParaRPr lang="en-US" sz="1800" dirty="0" smtClean="0"/>
          </a:p>
          <a:p>
            <a:pPr eaLnBrk="1" hangingPunct="1">
              <a:tabLst>
                <a:tab pos="6862763" algn="l"/>
              </a:tabLst>
            </a:pPr>
            <a:r>
              <a:rPr lang="en-US" sz="1800" dirty="0" smtClean="0"/>
              <a:t>ERCOT has reviewed the “in-flight” and “not started” PPL items that have EMS impacts</a:t>
            </a:r>
          </a:p>
          <a:p>
            <a:pPr lvl="1" eaLnBrk="1" hangingPunct="1">
              <a:tabLst>
                <a:tab pos="6862763" algn="l"/>
              </a:tabLst>
            </a:pPr>
            <a:r>
              <a:rPr lang="en-US" dirty="0" smtClean="0"/>
              <a:t>See next slides for impacts to market-requested items</a:t>
            </a:r>
          </a:p>
          <a:p>
            <a:pPr lvl="1"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6120033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1"/>
          <p:cNvSpPr>
            <a:spLocks noGrp="1"/>
          </p:cNvSpPr>
          <p:nvPr>
            <p:ph type="title"/>
          </p:nvPr>
        </p:nvSpPr>
        <p:spPr>
          <a:xfrm>
            <a:off x="152400" y="0"/>
            <a:ext cx="7010400" cy="685800"/>
          </a:xfrm>
        </p:spPr>
        <p:txBody>
          <a:bodyPr/>
          <a:lstStyle/>
          <a:p>
            <a:pPr eaLnBrk="1" hangingPunct="1"/>
            <a:r>
              <a:rPr lang="en-US" sz="1800" dirty="0" smtClean="0"/>
              <a:t>EMS Upgrade Cross Impacts</a:t>
            </a:r>
          </a:p>
        </p:txBody>
      </p:sp>
      <p:sp>
        <p:nvSpPr>
          <p:cNvPr id="4" name="Content Placeholder 16"/>
          <p:cNvSpPr>
            <a:spLocks noGrp="1"/>
          </p:cNvSpPr>
          <p:nvPr>
            <p:ph idx="1"/>
          </p:nvPr>
        </p:nvSpPr>
        <p:spPr>
          <a:xfrm>
            <a:off x="84664" y="762000"/>
            <a:ext cx="8525936" cy="381000"/>
          </a:xfrm>
        </p:spPr>
        <p:txBody>
          <a:bodyPr/>
          <a:lstStyle/>
          <a:p>
            <a:pPr marL="0" indent="0" eaLnBrk="1" hangingPunct="1">
              <a:buNone/>
              <a:tabLst>
                <a:tab pos="6862763" algn="l"/>
              </a:tabLst>
            </a:pPr>
            <a:r>
              <a:rPr lang="en-US" dirty="0" smtClean="0"/>
              <a:t>NPRRs scheduled for production before go-live</a:t>
            </a:r>
          </a:p>
        </p:txBody>
      </p:sp>
      <p:sp>
        <p:nvSpPr>
          <p:cNvPr id="6" name="Content Placeholder 16"/>
          <p:cNvSpPr txBox="1">
            <a:spLocks/>
          </p:cNvSpPr>
          <p:nvPr/>
        </p:nvSpPr>
        <p:spPr bwMode="auto">
          <a:xfrm>
            <a:off x="71846" y="3580834"/>
            <a:ext cx="8157754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eaLnBrk="1" hangingPunct="1">
              <a:buNone/>
              <a:tabLst>
                <a:tab pos="6862763" algn="l"/>
              </a:tabLst>
            </a:pPr>
            <a:r>
              <a:rPr lang="en-US" kern="0" dirty="0" smtClean="0"/>
              <a:t>NPRRs currently scheduled for after go-live:</a:t>
            </a:r>
            <a:endParaRPr lang="en-US" strike="sngStrike" kern="0" dirty="0" smtClean="0"/>
          </a:p>
        </p:txBody>
      </p:sp>
      <p:sp>
        <p:nvSpPr>
          <p:cNvPr id="3" name="TextBox 2"/>
          <p:cNvSpPr txBox="1"/>
          <p:nvPr/>
        </p:nvSpPr>
        <p:spPr>
          <a:xfrm>
            <a:off x="4800600" y="5634335"/>
            <a:ext cx="2819400" cy="461665"/>
          </a:xfrm>
          <a:prstGeom prst="rect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b="0" dirty="0" smtClean="0"/>
              <a:t>Component of 2015 Outage Scheduler Enhancements Project</a:t>
            </a:r>
            <a:endParaRPr lang="en-US" sz="1200" b="0" dirty="0"/>
          </a:p>
        </p:txBody>
      </p:sp>
      <p:cxnSp>
        <p:nvCxnSpPr>
          <p:cNvPr id="7" name="Straight Arrow Connector 6"/>
          <p:cNvCxnSpPr/>
          <p:nvPr/>
        </p:nvCxnSpPr>
        <p:spPr bwMode="auto">
          <a:xfrm flipH="1" flipV="1">
            <a:off x="4495800" y="5661907"/>
            <a:ext cx="304800" cy="150733"/>
          </a:xfrm>
          <a:prstGeom prst="straightConnector1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2800" y="4114800"/>
            <a:ext cx="8601473" cy="146924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4800" y="1295400"/>
            <a:ext cx="8588523" cy="152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6479238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1"/>
          <p:cNvSpPr>
            <a:spLocks noGrp="1"/>
          </p:cNvSpPr>
          <p:nvPr>
            <p:ph type="title"/>
          </p:nvPr>
        </p:nvSpPr>
        <p:spPr>
          <a:xfrm>
            <a:off x="152400" y="0"/>
            <a:ext cx="7010400" cy="685800"/>
          </a:xfrm>
        </p:spPr>
        <p:txBody>
          <a:bodyPr/>
          <a:lstStyle/>
          <a:p>
            <a:pPr eaLnBrk="1" hangingPunct="1"/>
            <a:r>
              <a:rPr lang="en-US" sz="1800" dirty="0"/>
              <a:t>EMS Upgrade Cross Impacts</a:t>
            </a:r>
            <a:endParaRPr lang="en-US" sz="1800" dirty="0" smtClean="0"/>
          </a:p>
        </p:txBody>
      </p:sp>
      <p:sp>
        <p:nvSpPr>
          <p:cNvPr id="4" name="Content Placeholder 16"/>
          <p:cNvSpPr>
            <a:spLocks noGrp="1"/>
          </p:cNvSpPr>
          <p:nvPr>
            <p:ph idx="1"/>
          </p:nvPr>
        </p:nvSpPr>
        <p:spPr>
          <a:xfrm>
            <a:off x="84664" y="3962400"/>
            <a:ext cx="9027586" cy="457200"/>
          </a:xfrm>
        </p:spPr>
        <p:txBody>
          <a:bodyPr/>
          <a:lstStyle/>
          <a:p>
            <a:pPr marL="0" indent="0" eaLnBrk="1" hangingPunct="1">
              <a:buNone/>
              <a:tabLst>
                <a:tab pos="6862763" algn="l"/>
              </a:tabLst>
            </a:pPr>
            <a:r>
              <a:rPr lang="en-US" sz="1800" dirty="0" smtClean="0"/>
              <a:t>NPRRs and NOGRRs impacting EMS system that do not have a go-live target:</a:t>
            </a:r>
          </a:p>
        </p:txBody>
      </p:sp>
      <p:sp>
        <p:nvSpPr>
          <p:cNvPr id="9" name="Content Placeholder 16"/>
          <p:cNvSpPr txBox="1">
            <a:spLocks/>
          </p:cNvSpPr>
          <p:nvPr/>
        </p:nvSpPr>
        <p:spPr bwMode="auto">
          <a:xfrm>
            <a:off x="44450" y="914400"/>
            <a:ext cx="9067800" cy="53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eaLnBrk="1" hangingPunct="1">
              <a:buNone/>
              <a:tabLst>
                <a:tab pos="6862763" algn="l"/>
              </a:tabLst>
            </a:pPr>
            <a:r>
              <a:rPr lang="en-US" kern="0" dirty="0" smtClean="0"/>
              <a:t>NPRRs impacting the EMS system that need to be moved to after go-live:</a:t>
            </a:r>
            <a:endParaRPr lang="en-US" strike="sngStrike" kern="0" dirty="0" smtClean="0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1000" y="4419600"/>
            <a:ext cx="8387443" cy="1752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1" name="Content Placeholder 16"/>
          <p:cNvSpPr txBox="1">
            <a:spLocks/>
          </p:cNvSpPr>
          <p:nvPr/>
        </p:nvSpPr>
        <p:spPr bwMode="auto">
          <a:xfrm>
            <a:off x="152400" y="3267652"/>
            <a:ext cx="8763000" cy="54234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457200" lvl="1" indent="0" eaLnBrk="1" hangingPunct="1">
              <a:buNone/>
              <a:tabLst>
                <a:tab pos="6862763" algn="l"/>
              </a:tabLst>
            </a:pPr>
            <a:r>
              <a:rPr lang="en-US" sz="1100" b="0" i="1" kern="0" dirty="0" smtClean="0"/>
              <a:t>Note 1: NPRR495 was delayed in order to combine with NPRR736.  NPRR736 is pending IA review at PRS.</a:t>
            </a:r>
          </a:p>
          <a:p>
            <a:pPr marL="457200" lvl="1" indent="0" eaLnBrk="1" hangingPunct="1">
              <a:buNone/>
              <a:tabLst>
                <a:tab pos="6862763" algn="l"/>
              </a:tabLst>
            </a:pPr>
            <a:r>
              <a:rPr lang="en-US" sz="1100" b="0" i="1" kern="0" dirty="0" smtClean="0"/>
              <a:t>Note 2: RRGRR003 and RRGRR006 are delayed in order to combine with RRGRR007.  RRGRR007 is pending review at ROS.</a:t>
            </a:r>
          </a:p>
        </p:txBody>
      </p:sp>
      <p:pic>
        <p:nvPicPr>
          <p:cNvPr id="2052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1000" y="1378944"/>
            <a:ext cx="8413242" cy="185565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584738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0"/>
            <a:ext cx="6019800" cy="685800"/>
          </a:xfrm>
        </p:spPr>
        <p:txBody>
          <a:bodyPr/>
          <a:lstStyle/>
          <a:p>
            <a:pPr eaLnBrk="1" hangingPunct="1"/>
            <a:r>
              <a:rPr lang="en-US" sz="1800" dirty="0" smtClean="0"/>
              <a:t>Q &amp; A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09600" y="2743200"/>
            <a:ext cx="8229600" cy="3124200"/>
          </a:xfrm>
        </p:spPr>
        <p:txBody>
          <a:bodyPr/>
          <a:lstStyle/>
          <a:p>
            <a:pPr marL="0" indent="-57150" algn="ctr" eaLnBrk="1" hangingPunct="1">
              <a:buNone/>
              <a:tabLst>
                <a:tab pos="1143000" algn="l"/>
                <a:tab pos="2514600" algn="l"/>
                <a:tab pos="6864350" algn="l"/>
              </a:tabLst>
              <a:defRPr/>
            </a:pPr>
            <a:r>
              <a:rPr lang="en-US" sz="2400" dirty="0" smtClean="0"/>
              <a:t>Questions?</a:t>
            </a:r>
          </a:p>
          <a:p>
            <a:pPr marL="571500" lvl="1" indent="-228600" eaLnBrk="1" hangingPunct="1">
              <a:tabLst>
                <a:tab pos="1143000" algn="l"/>
                <a:tab pos="2514600" algn="l"/>
                <a:tab pos="6864350" algn="l"/>
              </a:tabLst>
              <a:defRPr/>
            </a:pPr>
            <a:endParaRPr lang="en-US" sz="2400" dirty="0"/>
          </a:p>
          <a:p>
            <a:pPr marL="342900" lvl="1" indent="0" eaLnBrk="1" hangingPunct="1">
              <a:buFontTx/>
              <a:buNone/>
              <a:tabLst>
                <a:tab pos="1143000" algn="l"/>
                <a:tab pos="2514600" algn="l"/>
                <a:tab pos="6864350" algn="l"/>
              </a:tabLst>
              <a:defRPr/>
            </a:pPr>
            <a:endParaRPr lang="en-US" sz="16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228600" marR="0" indent="-228600" algn="ctr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>
            <a:tab pos="1033463" algn="l"/>
            <a:tab pos="1143000" algn="l"/>
            <a:tab pos="2624138" algn="l"/>
          </a:tabLst>
          <a:defRPr kumimoji="0" lang="en-US" sz="16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228600" marR="0" indent="-228600" algn="ctr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>
            <a:tab pos="1033463" algn="l"/>
            <a:tab pos="1143000" algn="l"/>
            <a:tab pos="2624138" algn="l"/>
          </a:tabLst>
          <a:defRPr kumimoji="0" lang="en-US" sz="16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90195</TotalTime>
  <Words>209</Words>
  <Application>Microsoft Office PowerPoint</Application>
  <PresentationFormat>On-screen Show (4:3)</PresentationFormat>
  <Paragraphs>31</Paragraphs>
  <Slides>5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Custom Design</vt:lpstr>
      <vt:lpstr>PowerPoint Presentation</vt:lpstr>
      <vt:lpstr>EMS Upgrade Summary Information</vt:lpstr>
      <vt:lpstr>EMS Upgrade Cross Impacts</vt:lpstr>
      <vt:lpstr>EMS Upgrade Cross Impacts</vt:lpstr>
      <vt:lpstr>Q &amp; 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Anderson, Troy</dc:creator>
  <cp:lastModifiedBy>Lowe, Cagle</cp:lastModifiedBy>
  <cp:revision>1924</cp:revision>
  <cp:lastPrinted>2015-03-10T14:20:44Z</cp:lastPrinted>
  <dcterms:created xsi:type="dcterms:W3CDTF">2005-04-21T14:28:35Z</dcterms:created>
  <dcterms:modified xsi:type="dcterms:W3CDTF">2015-10-27T14:16:46Z</dcterms:modified>
</cp:coreProperties>
</file>

<file path=docProps/thumbnail.jpeg>
</file>