
<file path=[Content_Types].xml><?xml version="1.0" encoding="utf-8"?>
<Types xmlns="http://schemas.openxmlformats.org/package/2006/content-types">
  <Override PartName="/customXml/itemProps3.xml" ContentType="application/vnd.openxmlformats-officedocument.customXmlProperties+xml"/>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docProps/custom.xml" ContentType="application/vnd.openxmlformats-officedocument.custom-properties+xml"/>
  <Override PartName="/ppt/commentAuthors.xml" ContentType="application/vnd.openxmlformats-officedocument.presentationml.commentAuthors+xml"/>
  <Default Extension="vml" ContentType="application/vnd.openxmlformats-officedocument.vmlDrawing"/>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customXml/itemProps2.xml" ContentType="application/vnd.openxmlformats-officedocument.customXml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Override PartName="/ppt/theme/theme4.xml" ContentType="application/vnd.openxmlformats-officedocument.theme+xml"/>
  <Override PartName="/ppt/notesSlides/notesSlide1.xml" ContentType="application/vnd.openxmlformats-officedocument.presentationml.notesSlide+xml"/>
  <Override PartName="/ppt/notesSlides/notesSlide3.xml" ContentType="application/vnd.openxmlformats-officedocument.presentationml.notesSlide+xml"/>
  <Default Extension="bin" ContentType="application/vnd.openxmlformats-officedocument.oleObject"/>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bookmarkIdSeed="3">
  <p:sldMasterIdLst>
    <p:sldMasterId id="2147493455" r:id="rId4"/>
    <p:sldMasterId id="2147493467" r:id="rId5"/>
  </p:sldMasterIdLst>
  <p:notesMasterIdLst>
    <p:notesMasterId r:id="rId16"/>
  </p:notesMasterIdLst>
  <p:handoutMasterIdLst>
    <p:handoutMasterId r:id="rId17"/>
  </p:handoutMasterIdLst>
  <p:sldIdLst>
    <p:sldId id="310" r:id="rId6"/>
    <p:sldId id="309" r:id="rId7"/>
    <p:sldId id="313" r:id="rId8"/>
    <p:sldId id="312" r:id="rId9"/>
    <p:sldId id="315" r:id="rId10"/>
    <p:sldId id="314" r:id="rId11"/>
    <p:sldId id="316" r:id="rId12"/>
    <p:sldId id="317" r:id="rId13"/>
    <p:sldId id="318" r:id="rId14"/>
    <p:sldId id="319" r:id="rId15"/>
  </p:sldIdLst>
  <p:sldSz cx="9144000" cy="6858000" type="screen4x3"/>
  <p:notesSz cx="7010400" cy="923607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Brandt Rydell" initials="BR" lastIdx="1" clrIdx="0"/>
  <p:cmAuthor id="1" name="Lauren Edmonds" initials="LME" lastIdx="12" clrIdx="1"/>
  <p:cmAuthor id="2" name="Jason Rhoades" initials="JLR" lastIdx="6" clrIdx="2"/>
  <p:cmAuthor id="3" name="Atherton, Allison" initials="AA" lastIdx="9" clrIdx="3"/>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005386"/>
    <a:srgbClr val="C5D69E"/>
    <a:srgbClr val="000000"/>
    <a:srgbClr val="C6E2BC"/>
    <a:srgbClr val="CEE4BA"/>
    <a:srgbClr val="00385E"/>
    <a:srgbClr val="C0D1E2"/>
    <a:srgbClr val="55BAB7"/>
    <a:srgbClr val="C4E3E1"/>
    <a:srgbClr val="008373"/>
  </p:clrMru>
  <p:extLst>
    <p:ext uri="{E76CE94A-603C-4142-B9EB-6D1370010A27}">
      <p14:discardImageEditData xmlns:p14="http://schemas.microsoft.com/office/powerpoint/2010/main" xmlns="" val="0"/>
    </p:ext>
    <p:ext uri="{D31A062A-798A-4329-ABDD-BBA856620510}">
      <p14:defaultImageDpi xmlns:p14="http://schemas.microsoft.com/office/powerpoint/2010/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37CE84F3-28C3-443E-9E96-99CF82512B78}" styleName="Dark Style 1 - Accent 2">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2"/>
          </a:solidFill>
        </a:fill>
      </a:tcStyle>
    </a:wholeTbl>
    <a:band1H>
      <a:tcStyle>
        <a:tcBdr/>
        <a:fill>
          <a:solidFill>
            <a:schemeClr val="accent2">
              <a:shade val="60000"/>
            </a:schemeClr>
          </a:solidFill>
        </a:fill>
      </a:tcStyle>
    </a:band1H>
    <a:band1V>
      <a:tcStyle>
        <a:tcBdr/>
        <a:fill>
          <a:solidFill>
            <a:schemeClr val="accent2">
              <a:shade val="60000"/>
            </a:schemeClr>
          </a:solidFill>
        </a:fill>
      </a:tcStyle>
    </a:band1V>
    <a:lastCol>
      <a:tcTxStyle b="on"/>
      <a:tcStyle>
        <a:tcBdr>
          <a:left>
            <a:ln w="25400" cmpd="sng">
              <a:solidFill>
                <a:schemeClr val="lt1"/>
              </a:solidFill>
            </a:ln>
          </a:left>
        </a:tcBdr>
        <a:fill>
          <a:solidFill>
            <a:schemeClr val="accent2">
              <a:shade val="60000"/>
            </a:schemeClr>
          </a:solidFill>
        </a:fill>
      </a:tcStyle>
    </a:lastCol>
    <a:firstCol>
      <a:tcTxStyle b="on"/>
      <a:tcStyle>
        <a:tcBdr>
          <a:right>
            <a:ln w="25400" cmpd="sng">
              <a:solidFill>
                <a:schemeClr val="lt1"/>
              </a:solidFill>
            </a:ln>
          </a:right>
        </a:tcBdr>
        <a:fill>
          <a:solidFill>
            <a:schemeClr val="accent2">
              <a:shade val="60000"/>
            </a:schemeClr>
          </a:solidFill>
        </a:fill>
      </a:tcStyle>
    </a:firstCol>
    <a:lastRow>
      <a:tcTxStyle b="on"/>
      <a:tcStyle>
        <a:tcBdr>
          <a:top>
            <a:ln w="25400" cmpd="sng">
              <a:solidFill>
                <a:schemeClr val="lt1"/>
              </a:solidFill>
            </a:ln>
          </a:top>
        </a:tcBdr>
        <a:fill>
          <a:solidFill>
            <a:schemeClr val="accent2">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E8034E78-7F5D-4C2E-B375-FC64B27BC917}" styleName="Dark Styl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501" autoAdjust="0"/>
    <p:restoredTop sz="91652" autoAdjust="0"/>
  </p:normalViewPr>
  <p:slideViewPr>
    <p:cSldViewPr snapToGrid="0" snapToObjects="1">
      <p:cViewPr>
        <p:scale>
          <a:sx n="90" d="100"/>
          <a:sy n="90" d="100"/>
        </p:scale>
        <p:origin x="-678" y="-306"/>
      </p:cViewPr>
      <p:guideLst>
        <p:guide orient="horz" pos="4032"/>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49" d="100"/>
        <a:sy n="149" d="100"/>
      </p:scale>
      <p:origin x="0" y="0"/>
    </p:cViewPr>
  </p:sorterViewPr>
  <p:notesViewPr>
    <p:cSldViewPr snapToGrid="0" snapToObjects="1" showGuides="1">
      <p:cViewPr varScale="1">
        <p:scale>
          <a:sx n="55" d="100"/>
          <a:sy n="55" d="100"/>
        </p:scale>
        <p:origin x="-2832" y="-102"/>
      </p:cViewPr>
      <p:guideLst>
        <p:guide orient="horz" pos="2909"/>
        <p:guide pos="2208"/>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commentAuthors" Target="commentAuthors.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slide" Target="slides/slide10.xml"/><Relationship Id="rId10" Type="http://schemas.openxmlformats.org/officeDocument/2006/relationships/slide" Target="slides/slide5.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5.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38475" cy="46212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9" y="0"/>
            <a:ext cx="3038475" cy="462120"/>
          </a:xfrm>
          <a:prstGeom prst="rect">
            <a:avLst/>
          </a:prstGeom>
        </p:spPr>
        <p:txBody>
          <a:bodyPr vert="horz" lIns="91440" tIns="45720" rIns="91440" bIns="45720" rtlCol="0"/>
          <a:lstStyle>
            <a:lvl1pPr algn="r">
              <a:defRPr sz="1200"/>
            </a:lvl1pPr>
          </a:lstStyle>
          <a:p>
            <a:fld id="{F69DE495-51AC-4723-A7B4-B1B58AAC8C5A}" type="datetimeFigureOut">
              <a:rPr lang="en-US" smtClean="0"/>
              <a:pPr/>
              <a:t>10/9/2015</a:t>
            </a:fld>
            <a:endParaRPr lang="en-US"/>
          </a:p>
        </p:txBody>
      </p:sp>
      <p:sp>
        <p:nvSpPr>
          <p:cNvPr id="4" name="Footer Placeholder 3"/>
          <p:cNvSpPr>
            <a:spLocks noGrp="1"/>
          </p:cNvSpPr>
          <p:nvPr>
            <p:ph type="ftr" sz="quarter" idx="2"/>
          </p:nvPr>
        </p:nvSpPr>
        <p:spPr>
          <a:xfrm>
            <a:off x="1" y="8772378"/>
            <a:ext cx="3038475" cy="46212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9" y="8772378"/>
            <a:ext cx="3038475" cy="462120"/>
          </a:xfrm>
          <a:prstGeom prst="rect">
            <a:avLst/>
          </a:prstGeom>
        </p:spPr>
        <p:txBody>
          <a:bodyPr vert="horz" lIns="91440" tIns="45720" rIns="91440" bIns="45720" rtlCol="0" anchor="b"/>
          <a:lstStyle>
            <a:lvl1pPr algn="r">
              <a:defRPr sz="1200"/>
            </a:lvl1pPr>
          </a:lstStyle>
          <a:p>
            <a:fld id="{F80D1E90-E9C6-42A2-8EB7-24DAC221AC2D}" type="slidenum">
              <a:rPr lang="en-US" smtClean="0"/>
              <a:pPr/>
              <a:t>‹#›</a:t>
            </a:fld>
            <a:endParaRPr lang="en-US"/>
          </a:p>
        </p:txBody>
      </p:sp>
    </p:spTree>
    <p:extLst>
      <p:ext uri="{BB962C8B-B14F-4D97-AF65-F5344CB8AC3E}">
        <p14:creationId xmlns:p14="http://schemas.microsoft.com/office/powerpoint/2010/main" xmlns="" val="708787964"/>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38475" cy="46212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0339" y="0"/>
            <a:ext cx="3038475" cy="462120"/>
          </a:xfrm>
          <a:prstGeom prst="rect">
            <a:avLst/>
          </a:prstGeom>
        </p:spPr>
        <p:txBody>
          <a:bodyPr vert="horz" lIns="91440" tIns="45720" rIns="91440" bIns="45720" rtlCol="0"/>
          <a:lstStyle>
            <a:lvl1pPr algn="r">
              <a:defRPr sz="1200"/>
            </a:lvl1pPr>
          </a:lstStyle>
          <a:p>
            <a:fld id="{D1DF52B9-7E6C-4146-83FC-76B5AB271E46}" type="datetimeFigureOut">
              <a:rPr lang="en-US" smtClean="0"/>
              <a:pPr/>
              <a:t>10/9/2015</a:t>
            </a:fld>
            <a:endParaRPr lang="en-US"/>
          </a:p>
        </p:txBody>
      </p:sp>
      <p:sp>
        <p:nvSpPr>
          <p:cNvPr id="4" name="Slide Image Placeholder 3"/>
          <p:cNvSpPr>
            <a:spLocks noGrp="1" noRot="1" noChangeAspect="1"/>
          </p:cNvSpPr>
          <p:nvPr>
            <p:ph type="sldImg" idx="2"/>
          </p:nvPr>
        </p:nvSpPr>
        <p:spPr>
          <a:xfrm>
            <a:off x="1195388" y="692150"/>
            <a:ext cx="4619625" cy="346392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675" y="4387767"/>
            <a:ext cx="5607050" cy="4155919"/>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1" y="8772378"/>
            <a:ext cx="3038475" cy="46212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0339" y="8772378"/>
            <a:ext cx="3038475" cy="462120"/>
          </a:xfrm>
          <a:prstGeom prst="rect">
            <a:avLst/>
          </a:prstGeom>
        </p:spPr>
        <p:txBody>
          <a:bodyPr vert="horz" lIns="91440" tIns="45720" rIns="91440" bIns="45720" rtlCol="0" anchor="b"/>
          <a:lstStyle>
            <a:lvl1pPr algn="r">
              <a:defRPr sz="1200"/>
            </a:lvl1pPr>
          </a:lstStyle>
          <a:p>
            <a:fld id="{E41B3D22-F502-4A52-A06E-717BD3D70E2C}" type="slidenum">
              <a:rPr lang="en-US" smtClean="0"/>
              <a:pPr/>
              <a:t>‹#›</a:t>
            </a:fld>
            <a:endParaRPr lang="en-US"/>
          </a:p>
        </p:txBody>
      </p:sp>
    </p:spTree>
    <p:extLst>
      <p:ext uri="{BB962C8B-B14F-4D97-AF65-F5344CB8AC3E}">
        <p14:creationId xmlns:p14="http://schemas.microsoft.com/office/powerpoint/2010/main" xmlns="" val="92213889"/>
      </p:ext>
    </p:extLst>
  </p:cSld>
  <p:clrMap bg1="lt1" tx1="dk1" bg2="lt2" tx2="dk2" accent1="accent1" accent2="accent2" accent3="accent3" accent4="accent4" accent5="accent5" accent6="accent6" hlink="hlink" folHlink="folHlink"/>
  <p:hf hd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41B3D22-F502-4A52-A06E-717BD3D70E2C}" type="slidenum">
              <a:rPr lang="en-US" smtClean="0"/>
              <a:pPr/>
              <a:t>1</a:t>
            </a:fld>
            <a:endParaRPr lang="en-US"/>
          </a:p>
        </p:txBody>
      </p:sp>
      <p:sp>
        <p:nvSpPr>
          <p:cNvPr id="6" name="Footer Placeholder 5"/>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xmlns="" val="87065873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itchFamily="34" charset="0"/>
              <a:buChar char="•"/>
            </a:pPr>
            <a:endParaRPr lang="en-US" dirty="0"/>
          </a:p>
        </p:txBody>
      </p:sp>
      <p:sp>
        <p:nvSpPr>
          <p:cNvPr id="4" name="Slide Number Placeholder 3"/>
          <p:cNvSpPr>
            <a:spLocks noGrp="1"/>
          </p:cNvSpPr>
          <p:nvPr>
            <p:ph type="sldNum" sz="quarter" idx="10"/>
          </p:nvPr>
        </p:nvSpPr>
        <p:spPr/>
        <p:txBody>
          <a:bodyPr/>
          <a:lstStyle/>
          <a:p>
            <a:fld id="{8C6950D2-1154-4F7F-81B2-11572060D791}" type="slidenum">
              <a:rPr lang="en-US" smtClean="0"/>
              <a:pPr/>
              <a:t>10</a:t>
            </a:fld>
            <a:endParaRPr lang="en-US"/>
          </a:p>
        </p:txBody>
      </p:sp>
      <p:sp>
        <p:nvSpPr>
          <p:cNvPr id="6" name="Footer Placeholder 5"/>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xmlns="" val="173586564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itchFamily="34" charset="0"/>
              <a:buChar char="•"/>
            </a:pPr>
            <a:endParaRPr lang="en-US" dirty="0"/>
          </a:p>
        </p:txBody>
      </p:sp>
      <p:sp>
        <p:nvSpPr>
          <p:cNvPr id="4" name="Slide Number Placeholder 3"/>
          <p:cNvSpPr>
            <a:spLocks noGrp="1"/>
          </p:cNvSpPr>
          <p:nvPr>
            <p:ph type="sldNum" sz="quarter" idx="10"/>
          </p:nvPr>
        </p:nvSpPr>
        <p:spPr/>
        <p:txBody>
          <a:bodyPr/>
          <a:lstStyle/>
          <a:p>
            <a:fld id="{8C6950D2-1154-4F7F-81B2-11572060D791}" type="slidenum">
              <a:rPr lang="en-US" smtClean="0"/>
              <a:pPr/>
              <a:t>2</a:t>
            </a:fld>
            <a:endParaRPr lang="en-US"/>
          </a:p>
        </p:txBody>
      </p:sp>
      <p:sp>
        <p:nvSpPr>
          <p:cNvPr id="6" name="Footer Placeholder 5"/>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xmlns="" val="1735865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itchFamily="34" charset="0"/>
              <a:buChar char="•"/>
            </a:pPr>
            <a:endParaRPr lang="en-US" dirty="0"/>
          </a:p>
        </p:txBody>
      </p:sp>
      <p:sp>
        <p:nvSpPr>
          <p:cNvPr id="4" name="Slide Number Placeholder 3"/>
          <p:cNvSpPr>
            <a:spLocks noGrp="1"/>
          </p:cNvSpPr>
          <p:nvPr>
            <p:ph type="sldNum" sz="quarter" idx="10"/>
          </p:nvPr>
        </p:nvSpPr>
        <p:spPr/>
        <p:txBody>
          <a:bodyPr/>
          <a:lstStyle/>
          <a:p>
            <a:fld id="{8C6950D2-1154-4F7F-81B2-11572060D791}" type="slidenum">
              <a:rPr lang="en-US" smtClean="0"/>
              <a:pPr/>
              <a:t>3</a:t>
            </a:fld>
            <a:endParaRPr lang="en-US"/>
          </a:p>
        </p:txBody>
      </p:sp>
      <p:sp>
        <p:nvSpPr>
          <p:cNvPr id="6" name="Footer Placeholder 5"/>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xmlns="" val="17358656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itchFamily="34" charset="0"/>
              <a:buChar char="•"/>
            </a:pPr>
            <a:endParaRPr lang="en-US" dirty="0"/>
          </a:p>
        </p:txBody>
      </p:sp>
      <p:sp>
        <p:nvSpPr>
          <p:cNvPr id="4" name="Slide Number Placeholder 3"/>
          <p:cNvSpPr>
            <a:spLocks noGrp="1"/>
          </p:cNvSpPr>
          <p:nvPr>
            <p:ph type="sldNum" sz="quarter" idx="10"/>
          </p:nvPr>
        </p:nvSpPr>
        <p:spPr/>
        <p:txBody>
          <a:bodyPr/>
          <a:lstStyle/>
          <a:p>
            <a:fld id="{8C6950D2-1154-4F7F-81B2-11572060D791}" type="slidenum">
              <a:rPr lang="en-US" smtClean="0"/>
              <a:pPr/>
              <a:t>4</a:t>
            </a:fld>
            <a:endParaRPr lang="en-US"/>
          </a:p>
        </p:txBody>
      </p:sp>
      <p:sp>
        <p:nvSpPr>
          <p:cNvPr id="6" name="Footer Placeholder 5"/>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xmlns="" val="173586564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itchFamily="34" charset="0"/>
              <a:buChar char="•"/>
            </a:pPr>
            <a:endParaRPr lang="en-US" dirty="0"/>
          </a:p>
        </p:txBody>
      </p:sp>
      <p:sp>
        <p:nvSpPr>
          <p:cNvPr id="4" name="Slide Number Placeholder 3"/>
          <p:cNvSpPr>
            <a:spLocks noGrp="1"/>
          </p:cNvSpPr>
          <p:nvPr>
            <p:ph type="sldNum" sz="quarter" idx="10"/>
          </p:nvPr>
        </p:nvSpPr>
        <p:spPr/>
        <p:txBody>
          <a:bodyPr/>
          <a:lstStyle/>
          <a:p>
            <a:fld id="{8C6950D2-1154-4F7F-81B2-11572060D791}" type="slidenum">
              <a:rPr lang="en-US" smtClean="0"/>
              <a:pPr/>
              <a:t>5</a:t>
            </a:fld>
            <a:endParaRPr lang="en-US"/>
          </a:p>
        </p:txBody>
      </p:sp>
      <p:sp>
        <p:nvSpPr>
          <p:cNvPr id="6" name="Footer Placeholder 5"/>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xmlns="" val="173586564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itchFamily="34" charset="0"/>
              <a:buChar char="•"/>
            </a:pPr>
            <a:endParaRPr lang="en-US" dirty="0"/>
          </a:p>
        </p:txBody>
      </p:sp>
      <p:sp>
        <p:nvSpPr>
          <p:cNvPr id="4" name="Slide Number Placeholder 3"/>
          <p:cNvSpPr>
            <a:spLocks noGrp="1"/>
          </p:cNvSpPr>
          <p:nvPr>
            <p:ph type="sldNum" sz="quarter" idx="10"/>
          </p:nvPr>
        </p:nvSpPr>
        <p:spPr/>
        <p:txBody>
          <a:bodyPr/>
          <a:lstStyle/>
          <a:p>
            <a:fld id="{8C6950D2-1154-4F7F-81B2-11572060D791}" type="slidenum">
              <a:rPr lang="en-US" smtClean="0"/>
              <a:pPr/>
              <a:t>6</a:t>
            </a:fld>
            <a:endParaRPr lang="en-US"/>
          </a:p>
        </p:txBody>
      </p:sp>
      <p:sp>
        <p:nvSpPr>
          <p:cNvPr id="6" name="Footer Placeholder 5"/>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xmlns="" val="173586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itchFamily="34" charset="0"/>
              <a:buChar char="•"/>
            </a:pPr>
            <a:endParaRPr lang="en-US" dirty="0"/>
          </a:p>
        </p:txBody>
      </p:sp>
      <p:sp>
        <p:nvSpPr>
          <p:cNvPr id="4" name="Slide Number Placeholder 3"/>
          <p:cNvSpPr>
            <a:spLocks noGrp="1"/>
          </p:cNvSpPr>
          <p:nvPr>
            <p:ph type="sldNum" sz="quarter" idx="10"/>
          </p:nvPr>
        </p:nvSpPr>
        <p:spPr/>
        <p:txBody>
          <a:bodyPr/>
          <a:lstStyle/>
          <a:p>
            <a:fld id="{8C6950D2-1154-4F7F-81B2-11572060D791}" type="slidenum">
              <a:rPr lang="en-US" smtClean="0"/>
              <a:pPr/>
              <a:t>7</a:t>
            </a:fld>
            <a:endParaRPr lang="en-US"/>
          </a:p>
        </p:txBody>
      </p:sp>
      <p:sp>
        <p:nvSpPr>
          <p:cNvPr id="6" name="Footer Placeholder 5"/>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xmlns="" val="173586564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itchFamily="34" charset="0"/>
              <a:buChar char="•"/>
            </a:pPr>
            <a:endParaRPr lang="en-US" dirty="0"/>
          </a:p>
        </p:txBody>
      </p:sp>
      <p:sp>
        <p:nvSpPr>
          <p:cNvPr id="4" name="Slide Number Placeholder 3"/>
          <p:cNvSpPr>
            <a:spLocks noGrp="1"/>
          </p:cNvSpPr>
          <p:nvPr>
            <p:ph type="sldNum" sz="quarter" idx="10"/>
          </p:nvPr>
        </p:nvSpPr>
        <p:spPr/>
        <p:txBody>
          <a:bodyPr/>
          <a:lstStyle/>
          <a:p>
            <a:fld id="{8C6950D2-1154-4F7F-81B2-11572060D791}" type="slidenum">
              <a:rPr lang="en-US" smtClean="0"/>
              <a:pPr/>
              <a:t>8</a:t>
            </a:fld>
            <a:endParaRPr lang="en-US"/>
          </a:p>
        </p:txBody>
      </p:sp>
      <p:sp>
        <p:nvSpPr>
          <p:cNvPr id="6" name="Footer Placeholder 5"/>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xmlns="" val="173586564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itchFamily="34" charset="0"/>
              <a:buChar char="•"/>
            </a:pPr>
            <a:endParaRPr lang="en-US" dirty="0"/>
          </a:p>
        </p:txBody>
      </p:sp>
      <p:sp>
        <p:nvSpPr>
          <p:cNvPr id="4" name="Slide Number Placeholder 3"/>
          <p:cNvSpPr>
            <a:spLocks noGrp="1"/>
          </p:cNvSpPr>
          <p:nvPr>
            <p:ph type="sldNum" sz="quarter" idx="10"/>
          </p:nvPr>
        </p:nvSpPr>
        <p:spPr/>
        <p:txBody>
          <a:bodyPr/>
          <a:lstStyle/>
          <a:p>
            <a:fld id="{8C6950D2-1154-4F7F-81B2-11572060D791}" type="slidenum">
              <a:rPr lang="en-US" smtClean="0"/>
              <a:pPr/>
              <a:t>9</a:t>
            </a:fld>
            <a:endParaRPr lang="en-US"/>
          </a:p>
        </p:txBody>
      </p:sp>
      <p:sp>
        <p:nvSpPr>
          <p:cNvPr id="6" name="Footer Placeholder 5"/>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xmlns="" val="17358656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379664" y="828675"/>
            <a:ext cx="8229600" cy="511651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cxnSp>
        <p:nvCxnSpPr>
          <p:cNvPr id="8" name="Straight Connector 7"/>
          <p:cNvCxnSpPr/>
          <p:nvPr userDrawn="1"/>
        </p:nvCxnSpPr>
        <p:spPr>
          <a:xfrm>
            <a:off x="247650" y="640808"/>
            <a:ext cx="8648700" cy="0"/>
          </a:xfrm>
          <a:prstGeom prst="line">
            <a:avLst/>
          </a:prstGeom>
          <a:ln w="15875">
            <a:solidFill>
              <a:schemeClr val="tx2"/>
            </a:solidFill>
          </a:ln>
          <a:effectLst/>
        </p:spPr>
        <p:style>
          <a:lnRef idx="2">
            <a:schemeClr val="accent1"/>
          </a:lnRef>
          <a:fillRef idx="0">
            <a:schemeClr val="accent1"/>
          </a:fillRef>
          <a:effectRef idx="1">
            <a:schemeClr val="accent1"/>
          </a:effectRef>
          <a:fontRef idx="minor">
            <a:schemeClr val="tx1"/>
          </a:fontRef>
        </p:style>
      </p:cxnSp>
      <p:sp>
        <p:nvSpPr>
          <p:cNvPr id="9" name="Slide Number Placeholder 6"/>
          <p:cNvSpPr txBox="1">
            <a:spLocks/>
          </p:cNvSpPr>
          <p:nvPr userDrawn="1"/>
        </p:nvSpPr>
        <p:spPr>
          <a:xfrm>
            <a:off x="6705600" y="6068799"/>
            <a:ext cx="21336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2066355A-084C-D24E-9AD2-7E4FC41EA627}" type="slidenum">
              <a:rPr lang="en-US" smtClean="0">
                <a:solidFill>
                  <a:schemeClr val="tx1"/>
                </a:solidFill>
              </a:rPr>
              <a:pPr/>
              <a:t>‹#›</a:t>
            </a:fld>
            <a:endParaRPr lang="en-US" dirty="0">
              <a:solidFill>
                <a:schemeClr val="tx1"/>
              </a:solidFill>
            </a:endParaRPr>
          </a:p>
        </p:txBody>
      </p:sp>
      <p:sp>
        <p:nvSpPr>
          <p:cNvPr id="12" name="Title Placeholder 1"/>
          <p:cNvSpPr>
            <a:spLocks noGrp="1"/>
          </p:cNvSpPr>
          <p:nvPr>
            <p:ph type="title"/>
          </p:nvPr>
        </p:nvSpPr>
        <p:spPr>
          <a:xfrm>
            <a:off x="379664" y="179143"/>
            <a:ext cx="8459536" cy="461665"/>
          </a:xfrm>
          <a:prstGeom prst="rect">
            <a:avLst/>
          </a:prstGeom>
        </p:spPr>
        <p:txBody>
          <a:bodyPr vert="horz" lIns="91440" tIns="45720" rIns="91440" bIns="45720" rtlCol="0" anchor="ctr">
            <a:noAutofit/>
          </a:bodyPr>
          <a:lstStyle>
            <a:lvl1pPr algn="l">
              <a:defRPr sz="2400" b="1"/>
            </a:lvl1pPr>
          </a:lstStyle>
          <a:p>
            <a:r>
              <a:rPr lang="en-US" smtClean="0"/>
              <a:t>Click to edit Master title style</a:t>
            </a:r>
            <a:endParaRPr lang="en-US" dirty="0"/>
          </a:p>
        </p:txBody>
      </p:sp>
      <p:sp>
        <p:nvSpPr>
          <p:cNvPr id="18" name="Footer Placeholder 4"/>
          <p:cNvSpPr>
            <a:spLocks noGrp="1"/>
          </p:cNvSpPr>
          <p:nvPr>
            <p:ph type="ftr" sz="quarter" idx="3"/>
          </p:nvPr>
        </p:nvSpPr>
        <p:spPr>
          <a:xfrm>
            <a:off x="3124200" y="6194425"/>
            <a:ext cx="2895600" cy="199811"/>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Tree>
    <p:extLst>
      <p:ext uri="{BB962C8B-B14F-4D97-AF65-F5344CB8AC3E}">
        <p14:creationId xmlns:p14="http://schemas.microsoft.com/office/powerpoint/2010/main" xmlns="" val="3220382210"/>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7" name="Slide Number Placeholder 6"/>
          <p:cNvSpPr txBox="1">
            <a:spLocks/>
          </p:cNvSpPr>
          <p:nvPr userDrawn="1"/>
        </p:nvSpPr>
        <p:spPr>
          <a:xfrm>
            <a:off x="6705600" y="6068799"/>
            <a:ext cx="21336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2066355A-084C-D24E-9AD2-7E4FC41EA627}" type="slidenum">
              <a:rPr lang="en-US" smtClean="0">
                <a:solidFill>
                  <a:schemeClr val="tx1"/>
                </a:solidFill>
              </a:rPr>
              <a:pPr/>
              <a:t>‹#›</a:t>
            </a:fld>
            <a:endParaRPr lang="en-US" dirty="0">
              <a:solidFill>
                <a:schemeClr val="tx1"/>
              </a:solidFill>
            </a:endParaRPr>
          </a:p>
        </p:txBody>
      </p:sp>
      <p:sp>
        <p:nvSpPr>
          <p:cNvPr id="12" name="Footer Placeholder 4"/>
          <p:cNvSpPr>
            <a:spLocks noGrp="1"/>
          </p:cNvSpPr>
          <p:nvPr>
            <p:ph type="ftr" sz="quarter" idx="3"/>
          </p:nvPr>
        </p:nvSpPr>
        <p:spPr>
          <a:xfrm>
            <a:off x="3124200" y="6194425"/>
            <a:ext cx="2895600" cy="199811"/>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Tree>
    <p:extLst>
      <p:ext uri="{BB962C8B-B14F-4D97-AF65-F5344CB8AC3E}">
        <p14:creationId xmlns:p14="http://schemas.microsoft.com/office/powerpoint/2010/main" xmlns="" val="1122394843"/>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371475" y="800100"/>
            <a:ext cx="4038600" cy="5105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562475" y="800100"/>
            <a:ext cx="4038600" cy="5105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cxnSp>
        <p:nvCxnSpPr>
          <p:cNvPr id="9" name="Straight Connector 8"/>
          <p:cNvCxnSpPr/>
          <p:nvPr userDrawn="1"/>
        </p:nvCxnSpPr>
        <p:spPr>
          <a:xfrm>
            <a:off x="247650" y="640808"/>
            <a:ext cx="8648700" cy="0"/>
          </a:xfrm>
          <a:prstGeom prst="line">
            <a:avLst/>
          </a:prstGeom>
          <a:ln w="15875">
            <a:solidFill>
              <a:schemeClr val="tx2"/>
            </a:solidFill>
          </a:ln>
          <a:effectLst/>
        </p:spPr>
        <p:style>
          <a:lnRef idx="2">
            <a:schemeClr val="accent1"/>
          </a:lnRef>
          <a:fillRef idx="0">
            <a:schemeClr val="accent1"/>
          </a:fillRef>
          <a:effectRef idx="1">
            <a:schemeClr val="accent1"/>
          </a:effectRef>
          <a:fontRef idx="minor">
            <a:schemeClr val="tx1"/>
          </a:fontRef>
        </p:style>
      </p:cxnSp>
      <p:sp>
        <p:nvSpPr>
          <p:cNvPr id="10" name="Slide Number Placeholder 6"/>
          <p:cNvSpPr txBox="1">
            <a:spLocks/>
          </p:cNvSpPr>
          <p:nvPr userDrawn="1"/>
        </p:nvSpPr>
        <p:spPr>
          <a:xfrm>
            <a:off x="6705600" y="6068799"/>
            <a:ext cx="21336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2066355A-084C-D24E-9AD2-7E4FC41EA627}" type="slidenum">
              <a:rPr lang="en-US" smtClean="0">
                <a:solidFill>
                  <a:schemeClr val="tx1"/>
                </a:solidFill>
              </a:rPr>
              <a:pPr/>
              <a:t>‹#›</a:t>
            </a:fld>
            <a:endParaRPr lang="en-US" dirty="0">
              <a:solidFill>
                <a:schemeClr val="tx1"/>
              </a:solidFill>
            </a:endParaRPr>
          </a:p>
        </p:txBody>
      </p:sp>
      <p:sp>
        <p:nvSpPr>
          <p:cNvPr id="13" name="Title Placeholder 1"/>
          <p:cNvSpPr>
            <a:spLocks noGrp="1"/>
          </p:cNvSpPr>
          <p:nvPr>
            <p:ph type="title"/>
          </p:nvPr>
        </p:nvSpPr>
        <p:spPr>
          <a:xfrm>
            <a:off x="371475" y="179143"/>
            <a:ext cx="8459536" cy="461665"/>
          </a:xfrm>
          <a:prstGeom prst="rect">
            <a:avLst/>
          </a:prstGeom>
        </p:spPr>
        <p:txBody>
          <a:bodyPr vert="horz" lIns="91440" tIns="45720" rIns="91440" bIns="45720" rtlCol="0" anchor="ctr">
            <a:noAutofit/>
          </a:bodyPr>
          <a:lstStyle>
            <a:lvl1pPr algn="l">
              <a:defRPr sz="2400" b="1"/>
            </a:lvl1pPr>
          </a:lstStyle>
          <a:p>
            <a:r>
              <a:rPr lang="en-US" smtClean="0"/>
              <a:t>Click to edit Master title style</a:t>
            </a:r>
            <a:endParaRPr lang="en-US" dirty="0"/>
          </a:p>
        </p:txBody>
      </p:sp>
      <p:sp>
        <p:nvSpPr>
          <p:cNvPr id="16" name="Footer Placeholder 4"/>
          <p:cNvSpPr>
            <a:spLocks noGrp="1"/>
          </p:cNvSpPr>
          <p:nvPr>
            <p:ph type="ftr" sz="quarter" idx="3"/>
          </p:nvPr>
        </p:nvSpPr>
        <p:spPr>
          <a:xfrm>
            <a:off x="3124200" y="6194425"/>
            <a:ext cx="2895600" cy="199811"/>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Tree>
    <p:extLst>
      <p:ext uri="{BB962C8B-B14F-4D97-AF65-F5344CB8AC3E}">
        <p14:creationId xmlns:p14="http://schemas.microsoft.com/office/powerpoint/2010/main" xmlns="" val="1260594612"/>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379664" y="9255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79664" y="1565275"/>
            <a:ext cx="4040188" cy="43703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9255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1565275"/>
            <a:ext cx="4041775" cy="43703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cxnSp>
        <p:nvCxnSpPr>
          <p:cNvPr id="11" name="Straight Connector 10"/>
          <p:cNvCxnSpPr/>
          <p:nvPr userDrawn="1"/>
        </p:nvCxnSpPr>
        <p:spPr>
          <a:xfrm>
            <a:off x="247650" y="640808"/>
            <a:ext cx="8648700" cy="0"/>
          </a:xfrm>
          <a:prstGeom prst="line">
            <a:avLst/>
          </a:prstGeom>
          <a:ln w="15875">
            <a:solidFill>
              <a:schemeClr val="tx2"/>
            </a:solidFill>
          </a:ln>
          <a:effectLst/>
        </p:spPr>
        <p:style>
          <a:lnRef idx="2">
            <a:schemeClr val="accent1"/>
          </a:lnRef>
          <a:fillRef idx="0">
            <a:schemeClr val="accent1"/>
          </a:fillRef>
          <a:effectRef idx="1">
            <a:schemeClr val="accent1"/>
          </a:effectRef>
          <a:fontRef idx="minor">
            <a:schemeClr val="tx1"/>
          </a:fontRef>
        </p:style>
      </p:cxnSp>
      <p:sp>
        <p:nvSpPr>
          <p:cNvPr id="12" name="Slide Number Placeholder 6"/>
          <p:cNvSpPr txBox="1">
            <a:spLocks/>
          </p:cNvSpPr>
          <p:nvPr userDrawn="1"/>
        </p:nvSpPr>
        <p:spPr>
          <a:xfrm>
            <a:off x="6705600" y="6068799"/>
            <a:ext cx="21336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2066355A-084C-D24E-9AD2-7E4FC41EA627}" type="slidenum">
              <a:rPr lang="en-US" smtClean="0">
                <a:solidFill>
                  <a:schemeClr val="tx1"/>
                </a:solidFill>
              </a:rPr>
              <a:pPr/>
              <a:t>‹#›</a:t>
            </a:fld>
            <a:endParaRPr lang="en-US" dirty="0">
              <a:solidFill>
                <a:schemeClr val="tx1"/>
              </a:solidFill>
            </a:endParaRPr>
          </a:p>
        </p:txBody>
      </p:sp>
      <p:sp>
        <p:nvSpPr>
          <p:cNvPr id="15" name="Title Placeholder 1"/>
          <p:cNvSpPr>
            <a:spLocks noGrp="1"/>
          </p:cNvSpPr>
          <p:nvPr>
            <p:ph type="title"/>
          </p:nvPr>
        </p:nvSpPr>
        <p:spPr>
          <a:xfrm>
            <a:off x="379664" y="179143"/>
            <a:ext cx="8459536" cy="461665"/>
          </a:xfrm>
          <a:prstGeom prst="rect">
            <a:avLst/>
          </a:prstGeom>
        </p:spPr>
        <p:txBody>
          <a:bodyPr vert="horz" lIns="91440" tIns="45720" rIns="91440" bIns="45720" rtlCol="0" anchor="ctr">
            <a:noAutofit/>
          </a:bodyPr>
          <a:lstStyle>
            <a:lvl1pPr algn="l">
              <a:defRPr sz="2400" b="1"/>
            </a:lvl1pPr>
          </a:lstStyle>
          <a:p>
            <a:r>
              <a:rPr lang="en-US" smtClean="0"/>
              <a:t>Click to edit Master title style</a:t>
            </a:r>
            <a:endParaRPr lang="en-US" dirty="0"/>
          </a:p>
        </p:txBody>
      </p:sp>
      <p:sp>
        <p:nvSpPr>
          <p:cNvPr id="18" name="Footer Placeholder 4"/>
          <p:cNvSpPr>
            <a:spLocks noGrp="1"/>
          </p:cNvSpPr>
          <p:nvPr>
            <p:ph type="ftr" sz="quarter" idx="10"/>
          </p:nvPr>
        </p:nvSpPr>
        <p:spPr>
          <a:xfrm>
            <a:off x="3124200" y="6194425"/>
            <a:ext cx="2895600" cy="199811"/>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Tree>
    <p:extLst>
      <p:ext uri="{BB962C8B-B14F-4D97-AF65-F5344CB8AC3E}">
        <p14:creationId xmlns:p14="http://schemas.microsoft.com/office/powerpoint/2010/main" xmlns="" val="2486824430"/>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cxnSp>
        <p:nvCxnSpPr>
          <p:cNvPr id="7" name="Straight Connector 6"/>
          <p:cNvCxnSpPr/>
          <p:nvPr userDrawn="1"/>
        </p:nvCxnSpPr>
        <p:spPr>
          <a:xfrm>
            <a:off x="247650" y="640808"/>
            <a:ext cx="8648700" cy="0"/>
          </a:xfrm>
          <a:prstGeom prst="line">
            <a:avLst/>
          </a:prstGeom>
          <a:ln w="15875">
            <a:solidFill>
              <a:schemeClr val="tx2"/>
            </a:solidFill>
          </a:ln>
          <a:effectLst/>
        </p:spPr>
        <p:style>
          <a:lnRef idx="2">
            <a:schemeClr val="accent1"/>
          </a:lnRef>
          <a:fillRef idx="0">
            <a:schemeClr val="accent1"/>
          </a:fillRef>
          <a:effectRef idx="1">
            <a:schemeClr val="accent1"/>
          </a:effectRef>
          <a:fontRef idx="minor">
            <a:schemeClr val="tx1"/>
          </a:fontRef>
        </p:style>
      </p:cxnSp>
      <p:sp>
        <p:nvSpPr>
          <p:cNvPr id="8" name="Slide Number Placeholder 6"/>
          <p:cNvSpPr txBox="1">
            <a:spLocks/>
          </p:cNvSpPr>
          <p:nvPr userDrawn="1"/>
        </p:nvSpPr>
        <p:spPr>
          <a:xfrm>
            <a:off x="6705600" y="6202150"/>
            <a:ext cx="2133600" cy="182562"/>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2066355A-084C-D24E-9AD2-7E4FC41EA627}" type="slidenum">
              <a:rPr lang="en-US" smtClean="0">
                <a:solidFill>
                  <a:schemeClr val="tx1"/>
                </a:solidFill>
              </a:rPr>
              <a:pPr/>
              <a:t>‹#›</a:t>
            </a:fld>
            <a:endParaRPr lang="en-US" dirty="0">
              <a:solidFill>
                <a:schemeClr val="tx1"/>
              </a:solidFill>
            </a:endParaRPr>
          </a:p>
        </p:txBody>
      </p:sp>
      <p:sp>
        <p:nvSpPr>
          <p:cNvPr id="11" name="Title Placeholder 1"/>
          <p:cNvSpPr>
            <a:spLocks noGrp="1"/>
          </p:cNvSpPr>
          <p:nvPr>
            <p:ph type="title"/>
          </p:nvPr>
        </p:nvSpPr>
        <p:spPr>
          <a:xfrm>
            <a:off x="379663" y="179143"/>
            <a:ext cx="8458200" cy="461665"/>
          </a:xfrm>
          <a:prstGeom prst="rect">
            <a:avLst/>
          </a:prstGeom>
        </p:spPr>
        <p:txBody>
          <a:bodyPr vert="horz" lIns="91440" tIns="45720" rIns="91440" bIns="45720" rtlCol="0" anchor="ctr">
            <a:noAutofit/>
          </a:bodyPr>
          <a:lstStyle>
            <a:lvl1pPr algn="l">
              <a:defRPr sz="2400" b="1"/>
            </a:lvl1pPr>
          </a:lstStyle>
          <a:p>
            <a:r>
              <a:rPr lang="en-US" smtClean="0"/>
              <a:t>Click to edit Master title style</a:t>
            </a:r>
            <a:endParaRPr lang="en-US" dirty="0"/>
          </a:p>
        </p:txBody>
      </p:sp>
      <p:sp>
        <p:nvSpPr>
          <p:cNvPr id="13" name="Footer Placeholder 4"/>
          <p:cNvSpPr>
            <a:spLocks noGrp="1"/>
          </p:cNvSpPr>
          <p:nvPr>
            <p:ph type="ftr" sz="quarter" idx="3"/>
          </p:nvPr>
        </p:nvSpPr>
        <p:spPr>
          <a:xfrm>
            <a:off x="3124200" y="6194425"/>
            <a:ext cx="2895600" cy="199811"/>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Tree>
    <p:extLst>
      <p:ext uri="{BB962C8B-B14F-4D97-AF65-F5344CB8AC3E}">
        <p14:creationId xmlns:p14="http://schemas.microsoft.com/office/powerpoint/2010/main" xmlns="" val="1084712998"/>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Slide Number Placeholder 6"/>
          <p:cNvSpPr txBox="1">
            <a:spLocks/>
          </p:cNvSpPr>
          <p:nvPr userDrawn="1"/>
        </p:nvSpPr>
        <p:spPr>
          <a:xfrm>
            <a:off x="6705600" y="6068799"/>
            <a:ext cx="21336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2066355A-084C-D24E-9AD2-7E4FC41EA627}" type="slidenum">
              <a:rPr lang="en-US" smtClean="0">
                <a:solidFill>
                  <a:schemeClr val="tx1"/>
                </a:solidFill>
              </a:rPr>
              <a:pPr/>
              <a:t>‹#›</a:t>
            </a:fld>
            <a:endParaRPr lang="en-US" dirty="0">
              <a:solidFill>
                <a:schemeClr val="tx1"/>
              </a:solidFill>
            </a:endParaRPr>
          </a:p>
        </p:txBody>
      </p:sp>
      <p:sp>
        <p:nvSpPr>
          <p:cNvPr id="10" name="Footer Placeholder 4"/>
          <p:cNvSpPr>
            <a:spLocks noGrp="1"/>
          </p:cNvSpPr>
          <p:nvPr>
            <p:ph type="ftr" sz="quarter" idx="3"/>
          </p:nvPr>
        </p:nvSpPr>
        <p:spPr>
          <a:xfrm>
            <a:off x="3124200" y="6194425"/>
            <a:ext cx="2895600" cy="199811"/>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Tree>
    <p:extLst>
      <p:ext uri="{BB962C8B-B14F-4D97-AF65-F5344CB8AC3E}">
        <p14:creationId xmlns:p14="http://schemas.microsoft.com/office/powerpoint/2010/main" xmlns="" val="1249224671"/>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371474"/>
            <a:ext cx="3008313" cy="892175"/>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371474"/>
            <a:ext cx="5111750" cy="5583239"/>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0" y="126365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Slide Number Placeholder 6"/>
          <p:cNvSpPr txBox="1">
            <a:spLocks/>
          </p:cNvSpPr>
          <p:nvPr userDrawn="1"/>
        </p:nvSpPr>
        <p:spPr>
          <a:xfrm>
            <a:off x="6705600" y="6068799"/>
            <a:ext cx="21336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2066355A-084C-D24E-9AD2-7E4FC41EA627}" type="slidenum">
              <a:rPr lang="en-US" smtClean="0">
                <a:solidFill>
                  <a:schemeClr val="tx1"/>
                </a:solidFill>
              </a:rPr>
              <a:pPr/>
              <a:t>‹#›</a:t>
            </a:fld>
            <a:endParaRPr lang="en-US" dirty="0">
              <a:solidFill>
                <a:schemeClr val="tx1"/>
              </a:solidFill>
            </a:endParaRPr>
          </a:p>
        </p:txBody>
      </p:sp>
      <p:sp>
        <p:nvSpPr>
          <p:cNvPr id="14" name="Footer Placeholder 4"/>
          <p:cNvSpPr>
            <a:spLocks noGrp="1"/>
          </p:cNvSpPr>
          <p:nvPr>
            <p:ph type="ftr" sz="quarter" idx="3"/>
          </p:nvPr>
        </p:nvSpPr>
        <p:spPr>
          <a:xfrm>
            <a:off x="3124200" y="6194425"/>
            <a:ext cx="2895600" cy="199811"/>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Tree>
    <p:extLst>
      <p:ext uri="{BB962C8B-B14F-4D97-AF65-F5344CB8AC3E}">
        <p14:creationId xmlns:p14="http://schemas.microsoft.com/office/powerpoint/2010/main" xmlns="" val="1218220315"/>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Cover Page">
    <p:spTree>
      <p:nvGrpSpPr>
        <p:cNvPr id="1" name=""/>
        <p:cNvGrpSpPr/>
        <p:nvPr/>
      </p:nvGrpSpPr>
      <p:grpSpPr>
        <a:xfrm>
          <a:off x="0" y="0"/>
          <a:ext cx="0" cy="0"/>
          <a:chOff x="0" y="0"/>
          <a:chExt cx="0" cy="0"/>
        </a:xfrm>
      </p:grpSpPr>
      <p:sp>
        <p:nvSpPr>
          <p:cNvPr id="10" name="Footer Placeholder 4"/>
          <p:cNvSpPr>
            <a:spLocks noGrp="1"/>
          </p:cNvSpPr>
          <p:nvPr>
            <p:ph type="ftr" sz="quarter" idx="3"/>
          </p:nvPr>
        </p:nvSpPr>
        <p:spPr>
          <a:xfrm>
            <a:off x="3124200" y="6194425"/>
            <a:ext cx="2895600" cy="199811"/>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Tree>
    <p:extLst>
      <p:ext uri="{BB962C8B-B14F-4D97-AF65-F5344CB8AC3E}">
        <p14:creationId xmlns:p14="http://schemas.microsoft.com/office/powerpoint/2010/main" xmlns="" val="1126631169"/>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1_Cover Page">
    <p:spTree>
      <p:nvGrpSpPr>
        <p:cNvPr id="1" name=""/>
        <p:cNvGrpSpPr/>
        <p:nvPr/>
      </p:nvGrpSpPr>
      <p:grpSpPr>
        <a:xfrm>
          <a:off x="0" y="0"/>
          <a:ext cx="0" cy="0"/>
          <a:chOff x="0" y="0"/>
          <a:chExt cx="0" cy="0"/>
        </a:xfrm>
      </p:grpSpPr>
      <p:sp>
        <p:nvSpPr>
          <p:cNvPr id="2" name="Slide Number Placeholder 6"/>
          <p:cNvSpPr txBox="1">
            <a:spLocks/>
          </p:cNvSpPr>
          <p:nvPr userDrawn="1"/>
        </p:nvSpPr>
        <p:spPr>
          <a:xfrm>
            <a:off x="6705600" y="6068799"/>
            <a:ext cx="21336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2066355A-084C-D24E-9AD2-7E4FC41EA627}" type="slidenum">
              <a:rPr lang="en-US" smtClean="0">
                <a:solidFill>
                  <a:schemeClr val="tx1"/>
                </a:solidFill>
              </a:rPr>
              <a:pPr/>
              <a:t>‹#›</a:t>
            </a:fld>
            <a:endParaRPr lang="en-US" dirty="0">
              <a:solidFill>
                <a:schemeClr val="tx1"/>
              </a:solidFill>
            </a:endParaRPr>
          </a:p>
        </p:txBody>
      </p:sp>
      <p:sp>
        <p:nvSpPr>
          <p:cNvPr id="5" name="Footer Placeholder 4"/>
          <p:cNvSpPr>
            <a:spLocks noGrp="1"/>
          </p:cNvSpPr>
          <p:nvPr>
            <p:ph type="ftr" sz="quarter" idx="3"/>
          </p:nvPr>
        </p:nvSpPr>
        <p:spPr>
          <a:xfrm>
            <a:off x="3124200" y="6194425"/>
            <a:ext cx="2895600" cy="199811"/>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Tree>
    <p:extLst>
      <p:ext uri="{BB962C8B-B14F-4D97-AF65-F5344CB8AC3E}">
        <p14:creationId xmlns:p14="http://schemas.microsoft.com/office/powerpoint/2010/main" xmlns="" val="1473348031"/>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9.xml"/><Relationship Id="rId1" Type="http://schemas.openxmlformats.org/officeDocument/2006/relationships/slideLayout" Target="../slideLayouts/slideLayout8.xml"/><Relationship Id="rId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47625" y="0"/>
            <a:ext cx="923925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pic>
        <p:nvPicPr>
          <p:cNvPr id="13" name="Picture 12"/>
          <p:cNvPicPr>
            <a:picLocks/>
          </p:cNvPicPr>
          <p:nvPr/>
        </p:nvPicPr>
        <p:blipFill rotWithShape="1">
          <a:blip r:embed="rId9">
            <a:extLst>
              <a:ext uri="{28A0092B-C50C-407E-A947-70E740481C1C}">
                <a14:useLocalDpi xmlns:a14="http://schemas.microsoft.com/office/drawing/2010/main" xmlns="" val="0"/>
              </a:ext>
            </a:extLst>
          </a:blip>
          <a:srcRect t="-1" b="46868"/>
          <a:stretch/>
        </p:blipFill>
        <p:spPr>
          <a:xfrm>
            <a:off x="214884" y="0"/>
            <a:ext cx="8714232" cy="6858000"/>
          </a:xfrm>
          <a:prstGeom prst="rect">
            <a:avLst/>
          </a:prstGeom>
          <a:effectLst>
            <a:reflection stA="58000" endPos="1000" dir="5400000" sy="-100000" algn="bl" rotWithShape="0"/>
          </a:effectLst>
        </p:spPr>
      </p:pic>
      <p:pic>
        <p:nvPicPr>
          <p:cNvPr id="9" name="Picture 8" descr="ERCOT cmyk-01.png"/>
          <p:cNvPicPr>
            <a:picLocks noChangeAspect="1"/>
          </p:cNvPicPr>
          <p:nvPr/>
        </p:nvPicPr>
        <p:blipFill>
          <a:blip r:embed="rId10">
            <a:extLst>
              <a:ext uri="{28A0092B-C50C-407E-A947-70E740481C1C}">
                <a14:useLocalDpi xmlns:a14="http://schemas.microsoft.com/office/drawing/2010/main" xmlns="" val="0"/>
              </a:ext>
            </a:extLst>
          </a:blip>
          <a:stretch>
            <a:fillRect/>
          </a:stretch>
        </p:blipFill>
        <p:spPr>
          <a:xfrm>
            <a:off x="247650" y="6024691"/>
            <a:ext cx="817615" cy="346452"/>
          </a:xfrm>
          <a:prstGeom prst="rect">
            <a:avLst/>
          </a:prstGeom>
        </p:spPr>
      </p:pic>
    </p:spTree>
    <p:extLst>
      <p:ext uri="{BB962C8B-B14F-4D97-AF65-F5344CB8AC3E}">
        <p14:creationId xmlns:p14="http://schemas.microsoft.com/office/powerpoint/2010/main" xmlns="" val="3693843513"/>
      </p:ext>
    </p:extLst>
  </p:cSld>
  <p:clrMap bg1="lt1" tx1="dk1" bg2="lt2" tx2="dk2" accent1="accent1" accent2="accent2" accent3="accent3" accent4="accent4" accent5="accent5" accent6="accent6" hlink="hlink" folHlink="folHlink"/>
  <p:sldLayoutIdLst>
    <p:sldLayoutId id="2147493457" r:id="rId1"/>
    <p:sldLayoutId id="2147493458" r:id="rId2"/>
    <p:sldLayoutId id="2147493459" r:id="rId3"/>
    <p:sldLayoutId id="2147493460" r:id="rId4"/>
    <p:sldLayoutId id="2147493461" r:id="rId5"/>
    <p:sldLayoutId id="2147493462" r:id="rId6"/>
    <p:sldLayoutId id="2147493463" r:id="rId7"/>
  </p:sldLayoutIdLst>
  <p:timing>
    <p:tnLst>
      <p:par>
        <p:cTn id="1" dur="indefinite" restart="never" nodeType="tmRoot"/>
      </p:par>
    </p:tnLst>
  </p:timing>
  <p:hf hd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168453"/>
            <a:ext cx="9144000" cy="7216953"/>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pic>
        <p:nvPicPr>
          <p:cNvPr id="12" name="Picture 11"/>
          <p:cNvPicPr>
            <a:picLocks/>
          </p:cNvPicPr>
          <p:nvPr/>
        </p:nvPicPr>
        <p:blipFill rotWithShape="1">
          <a:blip r:embed="rId4">
            <a:extLst>
              <a:ext uri="{28A0092B-C50C-407E-A947-70E740481C1C}">
                <a14:useLocalDpi xmlns:a14="http://schemas.microsoft.com/office/drawing/2010/main" xmlns="" val="0"/>
              </a:ext>
            </a:extLst>
          </a:blip>
          <a:srcRect t="-1" b="46868"/>
          <a:stretch/>
        </p:blipFill>
        <p:spPr>
          <a:xfrm>
            <a:off x="214884" y="0"/>
            <a:ext cx="8714232" cy="6858000"/>
          </a:xfrm>
          <a:prstGeom prst="rect">
            <a:avLst/>
          </a:prstGeom>
          <a:effectLst>
            <a:reflection stA="58000" endPos="1000" dir="5400000" sy="-100000" algn="bl" rotWithShape="0"/>
          </a:effectLst>
        </p:spPr>
      </p:pic>
      <p:sp>
        <p:nvSpPr>
          <p:cNvPr id="4" name="Date Placeholder 3"/>
          <p:cNvSpPr>
            <a:spLocks noGrp="1"/>
          </p:cNvSpPr>
          <p:nvPr>
            <p:ph type="dt" sz="half" idx="2"/>
          </p:nvPr>
        </p:nvSpPr>
        <p:spPr>
          <a:xfrm>
            <a:off x="457200" y="5975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52B160E-BCD5-4FA1-A9E3-2623029C8025}" type="datetime1">
              <a:rPr lang="en-US" smtClean="0"/>
              <a:pPr/>
              <a:t>10/9/2015</a:t>
            </a:fld>
            <a:endParaRPr lang="en-US" dirty="0"/>
          </a:p>
        </p:txBody>
      </p:sp>
      <p:sp>
        <p:nvSpPr>
          <p:cNvPr id="5" name="Footer Placeholder 4"/>
          <p:cNvSpPr>
            <a:spLocks noGrp="1"/>
          </p:cNvSpPr>
          <p:nvPr>
            <p:ph type="ftr" sz="quarter" idx="3"/>
          </p:nvPr>
        </p:nvSpPr>
        <p:spPr>
          <a:xfrm>
            <a:off x="3124200" y="5975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5975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5E1B48D-6708-5141-8A45-C2E8F9E83312}" type="slidenum">
              <a:rPr lang="en-US" smtClean="0"/>
              <a:pPr/>
              <a:t>‹#›</a:t>
            </a:fld>
            <a:endParaRPr lang="en-US" dirty="0"/>
          </a:p>
        </p:txBody>
      </p:sp>
    </p:spTree>
    <p:extLst>
      <p:ext uri="{BB962C8B-B14F-4D97-AF65-F5344CB8AC3E}">
        <p14:creationId xmlns:p14="http://schemas.microsoft.com/office/powerpoint/2010/main" xmlns="" val="3663339703"/>
      </p:ext>
    </p:extLst>
  </p:cSld>
  <p:clrMap bg1="lt1" tx1="dk1" bg2="lt2" tx2="dk2" accent1="accent1" accent2="accent2" accent3="accent3" accent4="accent4" accent5="accent5" accent6="accent6" hlink="hlink" folHlink="folHlink"/>
  <p:sldLayoutIdLst>
    <p:sldLayoutId id="2147493474" r:id="rId1"/>
    <p:sldLayoutId id="2147493475" r:id="rId2"/>
  </p:sldLayoutIdLst>
  <p:timing>
    <p:tnLst>
      <p:par>
        <p:cTn id="1" dur="indefinite" restart="never" nodeType="tmRoot"/>
      </p:par>
    </p:tnLst>
  </p:timing>
  <p:hf hd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oleObject" Target="../embeddings/oleObject1.bin"/></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openxmlformats.org/officeDocument/2006/relationships/image" Target="../media/image7.wmf"/></Relationships>
</file>

<file path=ppt/slides/_rels/slide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7.xml"/><Relationship Id="rId1" Type="http://schemas.openxmlformats.org/officeDocument/2006/relationships/slideLayout" Target="../slideLayouts/slideLayout1.xml"/><Relationship Id="rId5" Type="http://schemas.openxmlformats.org/officeDocument/2006/relationships/image" Target="../media/image10.png"/><Relationship Id="rId4" Type="http://schemas.openxmlformats.org/officeDocument/2006/relationships/image" Target="../media/image9.pn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4" name="Group 13"/>
          <p:cNvGrpSpPr/>
          <p:nvPr/>
        </p:nvGrpSpPr>
        <p:grpSpPr>
          <a:xfrm>
            <a:off x="542925" y="421739"/>
            <a:ext cx="7727950" cy="1922879"/>
            <a:chOff x="603250" y="546100"/>
            <a:chExt cx="7727950" cy="1922879"/>
          </a:xfrm>
        </p:grpSpPr>
        <p:pic>
          <p:nvPicPr>
            <p:cNvPr id="9" name="Picture 8" descr="ERCOT cmyk-01.png"/>
            <p:cNvPicPr>
              <a:picLocks noChangeAspect="1"/>
            </p:cNvPicPr>
            <p:nvPr/>
          </p:nvPicPr>
          <p:blipFill>
            <a:blip r:embed="rId3">
              <a:extLst>
                <a:ext uri="{28A0092B-C50C-407E-A947-70E740481C1C}">
                  <a14:useLocalDpi xmlns:a14="http://schemas.microsoft.com/office/drawing/2010/main" xmlns="" val="0"/>
                </a:ext>
              </a:extLst>
            </a:blip>
            <a:stretch>
              <a:fillRect/>
            </a:stretch>
          </p:blipFill>
          <p:spPr>
            <a:xfrm>
              <a:off x="603250" y="546100"/>
              <a:ext cx="2457704" cy="1041400"/>
            </a:xfrm>
            <a:prstGeom prst="rect">
              <a:avLst/>
            </a:prstGeom>
          </p:spPr>
        </p:pic>
        <p:sp>
          <p:nvSpPr>
            <p:cNvPr id="10" name="TextBox 9"/>
            <p:cNvSpPr txBox="1"/>
            <p:nvPr/>
          </p:nvSpPr>
          <p:spPr>
            <a:xfrm>
              <a:off x="787400" y="2130425"/>
              <a:ext cx="7543800" cy="338554"/>
            </a:xfrm>
            <a:prstGeom prst="rect">
              <a:avLst/>
            </a:prstGeom>
            <a:noFill/>
          </p:spPr>
          <p:txBody>
            <a:bodyPr wrap="square" rtlCol="0">
              <a:spAutoFit/>
            </a:bodyPr>
            <a:lstStyle/>
            <a:p>
              <a:endParaRPr lang="en-US" sz="1600" dirty="0"/>
            </a:p>
          </p:txBody>
        </p:sp>
        <p:cxnSp>
          <p:nvCxnSpPr>
            <p:cNvPr id="13" name="Straight Connector 12"/>
            <p:cNvCxnSpPr/>
            <p:nvPr/>
          </p:nvCxnSpPr>
          <p:spPr>
            <a:xfrm flipV="1">
              <a:off x="787400" y="1852613"/>
              <a:ext cx="6286500" cy="12700"/>
            </a:xfrm>
            <a:prstGeom prst="line">
              <a:avLst/>
            </a:prstGeom>
            <a:ln>
              <a:solidFill>
                <a:srgbClr val="00385E"/>
              </a:solidFill>
            </a:ln>
            <a:effectLst/>
          </p:spPr>
          <p:style>
            <a:lnRef idx="2">
              <a:schemeClr val="accent1"/>
            </a:lnRef>
            <a:fillRef idx="0">
              <a:schemeClr val="accent1"/>
            </a:fillRef>
            <a:effectRef idx="1">
              <a:schemeClr val="accent1"/>
            </a:effectRef>
            <a:fontRef idx="minor">
              <a:schemeClr val="tx1"/>
            </a:fontRef>
          </p:style>
        </p:cxnSp>
      </p:grpSp>
      <p:sp>
        <p:nvSpPr>
          <p:cNvPr id="2" name="TextBox 1"/>
          <p:cNvSpPr txBox="1"/>
          <p:nvPr/>
        </p:nvSpPr>
        <p:spPr>
          <a:xfrm>
            <a:off x="1163758" y="2344618"/>
            <a:ext cx="6438519" cy="2708434"/>
          </a:xfrm>
          <a:prstGeom prst="rect">
            <a:avLst/>
          </a:prstGeom>
          <a:noFill/>
        </p:spPr>
        <p:txBody>
          <a:bodyPr wrap="square" rtlCol="0">
            <a:spAutoFit/>
          </a:bodyPr>
          <a:lstStyle/>
          <a:p>
            <a:r>
              <a:rPr lang="en-US" sz="2800" dirty="0" smtClean="0"/>
              <a:t>Settlement Changes</a:t>
            </a:r>
          </a:p>
          <a:p>
            <a:r>
              <a:rPr lang="en-US" dirty="0" smtClean="0"/>
              <a:t>R5 (SEP 2015) and R5.5 (OCT 2015)</a:t>
            </a:r>
          </a:p>
          <a:p>
            <a:endParaRPr lang="en-US" sz="3200" dirty="0"/>
          </a:p>
          <a:p>
            <a:r>
              <a:rPr lang="en-US" dirty="0" smtClean="0"/>
              <a:t>Blake Holt</a:t>
            </a:r>
          </a:p>
          <a:p>
            <a:r>
              <a:rPr lang="en-US" dirty="0" smtClean="0"/>
              <a:t>ERCOT</a:t>
            </a:r>
          </a:p>
          <a:p>
            <a:endParaRPr lang="en-US" dirty="0" smtClean="0"/>
          </a:p>
          <a:p>
            <a:r>
              <a:rPr lang="en-US" dirty="0" smtClean="0"/>
              <a:t>COPS</a:t>
            </a:r>
          </a:p>
          <a:p>
            <a:r>
              <a:rPr lang="en-US" dirty="0" smtClean="0"/>
              <a:t>9/14/2015</a:t>
            </a:r>
          </a:p>
        </p:txBody>
      </p:sp>
    </p:spTree>
    <p:extLst>
      <p:ext uri="{BB962C8B-B14F-4D97-AF65-F5344CB8AC3E}">
        <p14:creationId xmlns:p14="http://schemas.microsoft.com/office/powerpoint/2010/main" xmlns="" val="172245415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a:spLocks noGrp="1" noChangeArrowheads="1"/>
          </p:cNvSpPr>
          <p:nvPr>
            <p:ph type="title"/>
          </p:nvPr>
        </p:nvSpPr>
        <p:spPr>
          <a:xfrm>
            <a:off x="152400" y="0"/>
            <a:ext cx="8686800" cy="685800"/>
          </a:xfrm>
        </p:spPr>
        <p:txBody>
          <a:bodyPr/>
          <a:lstStyle/>
          <a:p>
            <a:r>
              <a:rPr lang="en-US" sz="1800" dirty="0" smtClean="0">
                <a:solidFill>
                  <a:srgbClr val="FF0000"/>
                </a:solidFill>
              </a:rPr>
              <a:t>R5.5</a:t>
            </a:r>
            <a:r>
              <a:rPr lang="en-US" sz="1800" dirty="0" smtClean="0"/>
              <a:t> – NPRR 588- </a:t>
            </a:r>
            <a:r>
              <a:rPr lang="en-US" sz="1800" dirty="0"/>
              <a:t>Clarifications for PV Generation </a:t>
            </a:r>
            <a:r>
              <a:rPr lang="en-US" sz="1800" dirty="0" smtClean="0"/>
              <a:t>Resources </a:t>
            </a:r>
          </a:p>
        </p:txBody>
      </p:sp>
      <p:sp>
        <p:nvSpPr>
          <p:cNvPr id="5" name="Rectangle 4"/>
          <p:cNvSpPr/>
          <p:nvPr/>
        </p:nvSpPr>
        <p:spPr>
          <a:xfrm>
            <a:off x="510362" y="872737"/>
            <a:ext cx="8176437" cy="4154984"/>
          </a:xfrm>
          <a:prstGeom prst="rect">
            <a:avLst/>
          </a:prstGeom>
        </p:spPr>
        <p:txBody>
          <a:bodyPr wrap="square">
            <a:spAutoFit/>
          </a:bodyPr>
          <a:lstStyle/>
          <a:p>
            <a:pPr marL="457200" indent="-457200">
              <a:spcAft>
                <a:spcPts val="1200"/>
              </a:spcAft>
            </a:pPr>
            <a:r>
              <a:rPr lang="en-US" sz="1200" b="1" dirty="0" smtClean="0">
                <a:latin typeface="Times New Roman"/>
                <a:ea typeface="Times New Roman"/>
              </a:rPr>
              <a:t>7.9.1.3 Minimum </a:t>
            </a:r>
            <a:r>
              <a:rPr lang="en-US" sz="1200" b="1" dirty="0">
                <a:latin typeface="Times New Roman"/>
                <a:ea typeface="Times New Roman"/>
              </a:rPr>
              <a:t>and Maximum Resource Prices</a:t>
            </a:r>
            <a:r>
              <a:rPr lang="en-US" sz="1200" dirty="0">
                <a:latin typeface="Times New Roman"/>
                <a:ea typeface="Times New Roman"/>
              </a:rPr>
              <a:t> </a:t>
            </a:r>
          </a:p>
          <a:p>
            <a:pPr marL="457200" marR="0" indent="-457200">
              <a:spcBef>
                <a:spcPts val="0"/>
              </a:spcBef>
              <a:spcAft>
                <a:spcPts val="1200"/>
              </a:spcAft>
            </a:pPr>
            <a:r>
              <a:rPr lang="en-US" sz="1200" dirty="0" smtClean="0">
                <a:latin typeface="Times New Roman"/>
                <a:ea typeface="Times New Roman"/>
              </a:rPr>
              <a:t>(</a:t>
            </a:r>
            <a:r>
              <a:rPr lang="en-US" sz="1200" dirty="0">
                <a:latin typeface="Times New Roman"/>
                <a:ea typeface="Times New Roman"/>
              </a:rPr>
              <a:t>2)	Minimum Resource Prices of source Settlement Points are:</a:t>
            </a:r>
          </a:p>
          <a:p>
            <a:pPr marL="457200" marR="0">
              <a:spcBef>
                <a:spcPts val="0"/>
              </a:spcBef>
              <a:spcAft>
                <a:spcPts val="1200"/>
              </a:spcAft>
            </a:pPr>
            <a:r>
              <a:rPr lang="pt-BR" sz="1200" b="1" dirty="0">
                <a:latin typeface="Times New Roman"/>
                <a:ea typeface="Times New Roman"/>
              </a:rPr>
              <a:t>MINRESPR</a:t>
            </a:r>
            <a:r>
              <a:rPr lang="pt-BR" sz="1200" dirty="0">
                <a:latin typeface="Times New Roman"/>
                <a:ea typeface="Times New Roman"/>
              </a:rPr>
              <a:t> </a:t>
            </a:r>
            <a:r>
              <a:rPr lang="pt-BR" sz="1200" i="1" baseline="-25000" dirty="0">
                <a:latin typeface="Times New Roman"/>
                <a:ea typeface="Times New Roman"/>
              </a:rPr>
              <a:t>j</a:t>
            </a:r>
            <a:r>
              <a:rPr lang="pt-BR" sz="1200" b="1" dirty="0">
                <a:latin typeface="Times New Roman"/>
                <a:ea typeface="Times New Roman"/>
              </a:rPr>
              <a:t>	 =	Min ( MINRESRPR</a:t>
            </a:r>
            <a:r>
              <a:rPr lang="pt-BR" sz="1200" dirty="0">
                <a:latin typeface="Times New Roman"/>
                <a:ea typeface="Times New Roman"/>
              </a:rPr>
              <a:t> </a:t>
            </a:r>
            <a:r>
              <a:rPr lang="pt-BR" sz="1200" i="1" baseline="-25000" dirty="0">
                <a:latin typeface="Times New Roman"/>
                <a:ea typeface="Times New Roman"/>
              </a:rPr>
              <a:t>j, r </a:t>
            </a:r>
            <a:r>
              <a:rPr lang="pt-BR" sz="1200" b="1" dirty="0">
                <a:latin typeface="Times New Roman"/>
                <a:ea typeface="Times New Roman"/>
              </a:rPr>
              <a:t>)</a:t>
            </a:r>
            <a:r>
              <a:rPr lang="pt-BR" sz="1200" i="1" baseline="-25000" dirty="0">
                <a:latin typeface="Times New Roman"/>
                <a:ea typeface="Times New Roman"/>
              </a:rPr>
              <a:t> r</a:t>
            </a:r>
            <a:endParaRPr lang="en-US" sz="1200" dirty="0">
              <a:latin typeface="Times New Roman"/>
              <a:ea typeface="Times New Roman"/>
            </a:endParaRPr>
          </a:p>
          <a:p>
            <a:pPr indent="457200">
              <a:spcAft>
                <a:spcPts val="1200"/>
              </a:spcAft>
            </a:pPr>
            <a:r>
              <a:rPr lang="en-US" sz="1200" dirty="0">
                <a:latin typeface="Times New Roman"/>
                <a:ea typeface="Times New Roman"/>
              </a:rPr>
              <a:t>Where: </a:t>
            </a:r>
          </a:p>
          <a:p>
            <a:pPr marL="457200" marR="0">
              <a:spcBef>
                <a:spcPts val="0"/>
              </a:spcBef>
              <a:spcAft>
                <a:spcPts val="1200"/>
              </a:spcAft>
            </a:pPr>
            <a:r>
              <a:rPr lang="en-US" sz="1200" dirty="0">
                <a:latin typeface="Times New Roman"/>
                <a:ea typeface="Times New Roman"/>
              </a:rPr>
              <a:t>Minimum Resource Prices for Resources located at source Settlement Points (</a:t>
            </a:r>
            <a:r>
              <a:rPr lang="en-US" sz="1200" b="1" dirty="0">
                <a:latin typeface="Times New Roman"/>
                <a:ea typeface="Times New Roman"/>
              </a:rPr>
              <a:t>MINRESRPR</a:t>
            </a:r>
            <a:r>
              <a:rPr lang="en-US" sz="1200" dirty="0">
                <a:latin typeface="Times New Roman"/>
                <a:ea typeface="Times New Roman"/>
              </a:rPr>
              <a:t> </a:t>
            </a:r>
            <a:r>
              <a:rPr lang="en-US" sz="1200" i="1" baseline="-25000" dirty="0">
                <a:latin typeface="Times New Roman"/>
                <a:ea typeface="Times New Roman"/>
              </a:rPr>
              <a:t>j, r</a:t>
            </a:r>
            <a:r>
              <a:rPr lang="en-US" sz="1200" dirty="0">
                <a:latin typeface="Times New Roman"/>
                <a:ea typeface="Times New Roman"/>
              </a:rPr>
              <a:t>) are:</a:t>
            </a:r>
          </a:p>
          <a:p>
            <a:pPr marL="914400" marR="0" indent="-457200">
              <a:spcBef>
                <a:spcPts val="0"/>
              </a:spcBef>
              <a:spcAft>
                <a:spcPts val="1200"/>
              </a:spcAft>
              <a:buAutoNum type="alphaLcParenBoth" startAt="13"/>
            </a:pPr>
            <a:r>
              <a:rPr lang="en-US" sz="1200" u="sng" dirty="0" err="1" smtClean="0">
                <a:solidFill>
                  <a:srgbClr val="005386"/>
                </a:solidFill>
                <a:latin typeface="Times New Roman"/>
                <a:ea typeface="Times New Roman"/>
              </a:rPr>
              <a:t>PhotoVoltaic</a:t>
            </a:r>
            <a:r>
              <a:rPr lang="en-US" sz="1200" u="sng" dirty="0" smtClean="0">
                <a:solidFill>
                  <a:srgbClr val="005386"/>
                </a:solidFill>
                <a:latin typeface="Times New Roman"/>
                <a:ea typeface="Times New Roman"/>
              </a:rPr>
              <a:t> </a:t>
            </a:r>
            <a:r>
              <a:rPr lang="en-US" sz="1200" u="sng" dirty="0">
                <a:solidFill>
                  <a:srgbClr val="005386"/>
                </a:solidFill>
                <a:latin typeface="Times New Roman"/>
                <a:ea typeface="Times New Roman"/>
              </a:rPr>
              <a:t>(PV) = -$10; </a:t>
            </a:r>
            <a:endParaRPr lang="en-US" sz="1200" u="sng" dirty="0" smtClean="0">
              <a:solidFill>
                <a:srgbClr val="005386"/>
              </a:solidFill>
              <a:latin typeface="Times New Roman"/>
              <a:ea typeface="Times New Roman"/>
            </a:endParaRPr>
          </a:p>
          <a:p>
            <a:pPr marL="457200" marR="0" indent="-457200">
              <a:spcBef>
                <a:spcPts val="1200"/>
              </a:spcBef>
              <a:spcAft>
                <a:spcPts val="1200"/>
              </a:spcAft>
            </a:pPr>
            <a:r>
              <a:rPr lang="en-US" sz="1200" dirty="0">
                <a:latin typeface="Times New Roman"/>
                <a:ea typeface="Times New Roman"/>
              </a:rPr>
              <a:t>(3)	Maximum Resource Prices of sink Settlement Points are:</a:t>
            </a:r>
          </a:p>
          <a:p>
            <a:pPr marL="457200" marR="0">
              <a:spcBef>
                <a:spcPts val="0"/>
              </a:spcBef>
              <a:spcAft>
                <a:spcPts val="1200"/>
              </a:spcAft>
            </a:pPr>
            <a:r>
              <a:rPr lang="pt-BR" sz="1200" b="1" dirty="0">
                <a:latin typeface="Times New Roman"/>
                <a:ea typeface="Times New Roman"/>
              </a:rPr>
              <a:t>MAXRESPR</a:t>
            </a:r>
            <a:r>
              <a:rPr lang="pt-BR" sz="1200" dirty="0">
                <a:latin typeface="Times New Roman"/>
                <a:ea typeface="Times New Roman"/>
              </a:rPr>
              <a:t> </a:t>
            </a:r>
            <a:r>
              <a:rPr lang="pt-BR" sz="1200" i="1" baseline="-25000" dirty="0">
                <a:latin typeface="Times New Roman"/>
                <a:ea typeface="Times New Roman"/>
              </a:rPr>
              <a:t>k</a:t>
            </a:r>
            <a:r>
              <a:rPr lang="pt-BR" sz="1200" b="1" dirty="0">
                <a:latin typeface="Times New Roman"/>
                <a:ea typeface="Times New Roman"/>
              </a:rPr>
              <a:t>	 =	Max (MAXRESRPR</a:t>
            </a:r>
            <a:r>
              <a:rPr lang="pt-BR" sz="1200" dirty="0">
                <a:latin typeface="Times New Roman"/>
                <a:ea typeface="Times New Roman"/>
              </a:rPr>
              <a:t> </a:t>
            </a:r>
            <a:r>
              <a:rPr lang="pt-BR" sz="1200" i="1" baseline="-25000" dirty="0">
                <a:latin typeface="Times New Roman"/>
                <a:ea typeface="Times New Roman"/>
              </a:rPr>
              <a:t>k, r </a:t>
            </a:r>
            <a:r>
              <a:rPr lang="pt-BR" sz="1200" b="1" dirty="0">
                <a:latin typeface="Times New Roman"/>
                <a:ea typeface="Times New Roman"/>
              </a:rPr>
              <a:t>)</a:t>
            </a:r>
            <a:r>
              <a:rPr lang="pt-BR" sz="1200" i="1" baseline="-25000" dirty="0">
                <a:latin typeface="Times New Roman"/>
                <a:ea typeface="Times New Roman"/>
              </a:rPr>
              <a:t> </a:t>
            </a:r>
            <a:r>
              <a:rPr lang="pt-BR" sz="1200" i="1" baseline="-25000" dirty="0" smtClean="0">
                <a:latin typeface="Times New Roman"/>
                <a:ea typeface="Times New Roman"/>
              </a:rPr>
              <a:t>r</a:t>
            </a:r>
            <a:endParaRPr lang="en-US" sz="1200" u="sng" dirty="0" smtClean="0">
              <a:solidFill>
                <a:srgbClr val="005386"/>
              </a:solidFill>
              <a:latin typeface="Times New Roman"/>
              <a:ea typeface="Times New Roman"/>
            </a:endParaRPr>
          </a:p>
          <a:p>
            <a:pPr marL="457200" marR="0">
              <a:spcBef>
                <a:spcPts val="0"/>
              </a:spcBef>
              <a:spcAft>
                <a:spcPts val="1200"/>
              </a:spcAft>
            </a:pPr>
            <a:r>
              <a:rPr lang="en-US" sz="1200" dirty="0" smtClean="0">
                <a:latin typeface="Times New Roman"/>
                <a:ea typeface="Times New Roman"/>
              </a:rPr>
              <a:t> </a:t>
            </a:r>
            <a:r>
              <a:rPr lang="en-US" sz="1200" dirty="0">
                <a:latin typeface="Times New Roman"/>
                <a:ea typeface="Times New Roman"/>
              </a:rPr>
              <a:t>Maximum Resource Prices for Resources located at sink Settlement Points </a:t>
            </a:r>
            <a:r>
              <a:rPr lang="en-US" sz="1200" b="1" dirty="0">
                <a:latin typeface="Times New Roman"/>
                <a:ea typeface="Times New Roman"/>
              </a:rPr>
              <a:t>(MAXRESRPR</a:t>
            </a:r>
            <a:r>
              <a:rPr lang="en-US" sz="1200" dirty="0">
                <a:latin typeface="Times New Roman"/>
                <a:ea typeface="Times New Roman"/>
              </a:rPr>
              <a:t> </a:t>
            </a:r>
            <a:r>
              <a:rPr lang="en-US" sz="1200" i="1" baseline="-25000" dirty="0">
                <a:latin typeface="Times New Roman"/>
                <a:ea typeface="Times New Roman"/>
              </a:rPr>
              <a:t>k, r </a:t>
            </a:r>
            <a:r>
              <a:rPr lang="en-US" sz="1200" b="1" dirty="0">
                <a:latin typeface="Times New Roman"/>
                <a:ea typeface="Times New Roman"/>
              </a:rPr>
              <a:t>)</a:t>
            </a:r>
            <a:r>
              <a:rPr lang="en-US" sz="1200" dirty="0">
                <a:latin typeface="Times New Roman"/>
                <a:ea typeface="Times New Roman"/>
              </a:rPr>
              <a:t> are</a:t>
            </a:r>
            <a:r>
              <a:rPr lang="en-US" sz="1200" dirty="0" smtClean="0">
                <a:latin typeface="Times New Roman"/>
                <a:ea typeface="Times New Roman"/>
              </a:rPr>
              <a:t>:</a:t>
            </a:r>
          </a:p>
          <a:p>
            <a:pPr marL="914400" marR="0" indent="-457200">
              <a:spcBef>
                <a:spcPts val="0"/>
              </a:spcBef>
              <a:spcAft>
                <a:spcPts val="1200"/>
              </a:spcAft>
            </a:pPr>
            <a:r>
              <a:rPr lang="en-US" sz="1200" u="sng" dirty="0">
                <a:solidFill>
                  <a:srgbClr val="005386"/>
                </a:solidFill>
                <a:latin typeface="Times New Roman"/>
                <a:ea typeface="Times New Roman"/>
              </a:rPr>
              <a:t>(m)	PV = $0/MWh;</a:t>
            </a:r>
          </a:p>
          <a:p>
            <a:pPr marL="457200" marR="0">
              <a:spcBef>
                <a:spcPts val="0"/>
              </a:spcBef>
              <a:spcAft>
                <a:spcPts val="1200"/>
              </a:spcAft>
            </a:pPr>
            <a:endParaRPr lang="en-US" sz="1200" dirty="0">
              <a:latin typeface="Times New Roman"/>
              <a:ea typeface="Times New Roman"/>
            </a:endParaRPr>
          </a:p>
          <a:p>
            <a:pPr marL="457200" marR="0">
              <a:spcBef>
                <a:spcPts val="0"/>
              </a:spcBef>
              <a:spcAft>
                <a:spcPts val="1200"/>
              </a:spcAft>
            </a:pPr>
            <a:endParaRPr lang="en-US" sz="1200" dirty="0">
              <a:effectLst/>
              <a:latin typeface="Times New Roman"/>
              <a:ea typeface="Times New Roman"/>
            </a:endParaRPr>
          </a:p>
        </p:txBody>
      </p:sp>
    </p:spTree>
    <p:extLst>
      <p:ext uri="{BB962C8B-B14F-4D97-AF65-F5344CB8AC3E}">
        <p14:creationId xmlns:p14="http://schemas.microsoft.com/office/powerpoint/2010/main" xmlns="" val="252929816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a:spLocks noGrp="1" noChangeArrowheads="1"/>
          </p:cNvSpPr>
          <p:nvPr>
            <p:ph type="title"/>
          </p:nvPr>
        </p:nvSpPr>
        <p:spPr>
          <a:xfrm>
            <a:off x="152400" y="0"/>
            <a:ext cx="8686800" cy="685800"/>
          </a:xfrm>
        </p:spPr>
        <p:txBody>
          <a:bodyPr/>
          <a:lstStyle/>
          <a:p>
            <a:r>
              <a:rPr lang="en-US" sz="1800" dirty="0">
                <a:solidFill>
                  <a:srgbClr val="FF0000"/>
                </a:solidFill>
              </a:rPr>
              <a:t>R5</a:t>
            </a:r>
            <a:r>
              <a:rPr lang="en-US" sz="1800" dirty="0"/>
              <a:t> - NPRR </a:t>
            </a:r>
            <a:r>
              <a:rPr lang="en-US" sz="1800" dirty="0" smtClean="0"/>
              <a:t>701- As-Built </a:t>
            </a:r>
            <a:r>
              <a:rPr lang="en-US" sz="1800" dirty="0"/>
              <a:t>Clarification of NPRR589, Ancillary Service Offers in </a:t>
            </a:r>
            <a:r>
              <a:rPr lang="en-US" sz="1800" dirty="0" smtClean="0"/>
              <a:t>		             the </a:t>
            </a:r>
            <a:r>
              <a:rPr lang="en-US" sz="1800" dirty="0"/>
              <a:t>Supplemental Ancillary Services Market</a:t>
            </a:r>
            <a:endParaRPr lang="en-US" sz="1800" dirty="0" smtClean="0"/>
          </a:p>
        </p:txBody>
      </p:sp>
      <p:sp>
        <p:nvSpPr>
          <p:cNvPr id="2" name="Rectangle 1"/>
          <p:cNvSpPr/>
          <p:nvPr/>
        </p:nvSpPr>
        <p:spPr>
          <a:xfrm>
            <a:off x="499730" y="904066"/>
            <a:ext cx="7623544" cy="5878532"/>
          </a:xfrm>
          <a:prstGeom prst="rect">
            <a:avLst/>
          </a:prstGeom>
        </p:spPr>
        <p:txBody>
          <a:bodyPr wrap="square">
            <a:spAutoFit/>
          </a:bodyPr>
          <a:lstStyle/>
          <a:p>
            <a:r>
              <a:rPr lang="en-US" sz="1200" b="1" i="1" dirty="0">
                <a:latin typeface="Times New Roman" panose="02020603050405020304" pitchFamily="18" charset="0"/>
                <a:cs typeface="Times New Roman" panose="02020603050405020304" pitchFamily="18" charset="0"/>
              </a:rPr>
              <a:t>6.7.2	Charges for Ancillary Service Capacity Replaced Due to Failure to </a:t>
            </a:r>
            <a:r>
              <a:rPr lang="en-US" sz="1200" b="1" i="1" dirty="0" smtClean="0">
                <a:latin typeface="Times New Roman" panose="02020603050405020304" pitchFamily="18" charset="0"/>
                <a:cs typeface="Times New Roman" panose="02020603050405020304" pitchFamily="18" charset="0"/>
              </a:rPr>
              <a:t>Provide</a:t>
            </a:r>
          </a:p>
          <a:p>
            <a:endParaRPr lang="en-US" sz="1200" b="1" i="1" dirty="0" smtClean="0">
              <a:latin typeface="Times New Roman" panose="02020603050405020304" pitchFamily="18" charset="0"/>
              <a:cs typeface="Times New Roman" panose="02020603050405020304" pitchFamily="18" charset="0"/>
            </a:endParaRPr>
          </a:p>
          <a:p>
            <a:r>
              <a:rPr lang="en-US" sz="1200" dirty="0" smtClean="0">
                <a:cs typeface="Times New Roman" panose="02020603050405020304" pitchFamily="18" charset="0"/>
              </a:rPr>
              <a:t>(1)</a:t>
            </a:r>
            <a:endParaRPr lang="en-US" sz="1200" dirty="0">
              <a:cs typeface="Times New Roman" panose="02020603050405020304" pitchFamily="18" charset="0"/>
            </a:endParaRPr>
          </a:p>
          <a:p>
            <a:r>
              <a:rPr lang="en-US" sz="1200" dirty="0" smtClean="0"/>
              <a:t>(a-d) The </a:t>
            </a:r>
            <a:r>
              <a:rPr lang="en-US" sz="1200" dirty="0"/>
              <a:t>total charge of failure on Ancillary Service Supply Responsibility for </a:t>
            </a:r>
            <a:r>
              <a:rPr lang="en-US" sz="1200" b="1" u="sng" dirty="0" smtClean="0"/>
              <a:t>xx</a:t>
            </a:r>
            <a:r>
              <a:rPr lang="en-US" sz="1200" dirty="0" smtClean="0"/>
              <a:t> </a:t>
            </a:r>
            <a:r>
              <a:rPr lang="en-US" sz="1200" dirty="0"/>
              <a:t>by QSE, if applicable</a:t>
            </a:r>
            <a:r>
              <a:rPr lang="en-US" sz="1200" dirty="0" smtClean="0"/>
              <a:t>:</a:t>
            </a:r>
          </a:p>
          <a:p>
            <a:pPr marL="228600" indent="-228600">
              <a:buAutoNum type="alphaLcParenBoth"/>
            </a:pPr>
            <a:endParaRPr lang="en-US" sz="1200" dirty="0"/>
          </a:p>
          <a:p>
            <a:r>
              <a:rPr lang="en-US" sz="1200" b="1" dirty="0" smtClean="0"/>
              <a:t>		</a:t>
            </a:r>
            <a:r>
              <a:rPr lang="en-US" sz="1200" b="1" dirty="0" smtClean="0">
                <a:solidFill>
                  <a:srgbClr val="FF0000"/>
                </a:solidFill>
              </a:rPr>
              <a:t>xxFQAMTQSETOT </a:t>
            </a:r>
            <a:r>
              <a:rPr lang="en-US" sz="1200" b="1" i="1" baseline="-25000" dirty="0">
                <a:solidFill>
                  <a:srgbClr val="FF0000"/>
                </a:solidFill>
              </a:rPr>
              <a:t>q</a:t>
            </a:r>
            <a:r>
              <a:rPr lang="en-US" sz="1200" b="1" dirty="0">
                <a:solidFill>
                  <a:srgbClr val="FF0000"/>
                </a:solidFill>
              </a:rPr>
              <a:t>	= </a:t>
            </a:r>
            <a:r>
              <a:rPr lang="en-US" sz="1200" b="1" dirty="0" smtClean="0">
                <a:solidFill>
                  <a:srgbClr val="FF0000"/>
                </a:solidFill>
              </a:rPr>
              <a:t>xxFQAMT </a:t>
            </a:r>
            <a:r>
              <a:rPr lang="en-US" sz="1200" b="1" i="1" baseline="-25000" dirty="0">
                <a:solidFill>
                  <a:srgbClr val="FF0000"/>
                </a:solidFill>
              </a:rPr>
              <a:t>q </a:t>
            </a:r>
            <a:r>
              <a:rPr lang="en-US" sz="1200" b="1" dirty="0" smtClean="0">
                <a:solidFill>
                  <a:srgbClr val="FF0000"/>
                </a:solidFill>
              </a:rPr>
              <a:t>+ </a:t>
            </a:r>
            <a:r>
              <a:rPr lang="en-US" sz="1200" b="1" i="1" baseline="-25000" dirty="0" smtClean="0">
                <a:solidFill>
                  <a:srgbClr val="FF0000"/>
                </a:solidFill>
              </a:rPr>
              <a:t> </a:t>
            </a:r>
            <a:r>
              <a:rPr lang="en-US" sz="1200" b="1" dirty="0" smtClean="0">
                <a:solidFill>
                  <a:srgbClr val="FF0000"/>
                </a:solidFill>
              </a:rPr>
              <a:t>RxxFQAMT </a:t>
            </a:r>
            <a:r>
              <a:rPr lang="en-US" sz="1200" b="1" i="1" baseline="-25000" dirty="0" smtClean="0">
                <a:solidFill>
                  <a:srgbClr val="FF0000"/>
                </a:solidFill>
              </a:rPr>
              <a:t>q </a:t>
            </a:r>
            <a:endParaRPr lang="en-US" sz="1200" dirty="0">
              <a:solidFill>
                <a:srgbClr val="FF0000"/>
              </a:solidFill>
            </a:endParaRPr>
          </a:p>
          <a:p>
            <a:r>
              <a:rPr lang="en-US" sz="1200" dirty="0"/>
              <a:t>Where:</a:t>
            </a:r>
          </a:p>
          <a:p>
            <a:r>
              <a:rPr lang="en-US" sz="1200" b="1" dirty="0" smtClean="0"/>
              <a:t>		xxFQAMT </a:t>
            </a:r>
            <a:r>
              <a:rPr lang="en-US" sz="1200" b="1" i="1" baseline="-25000" dirty="0"/>
              <a:t>q</a:t>
            </a:r>
            <a:r>
              <a:rPr lang="en-US" sz="1200" b="1" dirty="0"/>
              <a:t>	=	( </a:t>
            </a:r>
            <a:r>
              <a:rPr lang="en-US" sz="1200" b="1" dirty="0" smtClean="0"/>
              <a:t>Max</a:t>
            </a:r>
            <a:r>
              <a:rPr lang="en-US" sz="1200" b="1" i="1" baseline="-25000" dirty="0"/>
              <a:t> m</a:t>
            </a:r>
            <a:r>
              <a:rPr lang="en-US" sz="1200" b="1" dirty="0" smtClean="0"/>
              <a:t> (MCPCxx</a:t>
            </a:r>
            <a:r>
              <a:rPr lang="en-US" sz="1200" b="1" i="1" baseline="-25000" dirty="0" smtClean="0"/>
              <a:t>m</a:t>
            </a:r>
            <a:r>
              <a:rPr lang="en-US" sz="1200" b="1" dirty="0"/>
              <a:t>) * </a:t>
            </a:r>
            <a:r>
              <a:rPr lang="en-US" sz="1200" b="1" dirty="0" smtClean="0"/>
              <a:t>xxFQ </a:t>
            </a:r>
            <a:r>
              <a:rPr lang="en-US" sz="1200" b="1" i="1" baseline="-25000" dirty="0"/>
              <a:t>q</a:t>
            </a:r>
            <a:r>
              <a:rPr lang="en-US" sz="1200" b="1" dirty="0"/>
              <a:t>) </a:t>
            </a:r>
            <a:endParaRPr lang="en-US" sz="1200" dirty="0"/>
          </a:p>
          <a:p>
            <a:r>
              <a:rPr lang="en-US" sz="1200" b="1" dirty="0" smtClean="0"/>
              <a:t>		RxxFQAMT </a:t>
            </a:r>
            <a:r>
              <a:rPr lang="en-US" sz="1200" b="1" i="1" baseline="-25000" dirty="0"/>
              <a:t>q</a:t>
            </a:r>
            <a:r>
              <a:rPr lang="en-US" sz="1200" b="1" dirty="0"/>
              <a:t>	=	</a:t>
            </a:r>
            <a:r>
              <a:rPr lang="en-US" sz="1200" b="1" dirty="0" smtClean="0"/>
              <a:t>MCPCxx </a:t>
            </a:r>
            <a:r>
              <a:rPr lang="en-US" sz="1200" b="1" i="1" baseline="-25000" dirty="0"/>
              <a:t>rs</a:t>
            </a:r>
            <a:r>
              <a:rPr lang="en-US" sz="1200" b="1" dirty="0"/>
              <a:t> * </a:t>
            </a:r>
            <a:r>
              <a:rPr lang="en-US" sz="1200" b="1" dirty="0" smtClean="0"/>
              <a:t>RxxFQ </a:t>
            </a:r>
            <a:r>
              <a:rPr lang="en-US" sz="1200" b="1" i="1" baseline="-25000" dirty="0"/>
              <a:t>q,</a:t>
            </a:r>
            <a:r>
              <a:rPr lang="en-US" sz="1200" b="1" dirty="0"/>
              <a:t> </a:t>
            </a:r>
            <a:r>
              <a:rPr lang="en-US" sz="1200" b="1" i="1" baseline="-25000" dirty="0" smtClean="0"/>
              <a:t>rs</a:t>
            </a:r>
          </a:p>
          <a:p>
            <a:endParaRPr lang="en-US" sz="1200" b="1" i="1" baseline="-25000" dirty="0" smtClean="0"/>
          </a:p>
          <a:p>
            <a:endParaRPr lang="en-US" sz="1200" b="1" i="1" baseline="-25000" dirty="0" smtClean="0"/>
          </a:p>
          <a:p>
            <a:endParaRPr lang="en-US" sz="1200" b="1" i="1" baseline="-25000" dirty="0"/>
          </a:p>
          <a:p>
            <a:r>
              <a:rPr lang="en-US" sz="1200" b="1" i="1" dirty="0">
                <a:latin typeface="Times New Roman" panose="02020603050405020304" pitchFamily="18" charset="0"/>
                <a:cs typeface="Times New Roman" panose="02020603050405020304" pitchFamily="18" charset="0"/>
              </a:rPr>
              <a:t>6.7.3</a:t>
            </a:r>
            <a:r>
              <a:rPr lang="en-US" sz="1200" dirty="0">
                <a:latin typeface="Times New Roman" panose="02020603050405020304" pitchFamily="18" charset="0"/>
                <a:cs typeface="Times New Roman" panose="02020603050405020304" pitchFamily="18" charset="0"/>
              </a:rPr>
              <a:t> </a:t>
            </a:r>
            <a:r>
              <a:rPr lang="en-US" sz="1200" b="1" i="1" dirty="0">
                <a:latin typeface="Times New Roman" panose="02020603050405020304" pitchFamily="18" charset="0"/>
                <a:cs typeface="Times New Roman" panose="02020603050405020304" pitchFamily="18" charset="0"/>
              </a:rPr>
              <a:t>	Adjustments to Cost Allocations for Ancillary Services Procurement</a:t>
            </a:r>
          </a:p>
          <a:p>
            <a:endParaRPr lang="en-US" sz="1200" b="1" i="1" baseline="-25000" dirty="0"/>
          </a:p>
          <a:p>
            <a:r>
              <a:rPr lang="en-US" sz="1200" dirty="0" smtClean="0">
                <a:cs typeface="Times New Roman" panose="02020603050405020304" pitchFamily="18" charset="0"/>
              </a:rPr>
              <a:t>(2-5) </a:t>
            </a:r>
          </a:p>
          <a:p>
            <a:r>
              <a:rPr lang="en-US" sz="1200" dirty="0">
                <a:cs typeface="Times New Roman" panose="02020603050405020304" pitchFamily="18" charset="0"/>
              </a:rPr>
              <a:t>(</a:t>
            </a:r>
            <a:r>
              <a:rPr lang="en-US" sz="1200" dirty="0" smtClean="0">
                <a:cs typeface="Times New Roman" panose="02020603050405020304" pitchFamily="18" charset="0"/>
              </a:rPr>
              <a:t>a) 		</a:t>
            </a:r>
            <a:r>
              <a:rPr lang="en-US" sz="1200" b="1" dirty="0" smtClean="0">
                <a:cs typeface="Times New Roman" panose="02020603050405020304" pitchFamily="18" charset="0"/>
              </a:rPr>
              <a:t>xxCOSTTOT</a:t>
            </a:r>
            <a:r>
              <a:rPr lang="en-US" sz="1200" b="1" dirty="0">
                <a:cs typeface="Times New Roman" panose="02020603050405020304" pitchFamily="18" charset="0"/>
              </a:rPr>
              <a:t>	=	(-1) </a:t>
            </a:r>
            <a:r>
              <a:rPr lang="en-US" sz="1200" b="1" dirty="0" smtClean="0">
                <a:cs typeface="Times New Roman" panose="02020603050405020304" pitchFamily="18" charset="0"/>
              </a:rPr>
              <a:t>*(</a:t>
            </a:r>
            <a:r>
              <a:rPr lang="pt-BR" sz="1200" b="1" dirty="0" smtClean="0">
                <a:cs typeface="Times New Roman" panose="02020603050405020304" pitchFamily="18" charset="0"/>
              </a:rPr>
              <a:t>    </a:t>
            </a:r>
            <a:r>
              <a:rPr lang="en-US" sz="1200" b="1" dirty="0" smtClean="0">
                <a:cs typeface="Times New Roman" panose="02020603050405020304" pitchFamily="18" charset="0"/>
              </a:rPr>
              <a:t>( RTPCxxAMTTOT </a:t>
            </a:r>
            <a:r>
              <a:rPr lang="en-US" sz="1200" b="1" i="1" baseline="-25000" dirty="0" smtClean="0">
                <a:cs typeface="Times New Roman" panose="02020603050405020304" pitchFamily="18" charset="0"/>
              </a:rPr>
              <a:t>m</a:t>
            </a:r>
            <a:r>
              <a:rPr lang="en-US" sz="1200" b="1" dirty="0" smtClean="0">
                <a:cs typeface="Times New Roman" panose="02020603050405020304" pitchFamily="18" charset="0"/>
              </a:rPr>
              <a:t>) </a:t>
            </a:r>
            <a:r>
              <a:rPr lang="en-US" sz="1200" b="1" dirty="0">
                <a:cs typeface="Times New Roman" panose="02020603050405020304" pitchFamily="18" charset="0"/>
              </a:rPr>
              <a:t>+ </a:t>
            </a:r>
            <a:r>
              <a:rPr lang="en-US" sz="1200" b="1" dirty="0" smtClean="0">
                <a:cs typeface="Times New Roman" panose="02020603050405020304" pitchFamily="18" charset="0"/>
              </a:rPr>
              <a:t>PCxxAMTTOT</a:t>
            </a:r>
            <a:r>
              <a:rPr lang="en-US" sz="1200" b="1" i="1" baseline="-25000" dirty="0" smtClean="0">
                <a:cs typeface="Times New Roman" panose="02020603050405020304" pitchFamily="18" charset="0"/>
              </a:rPr>
              <a:t> </a:t>
            </a:r>
            <a:r>
              <a:rPr lang="en-US" sz="1200" b="1" dirty="0" smtClean="0">
                <a:cs typeface="Times New Roman" panose="02020603050405020304" pitchFamily="18" charset="0"/>
              </a:rPr>
              <a:t> </a:t>
            </a:r>
            <a:r>
              <a:rPr lang="en-US" sz="1200" b="1" dirty="0">
                <a:cs typeface="Times New Roman" panose="02020603050405020304" pitchFamily="18" charset="0"/>
              </a:rPr>
              <a:t>+ </a:t>
            </a:r>
            <a:r>
              <a:rPr lang="en-US" sz="1200" b="1" dirty="0" smtClean="0">
                <a:cs typeface="Times New Roman" panose="02020603050405020304" pitchFamily="18" charset="0"/>
              </a:rPr>
              <a:t>xxFQAMTTOT</a:t>
            </a:r>
            <a:r>
              <a:rPr lang="en-US" sz="1200" b="1" dirty="0">
                <a:cs typeface="Times New Roman" panose="02020603050405020304" pitchFamily="18" charset="0"/>
              </a:rPr>
              <a:t>)</a:t>
            </a:r>
          </a:p>
          <a:p>
            <a:endParaRPr lang="en-US" sz="1200" dirty="0">
              <a:cs typeface="Times New Roman" panose="02020603050405020304" pitchFamily="18" charset="0"/>
            </a:endParaRPr>
          </a:p>
          <a:p>
            <a:r>
              <a:rPr lang="en-US" sz="1200" dirty="0" smtClean="0">
                <a:cs typeface="Times New Roman" panose="02020603050405020304" pitchFamily="18" charset="0"/>
              </a:rPr>
              <a:t>Where</a:t>
            </a:r>
            <a:r>
              <a:rPr lang="en-US" sz="1200" dirty="0">
                <a:cs typeface="Times New Roman" panose="02020603050405020304" pitchFamily="18" charset="0"/>
              </a:rPr>
              <a:t>: </a:t>
            </a:r>
          </a:p>
          <a:p>
            <a:endParaRPr lang="en-US" sz="1200" dirty="0">
              <a:cs typeface="Times New Roman" panose="02020603050405020304" pitchFamily="18" charset="0"/>
            </a:endParaRPr>
          </a:p>
          <a:p>
            <a:r>
              <a:rPr lang="en-US" sz="1200" dirty="0" smtClean="0">
                <a:cs typeface="Times New Roman" panose="02020603050405020304" pitchFamily="18" charset="0"/>
              </a:rPr>
              <a:t>Total </a:t>
            </a:r>
            <a:r>
              <a:rPr lang="en-US" sz="1200" dirty="0">
                <a:cs typeface="Times New Roman" panose="02020603050405020304" pitchFamily="18" charset="0"/>
              </a:rPr>
              <a:t>payment of SASM and RSASM-procured capacity for </a:t>
            </a:r>
            <a:r>
              <a:rPr lang="en-US" sz="1200" b="1" dirty="0">
                <a:cs typeface="Times New Roman" panose="02020603050405020304" pitchFamily="18" charset="0"/>
              </a:rPr>
              <a:t>xx</a:t>
            </a:r>
            <a:r>
              <a:rPr lang="en-US" sz="1200" dirty="0">
                <a:cs typeface="Times New Roman" panose="02020603050405020304" pitchFamily="18" charset="0"/>
              </a:rPr>
              <a:t> by market</a:t>
            </a:r>
          </a:p>
          <a:p>
            <a:r>
              <a:rPr lang="en-US" sz="1200" b="1" dirty="0">
                <a:cs typeface="Times New Roman" panose="02020603050405020304" pitchFamily="18" charset="0"/>
              </a:rPr>
              <a:t>	</a:t>
            </a:r>
            <a:r>
              <a:rPr lang="en-US" sz="1200" b="1" dirty="0" smtClean="0">
                <a:cs typeface="Times New Roman" panose="02020603050405020304" pitchFamily="18" charset="0"/>
              </a:rPr>
              <a:t>	RTPCxxAMTTOT </a:t>
            </a:r>
            <a:r>
              <a:rPr lang="en-US" sz="1200" b="1" i="1" baseline="-25000" dirty="0">
                <a:cs typeface="Times New Roman" panose="02020603050405020304" pitchFamily="18" charset="0"/>
              </a:rPr>
              <a:t>m</a:t>
            </a:r>
            <a:r>
              <a:rPr lang="en-US" sz="1200" b="1" dirty="0">
                <a:cs typeface="Times New Roman" panose="02020603050405020304" pitchFamily="18" charset="0"/>
              </a:rPr>
              <a:t>	=	</a:t>
            </a:r>
            <a:r>
              <a:rPr lang="pt-BR" sz="1200" b="1" dirty="0">
                <a:cs typeface="Times New Roman" panose="02020603050405020304" pitchFamily="18" charset="0"/>
              </a:rPr>
              <a:t> </a:t>
            </a:r>
            <a:r>
              <a:rPr lang="en-US" sz="1200" b="1" dirty="0">
                <a:cs typeface="Times New Roman" panose="02020603050405020304" pitchFamily="18" charset="0"/>
              </a:rPr>
              <a:t>RTPCxxAMT </a:t>
            </a:r>
            <a:r>
              <a:rPr lang="en-US" sz="1200" b="1" i="1" baseline="-25000" dirty="0">
                <a:cs typeface="Times New Roman" panose="02020603050405020304" pitchFamily="18" charset="0"/>
              </a:rPr>
              <a:t>q, m </a:t>
            </a:r>
          </a:p>
          <a:p>
            <a:r>
              <a:rPr lang="en-US" sz="1200" dirty="0">
                <a:cs typeface="Times New Roman" panose="02020603050405020304" pitchFamily="18" charset="0"/>
              </a:rPr>
              <a:t>Total payment of DAM-procured capacity for </a:t>
            </a:r>
            <a:r>
              <a:rPr lang="en-US" sz="1200" b="1" dirty="0">
                <a:cs typeface="Times New Roman" panose="02020603050405020304" pitchFamily="18" charset="0"/>
              </a:rPr>
              <a:t>xx</a:t>
            </a:r>
          </a:p>
          <a:p>
            <a:r>
              <a:rPr lang="en-US" sz="1200" dirty="0">
                <a:cs typeface="Times New Roman" panose="02020603050405020304" pitchFamily="18" charset="0"/>
              </a:rPr>
              <a:t>	</a:t>
            </a:r>
            <a:r>
              <a:rPr lang="en-US" sz="1200" dirty="0" smtClean="0">
                <a:cs typeface="Times New Roman" panose="02020603050405020304" pitchFamily="18" charset="0"/>
              </a:rPr>
              <a:t>	</a:t>
            </a:r>
            <a:r>
              <a:rPr lang="en-US" sz="1200" b="1" dirty="0" smtClean="0">
                <a:cs typeface="Times New Roman" panose="02020603050405020304" pitchFamily="18" charset="0"/>
              </a:rPr>
              <a:t>PCxxAMTTOT  </a:t>
            </a:r>
            <a:r>
              <a:rPr lang="en-US" sz="1200" b="1" dirty="0">
                <a:cs typeface="Times New Roman" panose="02020603050405020304" pitchFamily="18" charset="0"/>
              </a:rPr>
              <a:t>	= 	</a:t>
            </a:r>
            <a:r>
              <a:rPr lang="pt-BR" sz="1200" b="1" dirty="0">
                <a:cs typeface="Times New Roman" panose="02020603050405020304" pitchFamily="18" charset="0"/>
              </a:rPr>
              <a:t> </a:t>
            </a:r>
            <a:r>
              <a:rPr lang="en-US" sz="1200" b="1" dirty="0">
                <a:cs typeface="Times New Roman" panose="02020603050405020304" pitchFamily="18" charset="0"/>
              </a:rPr>
              <a:t>PCxxAMT </a:t>
            </a:r>
            <a:r>
              <a:rPr lang="en-US" sz="1200" b="1" i="1" baseline="-25000" dirty="0">
                <a:cs typeface="Times New Roman" panose="02020603050405020304" pitchFamily="18" charset="0"/>
              </a:rPr>
              <a:t>q</a:t>
            </a:r>
            <a:endParaRPr lang="en-US" sz="1200" b="1" dirty="0">
              <a:cs typeface="Times New Roman" panose="02020603050405020304" pitchFamily="18" charset="0"/>
            </a:endParaRPr>
          </a:p>
          <a:p>
            <a:r>
              <a:rPr lang="en-US" sz="1200" dirty="0">
                <a:cs typeface="Times New Roman" panose="02020603050405020304" pitchFamily="18" charset="0"/>
              </a:rPr>
              <a:t>Total charge of failure on Ancillary Service Supply Responsibility for </a:t>
            </a:r>
            <a:r>
              <a:rPr lang="en-US" sz="1200" b="1" dirty="0">
                <a:cs typeface="Times New Roman" panose="02020603050405020304" pitchFamily="18" charset="0"/>
              </a:rPr>
              <a:t>xx</a:t>
            </a:r>
          </a:p>
          <a:p>
            <a:r>
              <a:rPr lang="en-US" sz="1200" b="1" dirty="0">
                <a:cs typeface="Times New Roman" panose="02020603050405020304" pitchFamily="18" charset="0"/>
              </a:rPr>
              <a:t>	</a:t>
            </a:r>
            <a:r>
              <a:rPr lang="en-US" sz="1200" b="1" dirty="0" smtClean="0">
                <a:cs typeface="Times New Roman" panose="02020603050405020304" pitchFamily="18" charset="0"/>
              </a:rPr>
              <a:t>	xxFQAMTTOT</a:t>
            </a:r>
            <a:r>
              <a:rPr lang="en-US" sz="1200" b="1" dirty="0">
                <a:cs typeface="Times New Roman" panose="02020603050405020304" pitchFamily="18" charset="0"/>
              </a:rPr>
              <a:t>	=	</a:t>
            </a:r>
            <a:r>
              <a:rPr lang="pt-BR" sz="1200" b="1" dirty="0">
                <a:cs typeface="Times New Roman" panose="02020603050405020304" pitchFamily="18" charset="0"/>
              </a:rPr>
              <a:t> </a:t>
            </a:r>
            <a:r>
              <a:rPr lang="en-US" sz="1200" b="1" dirty="0">
                <a:cs typeface="Times New Roman" panose="02020603050405020304" pitchFamily="18" charset="0"/>
              </a:rPr>
              <a:t>xxFQAMT</a:t>
            </a:r>
            <a:r>
              <a:rPr lang="en-US" sz="1200" b="1" dirty="0">
                <a:solidFill>
                  <a:srgbClr val="FF0000"/>
                </a:solidFill>
                <a:cs typeface="Times New Roman" panose="02020603050405020304" pitchFamily="18" charset="0"/>
              </a:rPr>
              <a:t>QSETOT</a:t>
            </a:r>
            <a:r>
              <a:rPr lang="en-US" sz="1200" b="1" dirty="0">
                <a:cs typeface="Times New Roman" panose="02020603050405020304" pitchFamily="18" charset="0"/>
              </a:rPr>
              <a:t> </a:t>
            </a:r>
            <a:r>
              <a:rPr lang="en-US" sz="1200" b="1" i="1" baseline="-25000" dirty="0">
                <a:cs typeface="Times New Roman" panose="02020603050405020304" pitchFamily="18" charset="0"/>
              </a:rPr>
              <a:t>q</a:t>
            </a:r>
            <a:endParaRPr lang="en-US" sz="1200" b="1" dirty="0">
              <a:cs typeface="Times New Roman" panose="02020603050405020304" pitchFamily="18" charset="0"/>
            </a:endParaRPr>
          </a:p>
          <a:p>
            <a:r>
              <a:rPr lang="en-US" sz="1200" dirty="0">
                <a:cs typeface="Times New Roman" panose="02020603050405020304" pitchFamily="18" charset="0"/>
              </a:rPr>
              <a:t>Total payment of SASM- </a:t>
            </a:r>
            <a:r>
              <a:rPr lang="en-US" sz="1200" dirty="0">
                <a:solidFill>
                  <a:srgbClr val="FF0000"/>
                </a:solidFill>
                <a:cs typeface="Times New Roman" panose="02020603050405020304" pitchFamily="18" charset="0"/>
              </a:rPr>
              <a:t>and RSASM</a:t>
            </a:r>
            <a:r>
              <a:rPr lang="en-US" sz="1200" dirty="0">
                <a:cs typeface="Times New Roman" panose="02020603050405020304" pitchFamily="18" charset="0"/>
              </a:rPr>
              <a:t>-procured capacity for </a:t>
            </a:r>
            <a:r>
              <a:rPr lang="en-US" sz="1200" b="1" dirty="0">
                <a:cs typeface="Times New Roman" panose="02020603050405020304" pitchFamily="18" charset="0"/>
              </a:rPr>
              <a:t>xx</a:t>
            </a:r>
            <a:r>
              <a:rPr lang="en-US" sz="1200" dirty="0">
                <a:cs typeface="Times New Roman" panose="02020603050405020304" pitchFamily="18" charset="0"/>
              </a:rPr>
              <a:t> by QSE </a:t>
            </a:r>
          </a:p>
          <a:p>
            <a:r>
              <a:rPr lang="en-US" sz="1200" b="1" dirty="0">
                <a:cs typeface="Times New Roman" panose="02020603050405020304" pitchFamily="18" charset="0"/>
              </a:rPr>
              <a:t>	</a:t>
            </a:r>
            <a:r>
              <a:rPr lang="en-US" sz="1200" b="1" dirty="0" smtClean="0">
                <a:cs typeface="Times New Roman" panose="02020603050405020304" pitchFamily="18" charset="0"/>
              </a:rPr>
              <a:t>	RTPCxxAMTQSETOT </a:t>
            </a:r>
            <a:r>
              <a:rPr lang="en-US" sz="1200" b="1" baseline="-25000" dirty="0">
                <a:cs typeface="Times New Roman" panose="02020603050405020304" pitchFamily="18" charset="0"/>
              </a:rPr>
              <a:t>q</a:t>
            </a:r>
            <a:r>
              <a:rPr lang="en-US" sz="1200" b="1" dirty="0">
                <a:cs typeface="Times New Roman" panose="02020603050405020304" pitchFamily="18" charset="0"/>
              </a:rPr>
              <a:t> = </a:t>
            </a:r>
            <a:r>
              <a:rPr lang="en-US" sz="1200" b="1" dirty="0" smtClean="0">
                <a:cs typeface="Times New Roman" panose="02020603050405020304" pitchFamily="18" charset="0"/>
              </a:rPr>
              <a:t>  RTPCxxAMT </a:t>
            </a:r>
            <a:r>
              <a:rPr lang="en-US" sz="1200" b="1" i="1" baseline="-25000" dirty="0">
                <a:cs typeface="Times New Roman" panose="02020603050405020304" pitchFamily="18" charset="0"/>
              </a:rPr>
              <a:t>q, m </a:t>
            </a:r>
            <a:endParaRPr lang="en-US" sz="1200" b="1" dirty="0">
              <a:cs typeface="Times New Roman" panose="02020603050405020304" pitchFamily="18" charset="0"/>
            </a:endParaRPr>
          </a:p>
          <a:p>
            <a:endParaRPr lang="en-US" sz="1200" b="1" i="1" baseline="-25000" dirty="0" smtClean="0"/>
          </a:p>
          <a:p>
            <a:endParaRPr lang="en-US" sz="1200" b="1" i="1" baseline="-25000" dirty="0"/>
          </a:p>
          <a:p>
            <a:endParaRPr lang="en-US" sz="1200" b="1" i="1" baseline="-25000" dirty="0" smtClean="0"/>
          </a:p>
          <a:p>
            <a:endParaRPr lang="en-US" sz="1200" b="1" i="1" baseline="-25000" dirty="0"/>
          </a:p>
          <a:p>
            <a:pPr lvl="1"/>
            <a:endParaRPr lang="en-US" sz="1200" dirty="0"/>
          </a:p>
          <a:p>
            <a:pPr lvl="1"/>
            <a:endParaRPr lang="en-US" sz="1200" b="1" i="1" dirty="0">
              <a:latin typeface="Times New Roman" panose="02020603050405020304" pitchFamily="18" charset="0"/>
              <a:cs typeface="Times New Roman" panose="02020603050405020304" pitchFamily="18" charset="0"/>
            </a:endParaRPr>
          </a:p>
        </p:txBody>
      </p:sp>
      <p:cxnSp>
        <p:nvCxnSpPr>
          <p:cNvPr id="5" name="Straight Arrow Connector 4"/>
          <p:cNvCxnSpPr/>
          <p:nvPr/>
        </p:nvCxnSpPr>
        <p:spPr>
          <a:xfrm flipH="1">
            <a:off x="3296093" y="2009553"/>
            <a:ext cx="3700130" cy="233917"/>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8" name="TextBox 7"/>
          <p:cNvSpPr txBox="1"/>
          <p:nvPr/>
        </p:nvSpPr>
        <p:spPr>
          <a:xfrm>
            <a:off x="7060018" y="1812583"/>
            <a:ext cx="1446028" cy="430887"/>
          </a:xfrm>
          <a:prstGeom prst="rect">
            <a:avLst/>
          </a:prstGeom>
          <a:noFill/>
          <a:ln>
            <a:solidFill>
              <a:schemeClr val="accent1"/>
            </a:solidFill>
          </a:ln>
        </p:spPr>
        <p:txBody>
          <a:bodyPr wrap="square" rtlCol="0">
            <a:spAutoFit/>
          </a:bodyPr>
          <a:lstStyle/>
          <a:p>
            <a:r>
              <a:rPr lang="en-US" sz="1100" dirty="0" smtClean="0">
                <a:solidFill>
                  <a:srgbClr val="FF0000"/>
                </a:solidFill>
              </a:rPr>
              <a:t>Max of all markets, including RSASM</a:t>
            </a:r>
            <a:endParaRPr lang="en-US" sz="1100" dirty="0">
              <a:solidFill>
                <a:srgbClr val="FF0000"/>
              </a:solidFill>
            </a:endParaRPr>
          </a:p>
        </p:txBody>
      </p:sp>
      <p:pic>
        <p:nvPicPr>
          <p:cNvPr id="13" name="Picture 5"/>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3219893" y="5062869"/>
            <a:ext cx="152400" cy="3048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3075" name="Picture 3"/>
          <p:cNvPicPr>
            <a:picLocks noChangeAspect="1" noChangeArrowheads="1"/>
          </p:cNvPicPr>
          <p:nvPr/>
        </p:nvPicPr>
        <p:blipFill>
          <a:blip r:embed="rId4">
            <a:extLst>
              <a:ext uri="{28A0092B-C50C-407E-A947-70E740481C1C}">
                <a14:useLocalDpi xmlns:a14="http://schemas.microsoft.com/office/drawing/2010/main" xmlns="" val="0"/>
              </a:ext>
            </a:extLst>
          </a:blip>
          <a:srcRect/>
          <a:stretch>
            <a:fillRect/>
          </a:stretch>
        </p:blipFill>
        <p:spPr bwMode="auto">
          <a:xfrm>
            <a:off x="3285460" y="5465798"/>
            <a:ext cx="152400" cy="2857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15" name="Picture 5"/>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3212805" y="4662378"/>
            <a:ext cx="152400" cy="3048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16" name="Picture 5"/>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3202172" y="4315046"/>
            <a:ext cx="152400" cy="3048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19" name="Picture 3"/>
          <p:cNvPicPr>
            <a:picLocks noChangeAspect="1" noChangeArrowheads="1"/>
          </p:cNvPicPr>
          <p:nvPr/>
        </p:nvPicPr>
        <p:blipFill>
          <a:blip r:embed="rId4">
            <a:extLst>
              <a:ext uri="{28A0092B-C50C-407E-A947-70E740481C1C}">
                <a14:useLocalDpi xmlns:a14="http://schemas.microsoft.com/office/drawing/2010/main" xmlns="" val="0"/>
              </a:ext>
            </a:extLst>
          </a:blip>
          <a:srcRect/>
          <a:stretch>
            <a:fillRect/>
          </a:stretch>
        </p:blipFill>
        <p:spPr bwMode="auto">
          <a:xfrm>
            <a:off x="3289005" y="3417259"/>
            <a:ext cx="152400" cy="2857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29569585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a:spLocks noGrp="1" noChangeArrowheads="1"/>
          </p:cNvSpPr>
          <p:nvPr>
            <p:ph type="title"/>
          </p:nvPr>
        </p:nvSpPr>
        <p:spPr>
          <a:xfrm>
            <a:off x="152400" y="0"/>
            <a:ext cx="8686800" cy="685800"/>
          </a:xfrm>
        </p:spPr>
        <p:txBody>
          <a:bodyPr/>
          <a:lstStyle/>
          <a:p>
            <a:r>
              <a:rPr lang="en-US" sz="1800" dirty="0" smtClean="0">
                <a:solidFill>
                  <a:srgbClr val="FF0000"/>
                </a:solidFill>
              </a:rPr>
              <a:t>R5</a:t>
            </a:r>
            <a:r>
              <a:rPr lang="en-US" sz="1800" dirty="0" smtClean="0"/>
              <a:t> - NPRR 701- As-Built </a:t>
            </a:r>
            <a:r>
              <a:rPr lang="en-US" sz="1800" dirty="0"/>
              <a:t>Clarification of NPRR589, Ancillary Service Offers in </a:t>
            </a:r>
            <a:r>
              <a:rPr lang="en-US" sz="1800" dirty="0" smtClean="0"/>
              <a:t>			      the </a:t>
            </a:r>
            <a:r>
              <a:rPr lang="en-US" sz="1800" dirty="0"/>
              <a:t>Supplemental Ancillary Services Market</a:t>
            </a:r>
            <a:endParaRPr lang="en-US" sz="1800" dirty="0" smtClean="0"/>
          </a:p>
        </p:txBody>
      </p:sp>
      <p:sp>
        <p:nvSpPr>
          <p:cNvPr id="2" name="Rectangle 1"/>
          <p:cNvSpPr/>
          <p:nvPr/>
        </p:nvSpPr>
        <p:spPr>
          <a:xfrm>
            <a:off x="499730" y="904066"/>
            <a:ext cx="8261498" cy="3354765"/>
          </a:xfrm>
          <a:prstGeom prst="rect">
            <a:avLst/>
          </a:prstGeom>
        </p:spPr>
        <p:txBody>
          <a:bodyPr wrap="square">
            <a:spAutoFit/>
          </a:bodyPr>
          <a:lstStyle/>
          <a:p>
            <a:endParaRPr lang="en-US" sz="1200" b="1" i="1" dirty="0">
              <a:latin typeface="Times New Roman" panose="02020603050405020304" pitchFamily="18" charset="0"/>
              <a:cs typeface="Times New Roman" panose="02020603050405020304" pitchFamily="18" charset="0"/>
            </a:endParaRPr>
          </a:p>
          <a:p>
            <a:pPr lvl="1"/>
            <a:endParaRPr lang="en-US" sz="1200" dirty="0"/>
          </a:p>
          <a:p>
            <a:r>
              <a:rPr lang="en-US" sz="1200" b="1" i="1" dirty="0">
                <a:latin typeface="Times New Roman" panose="02020603050405020304" pitchFamily="18" charset="0"/>
                <a:cs typeface="Times New Roman" panose="02020603050405020304" pitchFamily="18" charset="0"/>
              </a:rPr>
              <a:t>6.7.3</a:t>
            </a:r>
            <a:r>
              <a:rPr lang="en-US" sz="1200" dirty="0">
                <a:latin typeface="Times New Roman" panose="02020603050405020304" pitchFamily="18" charset="0"/>
                <a:cs typeface="Times New Roman" panose="02020603050405020304" pitchFamily="18" charset="0"/>
              </a:rPr>
              <a:t> </a:t>
            </a:r>
            <a:r>
              <a:rPr lang="en-US" sz="1200" b="1" i="1" dirty="0">
                <a:latin typeface="Times New Roman" panose="02020603050405020304" pitchFamily="18" charset="0"/>
                <a:cs typeface="Times New Roman" panose="02020603050405020304" pitchFamily="18" charset="0"/>
              </a:rPr>
              <a:t>	Adjustments to Cost Allocations for Ancillary Services Procurement</a:t>
            </a:r>
          </a:p>
          <a:p>
            <a:pPr lvl="1"/>
            <a:endParaRPr lang="en-US" sz="1200" b="1" i="1" dirty="0" smtClean="0">
              <a:latin typeface="Times New Roman" panose="02020603050405020304" pitchFamily="18" charset="0"/>
              <a:cs typeface="Times New Roman" panose="02020603050405020304" pitchFamily="18" charset="0"/>
            </a:endParaRPr>
          </a:p>
          <a:p>
            <a:pPr lvl="1"/>
            <a:endParaRPr lang="en-US" sz="1200" b="1" i="1" dirty="0" smtClean="0">
              <a:latin typeface="Times New Roman" panose="02020603050405020304" pitchFamily="18" charset="0"/>
              <a:cs typeface="Times New Roman" panose="02020603050405020304" pitchFamily="18" charset="0"/>
            </a:endParaRPr>
          </a:p>
          <a:p>
            <a:r>
              <a:rPr lang="en-US" sz="1200" dirty="0">
                <a:cs typeface="Times New Roman" panose="02020603050405020304" pitchFamily="18" charset="0"/>
              </a:rPr>
              <a:t>(2-5) </a:t>
            </a:r>
            <a:endParaRPr lang="en-US" sz="1200" b="1" i="1" baseline="-25000" dirty="0"/>
          </a:p>
          <a:p>
            <a:endParaRPr lang="en-US" sz="1200" b="1" i="1" baseline="-25000" dirty="0"/>
          </a:p>
          <a:p>
            <a:r>
              <a:rPr lang="en-US" sz="1200" dirty="0"/>
              <a:t>(b)	Each QSE’s share of the net total costs for Reg-Up for the Operating Hour is calculated as follows:</a:t>
            </a:r>
          </a:p>
          <a:p>
            <a:endParaRPr lang="en-US" sz="1200" b="1" dirty="0"/>
          </a:p>
          <a:p>
            <a:r>
              <a:rPr lang="en-US" sz="1200" b="1" dirty="0"/>
              <a:t>		xxCOST </a:t>
            </a:r>
            <a:r>
              <a:rPr lang="en-US" sz="1200" b="1" i="1" baseline="-25000" dirty="0"/>
              <a:t>q</a:t>
            </a:r>
            <a:r>
              <a:rPr lang="en-US" sz="1200" b="1" dirty="0"/>
              <a:t>	=	xxPR * xxQ </a:t>
            </a:r>
            <a:r>
              <a:rPr lang="en-US" sz="1200" b="1" i="1" baseline="-25000" dirty="0"/>
              <a:t>q</a:t>
            </a:r>
            <a:endParaRPr lang="en-US" sz="1200" b="1" dirty="0"/>
          </a:p>
          <a:p>
            <a:r>
              <a:rPr lang="en-US" sz="1200" dirty="0"/>
              <a:t>Where:</a:t>
            </a:r>
          </a:p>
          <a:p>
            <a:endParaRPr lang="en-US" sz="1200" b="1" dirty="0"/>
          </a:p>
          <a:p>
            <a:pPr lvl="2"/>
            <a:r>
              <a:rPr lang="en-US" sz="1200" b="1" dirty="0"/>
              <a:t>xxPR	=	xxCOSTTOT / xxQTOT</a:t>
            </a:r>
          </a:p>
          <a:p>
            <a:pPr lvl="2"/>
            <a:r>
              <a:rPr lang="en-US" sz="1200" b="1" dirty="0"/>
              <a:t>xxQTOT	=	</a:t>
            </a:r>
            <a:r>
              <a:rPr lang="pt-BR" sz="1200" b="1" dirty="0"/>
              <a:t> </a:t>
            </a:r>
            <a:r>
              <a:rPr lang="en-US" sz="1200" b="1" dirty="0"/>
              <a:t>RUQ </a:t>
            </a:r>
            <a:r>
              <a:rPr lang="en-US" sz="1200" b="1" i="1" baseline="-25000" dirty="0"/>
              <a:t>q</a:t>
            </a:r>
            <a:endParaRPr lang="en-US" sz="1200" b="1" dirty="0"/>
          </a:p>
          <a:p>
            <a:pPr lvl="2"/>
            <a:r>
              <a:rPr lang="en-US" sz="1200" b="1" dirty="0"/>
              <a:t>xxQ </a:t>
            </a:r>
            <a:r>
              <a:rPr lang="en-US" sz="1200" b="1" i="1" baseline="-25000" dirty="0"/>
              <a:t>q</a:t>
            </a:r>
            <a:r>
              <a:rPr lang="en-US" sz="1200" b="1" dirty="0"/>
              <a:t>	=	RUO </a:t>
            </a:r>
            <a:r>
              <a:rPr lang="en-US" sz="1200" b="1" i="1" baseline="-25000" dirty="0"/>
              <a:t>q</a:t>
            </a:r>
            <a:r>
              <a:rPr lang="en-US" sz="1200" b="1" dirty="0"/>
              <a:t> – SARUQ </a:t>
            </a:r>
            <a:r>
              <a:rPr lang="en-US" sz="1200" b="1" i="1" baseline="-25000" dirty="0"/>
              <a:t>q</a:t>
            </a:r>
            <a:endParaRPr lang="en-US" sz="1200" b="1" dirty="0"/>
          </a:p>
          <a:p>
            <a:pPr lvl="2"/>
            <a:r>
              <a:rPr lang="en-US" sz="1200" b="1" dirty="0"/>
              <a:t>xxO </a:t>
            </a:r>
            <a:r>
              <a:rPr lang="en-US" sz="1200" b="1" i="1" baseline="-25000" dirty="0"/>
              <a:t>q</a:t>
            </a:r>
            <a:r>
              <a:rPr lang="en-US" sz="1200" b="1" dirty="0"/>
              <a:t>	=	</a:t>
            </a:r>
            <a:r>
              <a:rPr lang="pt-BR" sz="1200" b="1" dirty="0"/>
              <a:t> </a:t>
            </a:r>
            <a:r>
              <a:rPr lang="en-US" sz="1200" b="1" dirty="0"/>
              <a:t>(SAxxQ </a:t>
            </a:r>
            <a:r>
              <a:rPr lang="en-US" sz="1200" b="1" i="1" baseline="-25000" dirty="0"/>
              <a:t>q</a:t>
            </a:r>
            <a:r>
              <a:rPr lang="en-US" sz="1200" b="1" dirty="0"/>
              <a:t> + </a:t>
            </a:r>
            <a:r>
              <a:rPr lang="en-US" sz="1200" b="1" dirty="0" smtClean="0"/>
              <a:t>   (</a:t>
            </a:r>
            <a:r>
              <a:rPr lang="en-US" sz="1200" b="1" dirty="0"/>
              <a:t>RTPCxx </a:t>
            </a:r>
            <a:r>
              <a:rPr lang="en-US" sz="1200" b="1" i="1" baseline="-25000" dirty="0"/>
              <a:t>q, m</a:t>
            </a:r>
            <a:r>
              <a:rPr lang="en-US" sz="1200" b="1" dirty="0"/>
              <a:t>) </a:t>
            </a:r>
            <a:r>
              <a:rPr lang="en-US" sz="1200" b="1" i="1" dirty="0"/>
              <a:t> </a:t>
            </a:r>
            <a:r>
              <a:rPr lang="en-US" sz="1200" b="1" dirty="0"/>
              <a:t>+ PCxx </a:t>
            </a:r>
            <a:r>
              <a:rPr lang="en-US" sz="1200" b="1" i="1" baseline="-25000" dirty="0"/>
              <a:t>q</a:t>
            </a:r>
            <a:r>
              <a:rPr lang="en-US" sz="1200" b="1" dirty="0"/>
              <a:t> – xxRP </a:t>
            </a:r>
            <a:r>
              <a:rPr lang="en-US" sz="1200" b="1" i="1" baseline="-25000" dirty="0"/>
              <a:t>q </a:t>
            </a:r>
            <a:r>
              <a:rPr lang="en-US" sz="1200" b="1" dirty="0"/>
              <a:t>– xxFQ</a:t>
            </a:r>
            <a:r>
              <a:rPr lang="en-US" sz="1200" b="1" i="1" dirty="0"/>
              <a:t> </a:t>
            </a:r>
            <a:r>
              <a:rPr lang="en-US" sz="1200" b="1" i="1" baseline="-25000" dirty="0"/>
              <a:t>q </a:t>
            </a:r>
            <a:r>
              <a:rPr lang="en-US" sz="1200" b="1" dirty="0"/>
              <a:t>– </a:t>
            </a:r>
            <a:r>
              <a:rPr lang="en-US" sz="1200" b="1" dirty="0">
                <a:solidFill>
                  <a:srgbClr val="FF0000"/>
                </a:solidFill>
              </a:rPr>
              <a:t>RxxFQ</a:t>
            </a:r>
            <a:r>
              <a:rPr lang="en-US" sz="1200" b="1" i="1" dirty="0"/>
              <a:t> </a:t>
            </a:r>
            <a:r>
              <a:rPr lang="en-US" sz="1200" b="1" i="1" baseline="-25000" dirty="0"/>
              <a:t>q</a:t>
            </a:r>
            <a:r>
              <a:rPr lang="en-US" sz="1200" b="1" dirty="0"/>
              <a:t>) * HLRS</a:t>
            </a:r>
            <a:r>
              <a:rPr lang="en-US" sz="1200" b="1" i="1" dirty="0"/>
              <a:t> </a:t>
            </a:r>
            <a:r>
              <a:rPr lang="en-US" sz="1200" b="1" i="1" baseline="-25000" dirty="0"/>
              <a:t>q</a:t>
            </a:r>
            <a:r>
              <a:rPr lang="en-US" sz="1200" b="1" baseline="-25000" dirty="0"/>
              <a:t> </a:t>
            </a:r>
            <a:r>
              <a:rPr lang="en-US" sz="1200" b="1" dirty="0"/>
              <a:t>+ xxRP </a:t>
            </a:r>
            <a:r>
              <a:rPr lang="en-US" sz="1200" b="1" i="1" baseline="-25000" dirty="0"/>
              <a:t>q</a:t>
            </a:r>
            <a:endParaRPr lang="en-US" sz="1200" b="1" dirty="0"/>
          </a:p>
          <a:p>
            <a:pPr lvl="2"/>
            <a:r>
              <a:rPr lang="fr-FR" sz="1200" b="1" dirty="0"/>
              <a:t>SAxxQ </a:t>
            </a:r>
            <a:r>
              <a:rPr lang="fr-FR" sz="1200" b="1" i="1" baseline="-25000" dirty="0"/>
              <a:t>q</a:t>
            </a:r>
            <a:r>
              <a:rPr lang="fr-FR" sz="1200" b="1" baseline="-25000" dirty="0"/>
              <a:t>	</a:t>
            </a:r>
            <a:r>
              <a:rPr lang="fr-FR" sz="1200" b="1" dirty="0"/>
              <a:t>=	DASxxQ </a:t>
            </a:r>
            <a:r>
              <a:rPr lang="fr-FR" sz="1200" b="1" i="1" baseline="-25000" dirty="0"/>
              <a:t>q</a:t>
            </a:r>
            <a:r>
              <a:rPr lang="fr-FR" sz="1200" b="1" dirty="0"/>
              <a:t> + RTSAxxQ </a:t>
            </a:r>
            <a:r>
              <a:rPr lang="fr-FR" sz="1200" b="1" i="1" baseline="-25000" dirty="0"/>
              <a:t>q</a:t>
            </a:r>
            <a:endParaRPr lang="en-US" sz="1200" b="1" dirty="0"/>
          </a:p>
          <a:p>
            <a:pPr lvl="1"/>
            <a:endParaRPr lang="en-US" sz="1200" b="1" i="1" dirty="0">
              <a:latin typeface="Times New Roman" panose="02020603050405020304" pitchFamily="18" charset="0"/>
              <a:cs typeface="Times New Roman" panose="02020603050405020304" pitchFamily="18" charset="0"/>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2305493" y="3597275"/>
            <a:ext cx="152400" cy="3048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4099" name="Picture 3"/>
          <p:cNvPicPr>
            <a:picLocks noChangeAspect="1" noChangeArrowheads="1"/>
          </p:cNvPicPr>
          <p:nvPr/>
        </p:nvPicPr>
        <p:blipFill>
          <a:blip r:embed="rId4">
            <a:extLst>
              <a:ext uri="{28A0092B-C50C-407E-A947-70E740481C1C}">
                <a14:useLocalDpi xmlns:a14="http://schemas.microsoft.com/office/drawing/2010/main" xmlns="" val="0"/>
              </a:ext>
            </a:extLst>
          </a:blip>
          <a:srcRect/>
          <a:stretch>
            <a:fillRect/>
          </a:stretch>
        </p:blipFill>
        <p:spPr bwMode="auto">
          <a:xfrm>
            <a:off x="3283688" y="3616325"/>
            <a:ext cx="152400" cy="2857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13424330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a:spLocks noGrp="1" noChangeArrowheads="1"/>
          </p:cNvSpPr>
          <p:nvPr>
            <p:ph type="title"/>
          </p:nvPr>
        </p:nvSpPr>
        <p:spPr>
          <a:xfrm>
            <a:off x="152400" y="0"/>
            <a:ext cx="8686800" cy="685800"/>
          </a:xfrm>
        </p:spPr>
        <p:txBody>
          <a:bodyPr/>
          <a:lstStyle/>
          <a:p>
            <a:r>
              <a:rPr lang="en-US" sz="1800" dirty="0" smtClean="0">
                <a:solidFill>
                  <a:srgbClr val="FF0000"/>
                </a:solidFill>
              </a:rPr>
              <a:t>R5.5</a:t>
            </a:r>
            <a:r>
              <a:rPr lang="en-US" sz="1800" dirty="0" smtClean="0"/>
              <a:t> – NPRR 706- </a:t>
            </a:r>
            <a:r>
              <a:rPr lang="en-US" sz="1800" dirty="0"/>
              <a:t>Restore the ability to use Physical Responsive Reserve </a:t>
            </a:r>
            <a:r>
              <a:rPr lang="en-US" sz="1800" dirty="0" smtClean="0"/>
              <a:t>Capability </a:t>
            </a:r>
            <a:r>
              <a:rPr lang="en-US" sz="1800" dirty="0"/>
              <a:t>as an Indicator of Available Frequency-Responsive Capacity</a:t>
            </a:r>
            <a:endParaRPr lang="en-US" sz="1800" dirty="0" smtClean="0"/>
          </a:p>
        </p:txBody>
      </p:sp>
      <p:sp>
        <p:nvSpPr>
          <p:cNvPr id="2" name="TextBox 1"/>
          <p:cNvSpPr txBox="1"/>
          <p:nvPr/>
        </p:nvSpPr>
        <p:spPr>
          <a:xfrm>
            <a:off x="606053" y="882503"/>
            <a:ext cx="7804297" cy="3539430"/>
          </a:xfrm>
          <a:prstGeom prst="rect">
            <a:avLst/>
          </a:prstGeom>
          <a:noFill/>
        </p:spPr>
        <p:txBody>
          <a:bodyPr wrap="square" rtlCol="0">
            <a:spAutoFit/>
          </a:bodyPr>
          <a:lstStyle/>
          <a:p>
            <a:r>
              <a:rPr lang="en-US" sz="1400" b="1" i="1" dirty="0" smtClean="0"/>
              <a:t>“The </a:t>
            </a:r>
            <a:r>
              <a:rPr lang="en-US" sz="1400" b="1" i="1" dirty="0"/>
              <a:t>improvement will be to use available Non-Frequency Responsive Capacity (NFRC) telemetry to adjust the PRC and remove the non-responsive reserves from the PRC calculation.  The proposed changes will allow ERCOT to accurately count the available PRC reserves during all conditions and especially during EEAs when Responsive Reserve (RRS) capacity is released to SCED</a:t>
            </a:r>
            <a:r>
              <a:rPr lang="en-US" sz="1400" b="1" i="1" dirty="0" smtClean="0"/>
              <a:t>.”</a:t>
            </a:r>
          </a:p>
          <a:p>
            <a:endParaRPr lang="en-US" sz="1400" b="1" i="1" dirty="0"/>
          </a:p>
          <a:p>
            <a:pPr marL="285750" indent="-285750">
              <a:buFont typeface="Arial" panose="020B0604020202020204" pitchFamily="34" charset="0"/>
              <a:buChar char="•"/>
            </a:pPr>
            <a:endParaRPr lang="en-US" sz="1400" b="1" i="1" dirty="0" smtClean="0"/>
          </a:p>
          <a:p>
            <a:pPr marL="285750" indent="-285750">
              <a:buFont typeface="Arial" panose="020B0604020202020204" pitchFamily="34" charset="0"/>
              <a:buChar char="•"/>
            </a:pPr>
            <a:endParaRPr lang="en-US" sz="1400" i="1" dirty="0" smtClean="0"/>
          </a:p>
          <a:p>
            <a:pPr lvl="1"/>
            <a:r>
              <a:rPr lang="en-US" sz="1400" b="1" dirty="0"/>
              <a:t>PRC</a:t>
            </a:r>
            <a:r>
              <a:rPr lang="en-US" sz="1400" b="1" baseline="-25000" dirty="0"/>
              <a:t>1</a:t>
            </a:r>
            <a:r>
              <a:rPr lang="en-US" sz="1400" b="1" dirty="0"/>
              <a:t> =	</a:t>
            </a:r>
            <a:r>
              <a:rPr lang="en-US" sz="1400" b="1" dirty="0" smtClean="0"/>
              <a:t>	Min(Max</a:t>
            </a:r>
            <a:r>
              <a:rPr lang="en-US" sz="1400" b="1" dirty="0"/>
              <a:t>((RDF*(HSL-</a:t>
            </a:r>
            <a:r>
              <a:rPr lang="en-US" sz="1400" b="1" u="sng" dirty="0">
                <a:solidFill>
                  <a:srgbClr val="FF0000"/>
                </a:solidFill>
              </a:rPr>
              <a:t>NFRC</a:t>
            </a:r>
            <a:r>
              <a:rPr lang="en-US" sz="1400" b="1" dirty="0"/>
              <a:t>) – Actual Net Telemetered Output)</a:t>
            </a:r>
            <a:r>
              <a:rPr lang="en-US" sz="1400" b="1" baseline="-25000" dirty="0" err="1"/>
              <a:t>i</a:t>
            </a:r>
            <a:r>
              <a:rPr lang="en-US" sz="1400" b="1" dirty="0"/>
              <a:t> , 0.0) , </a:t>
            </a:r>
            <a:r>
              <a:rPr lang="en-US" sz="1400" b="1" dirty="0" smtClean="0"/>
              <a:t>			0.2*RDF</a:t>
            </a:r>
            <a:r>
              <a:rPr lang="en-US" sz="1400" b="1" dirty="0"/>
              <a:t>*(HSL</a:t>
            </a:r>
            <a:r>
              <a:rPr lang="en-US" sz="1400" dirty="0"/>
              <a:t> </a:t>
            </a:r>
            <a:r>
              <a:rPr lang="en-US" sz="1400" b="1" dirty="0"/>
              <a:t>–</a:t>
            </a:r>
            <a:r>
              <a:rPr lang="en-US" sz="1400" b="1" u="sng" dirty="0">
                <a:solidFill>
                  <a:srgbClr val="FF0000"/>
                </a:solidFill>
              </a:rPr>
              <a:t>NFRC</a:t>
            </a:r>
            <a:r>
              <a:rPr lang="en-US" sz="1400" b="1" dirty="0"/>
              <a:t>)</a:t>
            </a:r>
            <a:r>
              <a:rPr lang="en-US" sz="1400" b="1" baseline="-25000" dirty="0" err="1"/>
              <a:t>i</a:t>
            </a:r>
            <a:r>
              <a:rPr lang="en-US" sz="1400" b="1" dirty="0" smtClean="0"/>
              <a:t>)</a:t>
            </a:r>
            <a:endParaRPr lang="en-US" sz="1400" dirty="0"/>
          </a:p>
          <a:p>
            <a:pPr marL="742950" lvl="1" indent="-285750">
              <a:buFont typeface="Arial" panose="020B0604020202020204" pitchFamily="34" charset="0"/>
              <a:buChar char="•"/>
            </a:pPr>
            <a:endParaRPr lang="en-US" sz="1400" i="1" dirty="0" smtClean="0"/>
          </a:p>
          <a:p>
            <a:pPr marL="742950" lvl="1" indent="-285750">
              <a:buFont typeface="Arial" panose="020B0604020202020204" pitchFamily="34" charset="0"/>
              <a:buChar char="•"/>
            </a:pPr>
            <a:endParaRPr lang="en-US" sz="1400" i="1" dirty="0" smtClean="0"/>
          </a:p>
          <a:p>
            <a:pPr lvl="1"/>
            <a:endParaRPr lang="en-US" sz="1400" i="1" dirty="0" smtClean="0"/>
          </a:p>
          <a:p>
            <a:pPr lvl="1"/>
            <a:endParaRPr lang="en-US" sz="1400" i="1" dirty="0"/>
          </a:p>
          <a:p>
            <a:pPr lvl="1"/>
            <a:endParaRPr lang="en-US" sz="1400" i="1" dirty="0"/>
          </a:p>
          <a:p>
            <a:pPr marL="285750" indent="-285750">
              <a:buFont typeface="Arial" panose="020B0604020202020204" pitchFamily="34" charset="0"/>
              <a:buChar char="•"/>
            </a:pPr>
            <a:r>
              <a:rPr lang="en-US" sz="1400" dirty="0" smtClean="0"/>
              <a:t>This NPRR does not affect the settlement system. </a:t>
            </a:r>
          </a:p>
        </p:txBody>
      </p:sp>
      <p:graphicFrame>
        <p:nvGraphicFramePr>
          <p:cNvPr id="4" name="Object 3"/>
          <p:cNvGraphicFramePr>
            <a:graphicFrameLocks noChangeAspect="1"/>
          </p:cNvGraphicFramePr>
          <p:nvPr>
            <p:extLst>
              <p:ext uri="{D42A27DB-BD31-4B8C-83A1-F6EECF244321}">
                <p14:modId xmlns:p14="http://schemas.microsoft.com/office/powerpoint/2010/main" xmlns="" val="801959521"/>
              </p:ext>
            </p:extLst>
          </p:nvPr>
        </p:nvGraphicFramePr>
        <p:xfrm>
          <a:off x="1828801" y="2243981"/>
          <a:ext cx="701601" cy="1138664"/>
        </p:xfrm>
        <a:graphic>
          <a:graphicData uri="http://schemas.openxmlformats.org/presentationml/2006/ole">
            <p:oleObj spid="_x0000_s1079" name="Equation" r:id="rId4" imgW="444240" imgH="914400" progId="Equation.3">
              <p:embed/>
            </p:oleObj>
          </a:graphicData>
        </a:graphic>
      </p:graphicFrame>
    </p:spTree>
    <p:extLst>
      <p:ext uri="{BB962C8B-B14F-4D97-AF65-F5344CB8AC3E}">
        <p14:creationId xmlns:p14="http://schemas.microsoft.com/office/powerpoint/2010/main" xmlns="" val="55849272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a:spLocks noGrp="1" noChangeArrowheads="1"/>
          </p:cNvSpPr>
          <p:nvPr>
            <p:ph type="title"/>
          </p:nvPr>
        </p:nvSpPr>
        <p:spPr>
          <a:xfrm>
            <a:off x="152400" y="0"/>
            <a:ext cx="8686800" cy="685800"/>
          </a:xfrm>
        </p:spPr>
        <p:txBody>
          <a:bodyPr/>
          <a:lstStyle/>
          <a:p>
            <a:r>
              <a:rPr lang="en-US" sz="1800" dirty="0" smtClean="0">
                <a:solidFill>
                  <a:srgbClr val="FF0000"/>
                </a:solidFill>
              </a:rPr>
              <a:t>R5.5</a:t>
            </a:r>
            <a:r>
              <a:rPr lang="en-US" sz="1800" dirty="0" smtClean="0"/>
              <a:t> </a:t>
            </a:r>
            <a:r>
              <a:rPr lang="en-US" sz="1800" dirty="0"/>
              <a:t>- NPRR </a:t>
            </a:r>
            <a:r>
              <a:rPr lang="en-US" sz="1800" dirty="0" smtClean="0"/>
              <a:t>710-</a:t>
            </a:r>
            <a:r>
              <a:rPr lang="en-US" sz="1800" dirty="0"/>
              <a:t> Removal of ORDC Phase 2 Language and Modification to </a:t>
            </a:r>
            <a:r>
              <a:rPr lang="en-US" sz="1800" dirty="0" smtClean="0"/>
              <a:t>					HASL </a:t>
            </a:r>
            <a:r>
              <a:rPr lang="en-US" sz="1800" dirty="0"/>
              <a:t>Calculation</a:t>
            </a:r>
            <a:endParaRPr lang="en-US" sz="1800" dirty="0" smtClean="0"/>
          </a:p>
        </p:txBody>
      </p:sp>
      <p:sp>
        <p:nvSpPr>
          <p:cNvPr id="5" name="Rectangle 4"/>
          <p:cNvSpPr/>
          <p:nvPr/>
        </p:nvSpPr>
        <p:spPr>
          <a:xfrm>
            <a:off x="372138" y="869682"/>
            <a:ext cx="8165805" cy="1200329"/>
          </a:xfrm>
          <a:prstGeom prst="rect">
            <a:avLst/>
          </a:prstGeom>
        </p:spPr>
        <p:txBody>
          <a:bodyPr wrap="square">
            <a:spAutoFit/>
          </a:bodyPr>
          <a:lstStyle/>
          <a:p>
            <a:pPr marL="285750" indent="-285750">
              <a:buFont typeface="Arial" panose="020B0604020202020204" pitchFamily="34" charset="0"/>
              <a:buChar char="•"/>
            </a:pPr>
            <a:r>
              <a:rPr lang="en-US" sz="1200" b="1" i="1" dirty="0" smtClean="0"/>
              <a:t>“This </a:t>
            </a:r>
            <a:r>
              <a:rPr lang="en-US" sz="1200" b="1" i="1" dirty="0"/>
              <a:t>Nodal Protocol Revision Request (NPRR) removes ORDC Phase 2; changes the High Ancillary Service Limit (HASL) calculation to remove Non-Frequency Responsive Capacity (NFRC) included in a Generation Resource’s High Sustained Limit (HSL), thereby creating the opportunity for an ORDC payment for the NFRC capacity through Ancillary Service imbalance Settlement; and clarifies the HASL definition between use in the Resource limit calculator, Reliability Unit Commitment (RUC) optimization, and the capacity shortfall ratio share</a:t>
            </a:r>
            <a:r>
              <a:rPr lang="en-US" sz="1200" b="1" i="1" dirty="0" smtClean="0"/>
              <a:t>.”</a:t>
            </a:r>
            <a:endParaRPr lang="en-US" sz="1200" b="1" i="1" dirty="0"/>
          </a:p>
        </p:txBody>
      </p:sp>
      <p:graphicFrame>
        <p:nvGraphicFramePr>
          <p:cNvPr id="12" name="Table 11"/>
          <p:cNvGraphicFramePr>
            <a:graphicFrameLocks noGrp="1"/>
          </p:cNvGraphicFramePr>
          <p:nvPr>
            <p:extLst>
              <p:ext uri="{D42A27DB-BD31-4B8C-83A1-F6EECF244321}">
                <p14:modId xmlns:p14="http://schemas.microsoft.com/office/powerpoint/2010/main" xmlns="" val="1924419328"/>
              </p:ext>
            </p:extLst>
          </p:nvPr>
        </p:nvGraphicFramePr>
        <p:xfrm>
          <a:off x="1414660" y="2254829"/>
          <a:ext cx="6080760" cy="792480"/>
        </p:xfrm>
        <a:graphic>
          <a:graphicData uri="http://schemas.openxmlformats.org/drawingml/2006/table">
            <a:tbl>
              <a:tblPr firstRow="1" firstCol="1" lastRow="1" lastCol="1" bandRow="1" bandCol="1"/>
              <a:tblGrid>
                <a:gridCol w="6080760"/>
              </a:tblGrid>
              <a:tr h="245110">
                <a:tc>
                  <a:txBody>
                    <a:bodyPr/>
                    <a:lstStyle/>
                    <a:p>
                      <a:pPr marL="0" marR="0">
                        <a:spcBef>
                          <a:spcPts val="600"/>
                        </a:spcBef>
                        <a:spcAft>
                          <a:spcPts val="1200"/>
                        </a:spcAft>
                      </a:pPr>
                      <a:r>
                        <a:rPr lang="en-US" sz="1200" b="1" i="1" dirty="0">
                          <a:effectLst/>
                          <a:latin typeface="Times New Roman"/>
                          <a:ea typeface="Times New Roman"/>
                        </a:rPr>
                        <a:t>[NPRR568:  Replace the above equation RTRDASIAMT</a:t>
                      </a:r>
                      <a:r>
                        <a:rPr lang="en-US" sz="1200" b="1" baseline="-25000" dirty="0">
                          <a:effectLst/>
                          <a:latin typeface="Times New Roman"/>
                          <a:ea typeface="Times New Roman"/>
                        </a:rPr>
                        <a:t> </a:t>
                      </a:r>
                      <a:r>
                        <a:rPr lang="en-US" sz="1200" b="1" i="1" baseline="-25000" dirty="0">
                          <a:effectLst/>
                          <a:latin typeface="Times New Roman"/>
                          <a:ea typeface="Times New Roman"/>
                        </a:rPr>
                        <a:t>q</a:t>
                      </a:r>
                      <a:r>
                        <a:rPr lang="en-US" sz="1200" b="1" i="1" dirty="0">
                          <a:effectLst/>
                          <a:latin typeface="Times New Roman"/>
                          <a:ea typeface="Times New Roman"/>
                        </a:rPr>
                        <a:t> with the following upon Phase 2 system implementation:]</a:t>
                      </a:r>
                      <a:endParaRPr lang="en-US" sz="1200" dirty="0">
                        <a:effectLst/>
                        <a:latin typeface="Times New Roman"/>
                        <a:ea typeface="Times New Roman"/>
                      </a:endParaRPr>
                    </a:p>
                    <a:p>
                      <a:pPr marL="2514600" marR="0" indent="-2057400">
                        <a:spcBef>
                          <a:spcPts val="0"/>
                        </a:spcBef>
                        <a:spcAft>
                          <a:spcPts val="1200"/>
                        </a:spcAft>
                        <a:tabLst>
                          <a:tab pos="1428750" algn="l"/>
                          <a:tab pos="2000250" algn="l"/>
                          <a:tab pos="2514600" algn="l"/>
                        </a:tabLst>
                      </a:pPr>
                      <a:r>
                        <a:rPr lang="en-US" sz="1200" b="1" dirty="0">
                          <a:effectLst/>
                          <a:latin typeface="Times New Roman"/>
                          <a:ea typeface="Times New Roman"/>
                        </a:rPr>
                        <a:t>RTRDASIAMT</a:t>
                      </a:r>
                      <a:r>
                        <a:rPr lang="en-US" sz="1200" b="1" i="1" baseline="-25000" dirty="0">
                          <a:effectLst/>
                          <a:latin typeface="Times New Roman"/>
                          <a:ea typeface="Times New Roman"/>
                        </a:rPr>
                        <a:t> q</a:t>
                      </a:r>
                      <a:r>
                        <a:rPr lang="en-US" sz="1200" b="1" dirty="0">
                          <a:effectLst/>
                          <a:latin typeface="Times New Roman"/>
                          <a:ea typeface="Times New Roman"/>
                        </a:rPr>
                        <a:t>=		(-1) * ((RTASOLIMB</a:t>
                      </a:r>
                      <a:r>
                        <a:rPr lang="en-US" sz="1200" b="1" i="1" baseline="-25000" dirty="0">
                          <a:effectLst/>
                          <a:latin typeface="Times New Roman"/>
                          <a:ea typeface="Times New Roman"/>
                        </a:rPr>
                        <a:t> q</a:t>
                      </a:r>
                      <a:r>
                        <a:rPr lang="en-US" sz="1200" b="1" dirty="0">
                          <a:effectLst/>
                          <a:latin typeface="Times New Roman"/>
                          <a:ea typeface="Times New Roman"/>
                        </a:rPr>
                        <a:t> - RTOFF10</a:t>
                      </a:r>
                      <a:r>
                        <a:rPr lang="en-US" sz="1200" i="1" baseline="-25000" dirty="0">
                          <a:effectLst/>
                          <a:latin typeface="Times New Roman"/>
                          <a:ea typeface="Times New Roman"/>
                        </a:rPr>
                        <a:t> </a:t>
                      </a:r>
                      <a:r>
                        <a:rPr lang="es-MX" sz="1200" i="1" baseline="-25000" dirty="0">
                          <a:effectLst/>
                          <a:latin typeface="Times New Roman"/>
                          <a:ea typeface="Times New Roman"/>
                        </a:rPr>
                        <a:t>q</a:t>
                      </a:r>
                      <a:r>
                        <a:rPr lang="en-US" sz="1200" b="1" dirty="0">
                          <a:effectLst/>
                          <a:latin typeface="Times New Roman"/>
                          <a:ea typeface="Times New Roman"/>
                        </a:rPr>
                        <a:t> )* RTRDP)</a:t>
                      </a:r>
                      <a:endParaRPr lang="en-US" sz="1200" dirty="0">
                        <a:effectLst/>
                        <a:latin typeface="Times New Roman"/>
                        <a:ea typeface="Times New Roman"/>
                      </a:endParaRPr>
                    </a:p>
                  </a:txBody>
                  <a:tcPr marL="73025" marR="73025" marT="9144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20">
                      <a:fgClr>
                        <a:srgbClr val="FFFFFF"/>
                      </a:fgClr>
                      <a:bgClr>
                        <a:srgbClr val="DFDFDF"/>
                      </a:bgClr>
                    </a:pattFill>
                  </a:tcPr>
                </a:tc>
              </a:tr>
            </a:tbl>
          </a:graphicData>
        </a:graphic>
      </p:graphicFrame>
      <p:graphicFrame>
        <p:nvGraphicFramePr>
          <p:cNvPr id="13" name="Table 12"/>
          <p:cNvGraphicFramePr>
            <a:graphicFrameLocks noGrp="1"/>
          </p:cNvGraphicFramePr>
          <p:nvPr>
            <p:extLst>
              <p:ext uri="{D42A27DB-BD31-4B8C-83A1-F6EECF244321}">
                <p14:modId xmlns:p14="http://schemas.microsoft.com/office/powerpoint/2010/main" xmlns="" val="479153595"/>
              </p:ext>
            </p:extLst>
          </p:nvPr>
        </p:nvGraphicFramePr>
        <p:xfrm>
          <a:off x="1420375" y="3309937"/>
          <a:ext cx="6069330" cy="1402080"/>
        </p:xfrm>
        <a:graphic>
          <a:graphicData uri="http://schemas.openxmlformats.org/drawingml/2006/table">
            <a:tbl>
              <a:tblPr firstRow="1" firstCol="1" bandRow="1"/>
              <a:tblGrid>
                <a:gridCol w="6069330"/>
              </a:tblGrid>
              <a:tr h="0">
                <a:tc>
                  <a:txBody>
                    <a:bodyPr/>
                    <a:lstStyle/>
                    <a:p>
                      <a:pPr marL="0" marR="0">
                        <a:spcBef>
                          <a:spcPts val="600"/>
                        </a:spcBef>
                        <a:spcAft>
                          <a:spcPts val="1200"/>
                        </a:spcAft>
                      </a:pPr>
                      <a:r>
                        <a:rPr lang="en-US" sz="1200" b="1" i="1" dirty="0">
                          <a:effectLst/>
                          <a:latin typeface="Times New Roman"/>
                          <a:ea typeface="Times New Roman"/>
                        </a:rPr>
                        <a:t>[NPRR568 and NPRR698:  Replace applicable portions of the above equation RTOLCAP </a:t>
                      </a:r>
                      <a:r>
                        <a:rPr lang="en-US" sz="1200" b="1" i="1" baseline="-25000" dirty="0">
                          <a:effectLst/>
                          <a:latin typeface="Times New Roman"/>
                          <a:ea typeface="Times New Roman"/>
                        </a:rPr>
                        <a:t>q</a:t>
                      </a:r>
                      <a:r>
                        <a:rPr lang="en-US" sz="1200" b="1" i="1" dirty="0">
                          <a:effectLst/>
                          <a:latin typeface="Times New Roman"/>
                          <a:ea typeface="Times New Roman"/>
                        </a:rPr>
                        <a:t> with the following upon system implementation (upon or following the implementation of NPRR568):]</a:t>
                      </a:r>
                      <a:endParaRPr lang="en-US" sz="1200" dirty="0">
                        <a:effectLst/>
                        <a:latin typeface="Times New Roman"/>
                        <a:ea typeface="Times New Roman"/>
                      </a:endParaRPr>
                    </a:p>
                    <a:p>
                      <a:pPr marL="1828800" marR="0" indent="-1371600">
                        <a:spcBef>
                          <a:spcPts val="0"/>
                        </a:spcBef>
                        <a:spcAft>
                          <a:spcPts val="1200"/>
                        </a:spcAft>
                        <a:tabLst>
                          <a:tab pos="1428750" algn="l"/>
                          <a:tab pos="2000250" algn="l"/>
                          <a:tab pos="2514600" algn="l"/>
                        </a:tabLst>
                      </a:pPr>
                      <a:r>
                        <a:rPr lang="en-US" sz="1200" dirty="0">
                          <a:effectLst/>
                          <a:latin typeface="Times New Roman"/>
                          <a:ea typeface="Times New Roman"/>
                        </a:rPr>
                        <a:t>RTOLCAP </a:t>
                      </a:r>
                      <a:r>
                        <a:rPr lang="en-US" sz="1200" i="1" baseline="-25000" dirty="0">
                          <a:effectLst/>
                          <a:latin typeface="Times New Roman"/>
                          <a:ea typeface="Times New Roman"/>
                        </a:rPr>
                        <a:t>q	 </a:t>
                      </a:r>
                      <a:r>
                        <a:rPr lang="en-US" sz="1200" dirty="0">
                          <a:effectLst/>
                          <a:latin typeface="Times New Roman"/>
                          <a:ea typeface="Times New Roman"/>
                        </a:rPr>
                        <a:t>=	(RTOLHSL</a:t>
                      </a:r>
                      <a:r>
                        <a:rPr lang="en-US" sz="1200" i="1" baseline="-25000" dirty="0">
                          <a:effectLst/>
                          <a:latin typeface="Times New Roman"/>
                          <a:ea typeface="Times New Roman"/>
                        </a:rPr>
                        <a:t> q </a:t>
                      </a:r>
                      <a:r>
                        <a:rPr lang="en-US" sz="1200" dirty="0">
                          <a:effectLst/>
                          <a:latin typeface="Times New Roman"/>
                          <a:ea typeface="Times New Roman"/>
                        </a:rPr>
                        <a:t>–RTMGQ </a:t>
                      </a:r>
                      <a:r>
                        <a:rPr lang="en-US" sz="1200" i="1" baseline="-25000" dirty="0">
                          <a:effectLst/>
                          <a:latin typeface="Times New Roman"/>
                          <a:ea typeface="Times New Roman"/>
                        </a:rPr>
                        <a:t>q </a:t>
                      </a:r>
                      <a:r>
                        <a:rPr lang="en-US" sz="1200" dirty="0">
                          <a:effectLst/>
                          <a:latin typeface="Times New Roman"/>
                          <a:ea typeface="Times New Roman"/>
                        </a:rPr>
                        <a:t>– SYS_GEN_DISCFACTOR * ( UGENA</a:t>
                      </a:r>
                      <a:r>
                        <a:rPr lang="es-ES" sz="1200" i="1" baseline="-25000" dirty="0">
                          <a:effectLst/>
                          <a:latin typeface="Times New Roman"/>
                          <a:ea typeface="Times New Roman"/>
                        </a:rPr>
                        <a:t> q, r, p</a:t>
                      </a:r>
                      <a:r>
                        <a:rPr lang="en-US" sz="1200" dirty="0">
                          <a:effectLst/>
                          <a:latin typeface="Times New Roman"/>
                          <a:ea typeface="Times New Roman"/>
                        </a:rPr>
                        <a:t>)) + RTCLRCAP</a:t>
                      </a:r>
                      <a:r>
                        <a:rPr lang="en-US" sz="1200" i="1" baseline="-25000" dirty="0">
                          <a:effectLst/>
                          <a:latin typeface="Times New Roman"/>
                          <a:ea typeface="Times New Roman"/>
                        </a:rPr>
                        <a:t> q </a:t>
                      </a:r>
                      <a:r>
                        <a:rPr lang="en-US" sz="1200" dirty="0">
                          <a:effectLst/>
                          <a:latin typeface="Times New Roman"/>
                          <a:ea typeface="Times New Roman"/>
                        </a:rPr>
                        <a:t>+ RTOFF10</a:t>
                      </a:r>
                      <a:r>
                        <a:rPr lang="en-US" sz="1200" i="1" baseline="-25000" dirty="0">
                          <a:effectLst/>
                          <a:latin typeface="Times New Roman"/>
                          <a:ea typeface="Times New Roman"/>
                        </a:rPr>
                        <a:t> </a:t>
                      </a:r>
                      <a:r>
                        <a:rPr lang="es-MX" sz="1200" i="1" baseline="-25000" dirty="0">
                          <a:effectLst/>
                          <a:latin typeface="Times New Roman"/>
                          <a:ea typeface="Times New Roman"/>
                        </a:rPr>
                        <a:t>q</a:t>
                      </a:r>
                      <a:endParaRPr lang="en-US" sz="1200" dirty="0">
                        <a:effectLst/>
                        <a:latin typeface="Times New Roman"/>
                        <a:ea typeface="Times New Roman"/>
                      </a:endParaRPr>
                    </a:p>
                    <a:p>
                      <a:pPr marL="1828800" marR="0" indent="-1371600">
                        <a:spcBef>
                          <a:spcPts val="0"/>
                        </a:spcBef>
                        <a:spcAft>
                          <a:spcPts val="1200"/>
                        </a:spcAft>
                        <a:tabLst>
                          <a:tab pos="1428750" algn="l"/>
                          <a:tab pos="2000250" algn="l"/>
                          <a:tab pos="2514600" algn="l"/>
                        </a:tabLst>
                      </a:pPr>
                      <a:r>
                        <a:rPr lang="en-US" sz="1200" dirty="0">
                          <a:effectLst/>
                          <a:latin typeface="Times New Roman"/>
                          <a:ea typeface="Times New Roman"/>
                        </a:rPr>
                        <a:t>RTOFF10 </a:t>
                      </a:r>
                      <a:r>
                        <a:rPr lang="en-US" sz="1200" b="1" i="1" baseline="-25000" dirty="0">
                          <a:effectLst/>
                          <a:latin typeface="Times New Roman"/>
                          <a:ea typeface="Times New Roman"/>
                        </a:rPr>
                        <a:t>q</a:t>
                      </a:r>
                      <a:r>
                        <a:rPr lang="en-US" sz="1200" b="1" baseline="-25000" dirty="0">
                          <a:effectLst/>
                          <a:latin typeface="Times New Roman"/>
                          <a:ea typeface="Times New Roman"/>
                        </a:rPr>
                        <a:t> 	</a:t>
                      </a:r>
                      <a:r>
                        <a:rPr lang="en-US" sz="1200" dirty="0">
                          <a:effectLst/>
                          <a:latin typeface="Times New Roman"/>
                          <a:ea typeface="Times New Roman"/>
                        </a:rPr>
                        <a:t>=</a:t>
                      </a:r>
                      <a:r>
                        <a:rPr lang="en-US" sz="1200" b="1" baseline="-25000" dirty="0">
                          <a:effectLst/>
                          <a:latin typeface="Times New Roman"/>
                          <a:ea typeface="Times New Roman"/>
                        </a:rPr>
                        <a:t>	</a:t>
                      </a:r>
                      <a:r>
                        <a:rPr lang="en-US" sz="1200" dirty="0">
                          <a:effectLst/>
                          <a:latin typeface="Times New Roman"/>
                          <a:ea typeface="Times New Roman"/>
                        </a:rPr>
                        <a:t>SYS_GEN_DISCFACTOR</a:t>
                      </a:r>
                      <a:r>
                        <a:rPr lang="en-US" sz="1200" b="1" dirty="0">
                          <a:effectLst/>
                          <a:latin typeface="Times New Roman"/>
                          <a:ea typeface="Times New Roman"/>
                        </a:rPr>
                        <a:t> *  </a:t>
                      </a:r>
                      <a:r>
                        <a:rPr lang="en-US" sz="1200" dirty="0">
                          <a:effectLst/>
                          <a:latin typeface="Times New Roman"/>
                          <a:ea typeface="Times New Roman"/>
                        </a:rPr>
                        <a:t>RTOFF10R </a:t>
                      </a:r>
                      <a:r>
                        <a:rPr lang="en-US" sz="1200" b="1" i="1" baseline="-25000" dirty="0">
                          <a:effectLst/>
                          <a:latin typeface="Times New Roman"/>
                          <a:ea typeface="Times New Roman"/>
                        </a:rPr>
                        <a:t>q, r, p</a:t>
                      </a:r>
                      <a:endParaRPr lang="en-US" sz="1200" dirty="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20">
                      <a:fgClr>
                        <a:srgbClr val="FFFFFF"/>
                      </a:fgClr>
                      <a:bgClr>
                        <a:srgbClr val="DFDFDF"/>
                      </a:bgClr>
                    </a:pattFill>
                  </a:tcPr>
                </a:tc>
              </a:tr>
            </a:tbl>
          </a:graphicData>
        </a:graphic>
      </p:graphicFrame>
      <p:graphicFrame>
        <p:nvGraphicFramePr>
          <p:cNvPr id="14" name="Table 13"/>
          <p:cNvGraphicFramePr>
            <a:graphicFrameLocks noGrp="1"/>
          </p:cNvGraphicFramePr>
          <p:nvPr>
            <p:extLst>
              <p:ext uri="{D42A27DB-BD31-4B8C-83A1-F6EECF244321}">
                <p14:modId xmlns:p14="http://schemas.microsoft.com/office/powerpoint/2010/main" xmlns="" val="3074576521"/>
              </p:ext>
            </p:extLst>
          </p:nvPr>
        </p:nvGraphicFramePr>
        <p:xfrm>
          <a:off x="1425474" y="4867958"/>
          <a:ext cx="5931535" cy="1371600"/>
        </p:xfrm>
        <a:graphic>
          <a:graphicData uri="http://schemas.openxmlformats.org/drawingml/2006/table">
            <a:tbl>
              <a:tblPr firstRow="1" firstCol="1" bandRow="1"/>
              <a:tblGrid>
                <a:gridCol w="5931535"/>
              </a:tblGrid>
              <a:tr h="0">
                <a:tc>
                  <a:txBody>
                    <a:bodyPr/>
                    <a:lstStyle/>
                    <a:p>
                      <a:pPr marL="0" marR="0">
                        <a:spcBef>
                          <a:spcPts val="600"/>
                        </a:spcBef>
                        <a:spcAft>
                          <a:spcPts val="1200"/>
                        </a:spcAft>
                      </a:pPr>
                      <a:r>
                        <a:rPr lang="en-US" sz="1200" b="1" i="1" dirty="0">
                          <a:effectLst/>
                          <a:latin typeface="Times New Roman"/>
                          <a:ea typeface="Times New Roman"/>
                        </a:rPr>
                        <a:t>[NPRR568:  Replace the above equation RTOFFCAP </a:t>
                      </a:r>
                      <a:r>
                        <a:rPr lang="en-US" sz="1200" b="1" i="1" baseline="-25000" dirty="0">
                          <a:effectLst/>
                          <a:latin typeface="Times New Roman"/>
                          <a:ea typeface="Times New Roman"/>
                        </a:rPr>
                        <a:t>q</a:t>
                      </a:r>
                      <a:r>
                        <a:rPr lang="en-US" sz="1200" b="1" i="1" dirty="0">
                          <a:effectLst/>
                          <a:latin typeface="Times New Roman"/>
                          <a:ea typeface="Times New Roman"/>
                        </a:rPr>
                        <a:t> with the following upon Phase 2 system implementation:]</a:t>
                      </a:r>
                      <a:endParaRPr lang="en-US" sz="1200" dirty="0">
                        <a:effectLst/>
                        <a:latin typeface="Times New Roman"/>
                        <a:ea typeface="Times New Roman"/>
                      </a:endParaRPr>
                    </a:p>
                    <a:p>
                      <a:pPr marL="2271395" marR="0" indent="-1600200">
                        <a:spcBef>
                          <a:spcPts val="0"/>
                        </a:spcBef>
                        <a:spcAft>
                          <a:spcPts val="1200"/>
                        </a:spcAft>
                      </a:pPr>
                      <a:r>
                        <a:rPr lang="en-US" sz="1200" dirty="0">
                          <a:effectLst/>
                          <a:latin typeface="Times New Roman"/>
                          <a:ea typeface="Times New Roman"/>
                        </a:rPr>
                        <a:t>RTOFFCAP</a:t>
                      </a:r>
                      <a:r>
                        <a:rPr lang="en-US" sz="1200" i="1" baseline="-25000" dirty="0">
                          <a:effectLst/>
                          <a:latin typeface="Times New Roman"/>
                          <a:ea typeface="Times New Roman"/>
                        </a:rPr>
                        <a:t> q </a:t>
                      </a:r>
                      <a:r>
                        <a:rPr lang="en-US" sz="1200" dirty="0">
                          <a:effectLst/>
                          <a:latin typeface="Times New Roman"/>
                          <a:ea typeface="Times New Roman"/>
                        </a:rPr>
                        <a:t>=	RTOFF30 </a:t>
                      </a:r>
                      <a:r>
                        <a:rPr lang="en-US" sz="1200" i="1" baseline="-25000" dirty="0">
                          <a:effectLst/>
                          <a:latin typeface="Times New Roman"/>
                          <a:ea typeface="Times New Roman"/>
                        </a:rPr>
                        <a:t>q </a:t>
                      </a:r>
                      <a:r>
                        <a:rPr lang="en-US" sz="1200" dirty="0">
                          <a:effectLst/>
                          <a:latin typeface="Times New Roman"/>
                          <a:ea typeface="Times New Roman"/>
                        </a:rPr>
                        <a:t>+ RTOFFNSHSL </a:t>
                      </a:r>
                      <a:r>
                        <a:rPr lang="en-US" sz="1200" i="1" baseline="-25000" dirty="0">
                          <a:effectLst/>
                          <a:latin typeface="Times New Roman"/>
                          <a:ea typeface="Times New Roman"/>
                        </a:rPr>
                        <a:t>q</a:t>
                      </a:r>
                      <a:r>
                        <a:rPr lang="en-US" sz="1200" dirty="0">
                          <a:effectLst/>
                          <a:latin typeface="Times New Roman Bold"/>
                          <a:ea typeface="Times New Roman"/>
                        </a:rPr>
                        <a:t> +</a:t>
                      </a:r>
                      <a:r>
                        <a:rPr lang="en-US" sz="1200" dirty="0">
                          <a:effectLst/>
                          <a:latin typeface="Times New Roman"/>
                          <a:ea typeface="Times New Roman"/>
                        </a:rPr>
                        <a:t> RTCLRNS</a:t>
                      </a:r>
                      <a:r>
                        <a:rPr lang="en-US" sz="1200" i="1" baseline="-25000" dirty="0">
                          <a:effectLst/>
                          <a:latin typeface="Times New Roman"/>
                          <a:ea typeface="Times New Roman"/>
                        </a:rPr>
                        <a:t> q </a:t>
                      </a:r>
                      <a:endParaRPr lang="en-US" sz="1200" dirty="0">
                        <a:effectLst/>
                        <a:latin typeface="Times New Roman"/>
                        <a:ea typeface="Times New Roman"/>
                      </a:endParaRPr>
                    </a:p>
                    <a:p>
                      <a:pPr marL="2271395" marR="0" indent="-1600200">
                        <a:spcBef>
                          <a:spcPts val="0"/>
                        </a:spcBef>
                        <a:spcAft>
                          <a:spcPts val="1200"/>
                        </a:spcAft>
                      </a:pPr>
                      <a:r>
                        <a:rPr lang="en-US" sz="1200" dirty="0">
                          <a:effectLst/>
                          <a:latin typeface="Times New Roman"/>
                          <a:ea typeface="Times New Roman"/>
                        </a:rPr>
                        <a:t>RTOFF30</a:t>
                      </a:r>
                      <a:r>
                        <a:rPr lang="en-US" sz="1200" b="1" dirty="0">
                          <a:effectLst/>
                          <a:latin typeface="Times New Roman"/>
                          <a:ea typeface="Times New Roman"/>
                        </a:rPr>
                        <a:t> </a:t>
                      </a:r>
                      <a:r>
                        <a:rPr lang="en-US" sz="1200" i="1" baseline="-25000" dirty="0">
                          <a:effectLst/>
                          <a:latin typeface="Times New Roman"/>
                          <a:ea typeface="Times New Roman"/>
                        </a:rPr>
                        <a:t>q</a:t>
                      </a:r>
                      <a:r>
                        <a:rPr lang="en-US" sz="1200" baseline="-25000" dirty="0">
                          <a:effectLst/>
                          <a:latin typeface="Times New Roman"/>
                          <a:ea typeface="Times New Roman"/>
                        </a:rPr>
                        <a:t>  </a:t>
                      </a:r>
                      <a:r>
                        <a:rPr lang="en-US" sz="1200" dirty="0">
                          <a:effectLst/>
                          <a:latin typeface="Times New Roman"/>
                          <a:ea typeface="Times New Roman"/>
                        </a:rPr>
                        <a:t>=</a:t>
                      </a:r>
                      <a:r>
                        <a:rPr lang="en-US" sz="1200" baseline="-25000" dirty="0">
                          <a:effectLst/>
                          <a:latin typeface="Times New Roman"/>
                          <a:ea typeface="Times New Roman"/>
                        </a:rPr>
                        <a:t>	</a:t>
                      </a:r>
                      <a:r>
                        <a:rPr lang="en-US" sz="1200" dirty="0">
                          <a:effectLst/>
                          <a:latin typeface="Times New Roman"/>
                          <a:ea typeface="Times New Roman"/>
                        </a:rPr>
                        <a:t>SYS_GEN_DISCFACTOR *  RTOFF30R</a:t>
                      </a:r>
                      <a:r>
                        <a:rPr lang="en-US" sz="1200" b="1" dirty="0">
                          <a:effectLst/>
                          <a:latin typeface="Times New Roman"/>
                          <a:ea typeface="Times New Roman"/>
                        </a:rPr>
                        <a:t> </a:t>
                      </a:r>
                      <a:r>
                        <a:rPr lang="en-US" sz="1200" i="1" baseline="-25000" dirty="0">
                          <a:effectLst/>
                          <a:latin typeface="Times New Roman"/>
                          <a:ea typeface="Times New Roman"/>
                        </a:rPr>
                        <a:t>q, r, p</a:t>
                      </a:r>
                      <a:endParaRPr lang="en-US" sz="1200" dirty="0">
                        <a:effectLst/>
                        <a:latin typeface="Times New Roman"/>
                        <a:ea typeface="Times New Roman"/>
                      </a:endParaRPr>
                    </a:p>
                    <a:p>
                      <a:pPr marL="2271395" marR="0" indent="-1600200">
                        <a:spcBef>
                          <a:spcPts val="0"/>
                        </a:spcBef>
                        <a:spcAft>
                          <a:spcPts val="1200"/>
                        </a:spcAft>
                      </a:pPr>
                      <a:r>
                        <a:rPr lang="en-US" sz="1200" dirty="0">
                          <a:effectLst/>
                          <a:latin typeface="Times New Roman"/>
                          <a:ea typeface="Times New Roman"/>
                        </a:rPr>
                        <a:t>RTOFFNSHSL </a:t>
                      </a:r>
                      <a:r>
                        <a:rPr lang="en-US" sz="1200" i="1" baseline="-25000" dirty="0">
                          <a:effectLst/>
                          <a:latin typeface="Times New Roman"/>
                          <a:ea typeface="Times New Roman"/>
                        </a:rPr>
                        <a:t>q</a:t>
                      </a:r>
                      <a:r>
                        <a:rPr lang="en-US" sz="1200" baseline="-25000" dirty="0">
                          <a:effectLst/>
                          <a:latin typeface="Times New Roman"/>
                          <a:ea typeface="Times New Roman"/>
                        </a:rPr>
                        <a:t>  </a:t>
                      </a:r>
                      <a:r>
                        <a:rPr lang="en-US" sz="1200" dirty="0">
                          <a:effectLst/>
                          <a:latin typeface="Times New Roman"/>
                          <a:ea typeface="Times New Roman"/>
                        </a:rPr>
                        <a:t>=</a:t>
                      </a:r>
                      <a:r>
                        <a:rPr lang="en-US" sz="1200" baseline="-25000" dirty="0">
                          <a:effectLst/>
                          <a:latin typeface="Times New Roman"/>
                          <a:ea typeface="Times New Roman"/>
                        </a:rPr>
                        <a:t>	</a:t>
                      </a:r>
                      <a:r>
                        <a:rPr lang="en-US" sz="1200" dirty="0">
                          <a:effectLst/>
                          <a:latin typeface="Times New Roman"/>
                          <a:ea typeface="Times New Roman"/>
                        </a:rPr>
                        <a:t>SYS_GEN_DISCFACTOR *  RTOFFNSHSLR</a:t>
                      </a:r>
                      <a:r>
                        <a:rPr lang="en-US" sz="1200" b="1" dirty="0">
                          <a:effectLst/>
                          <a:latin typeface="Times New Roman"/>
                          <a:ea typeface="Times New Roman"/>
                        </a:rPr>
                        <a:t> </a:t>
                      </a:r>
                      <a:r>
                        <a:rPr lang="en-US" sz="1200" i="1" baseline="-25000" dirty="0">
                          <a:effectLst/>
                          <a:latin typeface="Times New Roman"/>
                          <a:ea typeface="Times New Roman"/>
                        </a:rPr>
                        <a:t>q, r, p</a:t>
                      </a:r>
                      <a:endParaRPr lang="en-US" sz="1200" dirty="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pattFill prst="pct20">
                      <a:fgClr>
                        <a:srgbClr val="FFFFFF"/>
                      </a:fgClr>
                      <a:bgClr>
                        <a:srgbClr val="DFDFDF"/>
                      </a:bgClr>
                    </a:pattFill>
                  </a:tcPr>
                </a:tc>
              </a:tr>
            </a:tbl>
          </a:graphicData>
        </a:graphic>
      </p:graphicFrame>
      <p:cxnSp>
        <p:nvCxnSpPr>
          <p:cNvPr id="16" name="Straight Connector 15"/>
          <p:cNvCxnSpPr/>
          <p:nvPr/>
        </p:nvCxnSpPr>
        <p:spPr>
          <a:xfrm flipV="1">
            <a:off x="1116419" y="2615609"/>
            <a:ext cx="6592186" cy="10633"/>
          </a:xfrm>
          <a:prstGeom prst="line">
            <a:avLst/>
          </a:prstGeom>
          <a:ln>
            <a:solidFill>
              <a:srgbClr val="FF0000"/>
            </a:solidFill>
          </a:ln>
        </p:spPr>
        <p:style>
          <a:lnRef idx="2">
            <a:schemeClr val="accent1"/>
          </a:lnRef>
          <a:fillRef idx="0">
            <a:schemeClr val="accent1"/>
          </a:fillRef>
          <a:effectRef idx="1">
            <a:schemeClr val="accent1"/>
          </a:effectRef>
          <a:fontRef idx="minor">
            <a:schemeClr val="tx1"/>
          </a:fontRef>
        </p:style>
      </p:cxnSp>
      <p:cxnSp>
        <p:nvCxnSpPr>
          <p:cNvPr id="31" name="Straight Connector 30"/>
          <p:cNvCxnSpPr/>
          <p:nvPr/>
        </p:nvCxnSpPr>
        <p:spPr>
          <a:xfrm flipV="1">
            <a:off x="1158947" y="3937590"/>
            <a:ext cx="6592186" cy="10633"/>
          </a:xfrm>
          <a:prstGeom prst="line">
            <a:avLst/>
          </a:prstGeom>
          <a:ln>
            <a:solidFill>
              <a:srgbClr val="FF0000"/>
            </a:solidFill>
          </a:ln>
        </p:spPr>
        <p:style>
          <a:lnRef idx="2">
            <a:schemeClr val="accent1"/>
          </a:lnRef>
          <a:fillRef idx="0">
            <a:schemeClr val="accent1"/>
          </a:fillRef>
          <a:effectRef idx="1">
            <a:schemeClr val="accent1"/>
          </a:effectRef>
          <a:fontRef idx="minor">
            <a:schemeClr val="tx1"/>
          </a:fontRef>
        </p:style>
      </p:cxnSp>
      <p:cxnSp>
        <p:nvCxnSpPr>
          <p:cNvPr id="32" name="Straight Connector 31"/>
          <p:cNvCxnSpPr/>
          <p:nvPr/>
        </p:nvCxnSpPr>
        <p:spPr>
          <a:xfrm flipV="1">
            <a:off x="1158947" y="5617535"/>
            <a:ext cx="6592186" cy="10633"/>
          </a:xfrm>
          <a:prstGeom prst="line">
            <a:avLst/>
          </a:prstGeom>
          <a:ln>
            <a:solidFill>
              <a:srgbClr val="FF0000"/>
            </a:solidFill>
          </a:ln>
        </p:spPr>
        <p:style>
          <a:lnRef idx="2">
            <a:schemeClr val="accent1"/>
          </a:lnRef>
          <a:fillRef idx="0">
            <a:schemeClr val="accent1"/>
          </a:fillRef>
          <a:effectRef idx="1">
            <a:schemeClr val="accent1"/>
          </a:effectRef>
          <a:fontRef idx="minor">
            <a:schemeClr val="tx1"/>
          </a:fontRef>
        </p:style>
      </p:cxnSp>
      <p:sp>
        <p:nvSpPr>
          <p:cNvPr id="17" name="TextBox 16"/>
          <p:cNvSpPr txBox="1"/>
          <p:nvPr/>
        </p:nvSpPr>
        <p:spPr>
          <a:xfrm>
            <a:off x="4199859" y="769586"/>
            <a:ext cx="1765005" cy="369332"/>
          </a:xfrm>
          <a:prstGeom prst="rect">
            <a:avLst/>
          </a:prstGeom>
          <a:solidFill>
            <a:srgbClr val="FFFF00">
              <a:alpha val="38000"/>
            </a:srgbClr>
          </a:solidFill>
        </p:spPr>
        <p:txBody>
          <a:bodyPr wrap="square" rtlCol="0">
            <a:spAutoFit/>
          </a:bodyPr>
          <a:lstStyle/>
          <a:p>
            <a:endParaRPr lang="en-US" dirty="0"/>
          </a:p>
        </p:txBody>
      </p:sp>
    </p:spTree>
    <p:extLst>
      <p:ext uri="{BB962C8B-B14F-4D97-AF65-F5344CB8AC3E}">
        <p14:creationId xmlns:p14="http://schemas.microsoft.com/office/powerpoint/2010/main" xmlns="" val="302890026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a:spLocks noGrp="1" noChangeArrowheads="1"/>
          </p:cNvSpPr>
          <p:nvPr>
            <p:ph type="title"/>
          </p:nvPr>
        </p:nvSpPr>
        <p:spPr>
          <a:xfrm>
            <a:off x="152400" y="0"/>
            <a:ext cx="8686800" cy="685800"/>
          </a:xfrm>
        </p:spPr>
        <p:txBody>
          <a:bodyPr/>
          <a:lstStyle/>
          <a:p>
            <a:r>
              <a:rPr lang="en-US" sz="1800" dirty="0" smtClean="0">
                <a:solidFill>
                  <a:srgbClr val="FF0000"/>
                </a:solidFill>
              </a:rPr>
              <a:t>R5.5</a:t>
            </a:r>
            <a:r>
              <a:rPr lang="en-US" sz="1800" dirty="0" smtClean="0"/>
              <a:t> </a:t>
            </a:r>
            <a:r>
              <a:rPr lang="en-US" sz="1800" dirty="0"/>
              <a:t>- NPRR </a:t>
            </a:r>
            <a:r>
              <a:rPr lang="en-US" sz="1800" dirty="0" smtClean="0"/>
              <a:t>698- </a:t>
            </a:r>
            <a:r>
              <a:rPr lang="en-US" sz="1800" dirty="0"/>
              <a:t>Clarifications to NPRR595, RRS Load Resource Treatment In </a:t>
            </a:r>
            <a:r>
              <a:rPr lang="en-US" sz="1800" dirty="0" smtClean="0"/>
              <a:t>				 ORDC</a:t>
            </a:r>
          </a:p>
        </p:txBody>
      </p:sp>
      <p:sp>
        <p:nvSpPr>
          <p:cNvPr id="2" name="TextBox 1"/>
          <p:cNvSpPr txBox="1"/>
          <p:nvPr/>
        </p:nvSpPr>
        <p:spPr>
          <a:xfrm>
            <a:off x="616688" y="967563"/>
            <a:ext cx="7474689" cy="954107"/>
          </a:xfrm>
          <a:prstGeom prst="rect">
            <a:avLst/>
          </a:prstGeom>
          <a:noFill/>
        </p:spPr>
        <p:txBody>
          <a:bodyPr wrap="square" rtlCol="0">
            <a:spAutoFit/>
          </a:bodyPr>
          <a:lstStyle/>
          <a:p>
            <a:r>
              <a:rPr lang="en-US" sz="1400" b="1" i="1" dirty="0" smtClean="0"/>
              <a:t>“This </a:t>
            </a:r>
            <a:r>
              <a:rPr lang="en-US" sz="1400" b="1" i="1" dirty="0"/>
              <a:t>Nodal Protocol Revision Request (NPRR) clarifies ERCOT’s intended implementation of NPRR595, RRS Load Resource Treatment In ORDC, and allows the use of currently telemetered values to provide the intent of NPRR595 at a lower project cost</a:t>
            </a:r>
            <a:r>
              <a:rPr lang="en-US" sz="1400" b="1" i="1" dirty="0" smtClean="0"/>
              <a:t>.”</a:t>
            </a:r>
            <a:endParaRPr lang="en-US" sz="1400" b="1" i="1" dirty="0"/>
          </a:p>
        </p:txBody>
      </p:sp>
      <p:sp>
        <p:nvSpPr>
          <p:cNvPr id="4" name="TextBox 3"/>
          <p:cNvSpPr txBox="1"/>
          <p:nvPr/>
        </p:nvSpPr>
        <p:spPr>
          <a:xfrm>
            <a:off x="606059" y="2232839"/>
            <a:ext cx="8233142" cy="6063198"/>
          </a:xfrm>
          <a:prstGeom prst="rect">
            <a:avLst/>
          </a:prstGeom>
          <a:noFill/>
        </p:spPr>
        <p:txBody>
          <a:bodyPr wrap="square" rtlCol="0">
            <a:spAutoFit/>
          </a:bodyPr>
          <a:lstStyle/>
          <a:p>
            <a:pPr marL="2286000" indent="-1828800">
              <a:spcAft>
                <a:spcPts val="1200"/>
              </a:spcAft>
            </a:pPr>
            <a:r>
              <a:rPr lang="en-US" sz="1400" dirty="0" smtClean="0">
                <a:latin typeface="Times New Roman"/>
                <a:ea typeface="Times New Roman"/>
              </a:rPr>
              <a:t>RTOLCAP </a:t>
            </a:r>
            <a:r>
              <a:rPr lang="en-US" sz="1400" i="1" baseline="-25000" dirty="0" smtClean="0">
                <a:latin typeface="Times New Roman"/>
                <a:ea typeface="Times New Roman"/>
              </a:rPr>
              <a:t>q </a:t>
            </a:r>
            <a:r>
              <a:rPr lang="en-US" sz="1400" dirty="0" smtClean="0">
                <a:latin typeface="Times New Roman"/>
                <a:ea typeface="Times New Roman"/>
              </a:rPr>
              <a:t>=        </a:t>
            </a:r>
            <a:r>
              <a:rPr lang="en-US" sz="1400" dirty="0">
                <a:latin typeface="Times New Roman"/>
                <a:ea typeface="Times New Roman"/>
              </a:rPr>
              <a:t>(RTOLHSL</a:t>
            </a:r>
            <a:r>
              <a:rPr lang="en-US" sz="1400" i="1" baseline="-25000" dirty="0">
                <a:latin typeface="Times New Roman"/>
                <a:ea typeface="Times New Roman"/>
              </a:rPr>
              <a:t> q </a:t>
            </a:r>
            <a:r>
              <a:rPr lang="en-US" sz="1400" dirty="0">
                <a:latin typeface="Times New Roman"/>
                <a:ea typeface="Times New Roman"/>
              </a:rPr>
              <a:t>– RTMGQ </a:t>
            </a:r>
            <a:r>
              <a:rPr lang="en-US" sz="1400" i="1" baseline="-25000" dirty="0">
                <a:latin typeface="Times New Roman"/>
                <a:ea typeface="Times New Roman"/>
              </a:rPr>
              <a:t>q </a:t>
            </a:r>
            <a:r>
              <a:rPr lang="en-US" sz="1400" dirty="0">
                <a:latin typeface="Times New Roman"/>
                <a:ea typeface="Times New Roman"/>
              </a:rPr>
              <a:t>– SYS_GEN_DISCFACTOR * ( UGENA</a:t>
            </a:r>
            <a:r>
              <a:rPr lang="es-ES" sz="1400" i="1" baseline="-25000" dirty="0">
                <a:latin typeface="Times New Roman"/>
                <a:ea typeface="Times New Roman"/>
              </a:rPr>
              <a:t> q, r, p</a:t>
            </a:r>
            <a:r>
              <a:rPr lang="es-ES" sz="1400" dirty="0">
                <a:latin typeface="Times New Roman"/>
                <a:ea typeface="Times New Roman"/>
              </a:rPr>
              <a:t>)</a:t>
            </a:r>
            <a:r>
              <a:rPr lang="en-US" sz="1400" dirty="0">
                <a:latin typeface="Times New Roman"/>
                <a:ea typeface="Times New Roman"/>
              </a:rPr>
              <a:t>) + RTCLRCAP</a:t>
            </a:r>
            <a:r>
              <a:rPr lang="en-US" sz="1400" i="1" baseline="-25000" dirty="0">
                <a:latin typeface="Times New Roman"/>
                <a:ea typeface="Times New Roman"/>
              </a:rPr>
              <a:t> q </a:t>
            </a:r>
            <a:r>
              <a:rPr lang="en-US" sz="1400" dirty="0" smtClean="0">
                <a:latin typeface="Times New Roman"/>
                <a:ea typeface="Times New Roman"/>
              </a:rPr>
              <a:t>+ </a:t>
            </a:r>
            <a:r>
              <a:rPr lang="en-US" sz="1400" u="sng" dirty="0" smtClean="0">
                <a:solidFill>
                  <a:schemeClr val="tx2">
                    <a:lumMod val="90000"/>
                    <a:lumOff val="10000"/>
                  </a:schemeClr>
                </a:solidFill>
                <a:latin typeface="Times New Roman"/>
                <a:ea typeface="Times New Roman"/>
              </a:rPr>
              <a:t>RTNCLRCAP</a:t>
            </a:r>
            <a:r>
              <a:rPr lang="en-US" sz="1400" i="1" baseline="-25000" dirty="0" smtClean="0">
                <a:solidFill>
                  <a:schemeClr val="tx2">
                    <a:lumMod val="90000"/>
                    <a:lumOff val="10000"/>
                  </a:schemeClr>
                </a:solidFill>
                <a:latin typeface="Times New Roman"/>
                <a:ea typeface="Times New Roman"/>
              </a:rPr>
              <a:t> q </a:t>
            </a:r>
            <a:r>
              <a:rPr lang="en-US" sz="1400" i="1" strike="sngStrike" baseline="-25000" dirty="0" smtClean="0">
                <a:solidFill>
                  <a:srgbClr val="FF0000"/>
                </a:solidFill>
                <a:latin typeface="Times New Roman"/>
                <a:ea typeface="Times New Roman"/>
              </a:rPr>
              <a:t>+ </a:t>
            </a:r>
            <a:r>
              <a:rPr lang="en-US" sz="1400" strike="sngStrike" dirty="0" err="1" smtClean="0">
                <a:solidFill>
                  <a:srgbClr val="FF0000"/>
                </a:solidFill>
                <a:latin typeface="Times New Roman"/>
                <a:ea typeface="Times New Roman"/>
              </a:rPr>
              <a:t>RTNCLRRRS</a:t>
            </a:r>
            <a:r>
              <a:rPr lang="en-US" sz="1400" i="1" strike="sngStrike" baseline="-25000" dirty="0" err="1" smtClean="0">
                <a:latin typeface="Times New Roman"/>
                <a:ea typeface="Times New Roman"/>
              </a:rPr>
              <a:t>q</a:t>
            </a:r>
            <a:r>
              <a:rPr lang="en-US" sz="1400" strike="sngStrike" dirty="0" smtClean="0">
                <a:latin typeface="Times New Roman Bold"/>
                <a:ea typeface="Times New Roman"/>
              </a:rPr>
              <a:t> </a:t>
            </a:r>
          </a:p>
          <a:p>
            <a:pPr marL="1828800" marR="0" indent="-1085850">
              <a:spcBef>
                <a:spcPts val="0"/>
              </a:spcBef>
              <a:spcAft>
                <a:spcPts val="1200"/>
              </a:spcAft>
            </a:pPr>
            <a:r>
              <a:rPr lang="en-US" sz="1400" strike="sngStrike" dirty="0" smtClean="0">
                <a:solidFill>
                  <a:srgbClr val="FF0000"/>
                </a:solidFill>
                <a:latin typeface="Times New Roman"/>
                <a:ea typeface="Times New Roman"/>
              </a:rPr>
              <a:t>RTNCLRRRS</a:t>
            </a:r>
            <a:r>
              <a:rPr lang="en-US" sz="1400" i="1" strike="sngStrike" baseline="-25000" dirty="0" smtClean="0">
                <a:solidFill>
                  <a:srgbClr val="FF0000"/>
                </a:solidFill>
                <a:latin typeface="Times New Roman"/>
                <a:ea typeface="Times New Roman"/>
              </a:rPr>
              <a:t> </a:t>
            </a:r>
            <a:r>
              <a:rPr lang="en-US" sz="1400" i="1" strike="sngStrike" baseline="-25000" dirty="0">
                <a:solidFill>
                  <a:srgbClr val="FF0000"/>
                </a:solidFill>
                <a:latin typeface="Times New Roman"/>
                <a:ea typeface="Times New Roman"/>
              </a:rPr>
              <a:t>q</a:t>
            </a:r>
            <a:r>
              <a:rPr lang="en-US" sz="1400" strike="sngStrike" dirty="0">
                <a:solidFill>
                  <a:srgbClr val="FF0000"/>
                </a:solidFill>
                <a:latin typeface="Times New Roman"/>
                <a:ea typeface="Times New Roman"/>
              </a:rPr>
              <a:t> =	SYS_GEN_DISCFACTOR *  </a:t>
            </a:r>
            <a:r>
              <a:rPr lang="en-US" sz="1400" strike="sngStrike" dirty="0" smtClean="0">
                <a:solidFill>
                  <a:srgbClr val="FF0000"/>
                </a:solidFill>
                <a:latin typeface="Times New Roman"/>
                <a:ea typeface="Times New Roman"/>
              </a:rPr>
              <a:t>         RTNCLRRRSR</a:t>
            </a:r>
            <a:r>
              <a:rPr lang="en-US" sz="1400" b="1" i="1" strike="sngStrike" baseline="-25000" dirty="0" smtClean="0">
                <a:solidFill>
                  <a:srgbClr val="FF0000"/>
                </a:solidFill>
                <a:latin typeface="Times New Roman"/>
                <a:ea typeface="Times New Roman"/>
              </a:rPr>
              <a:t> </a:t>
            </a:r>
            <a:r>
              <a:rPr lang="en-US" sz="1400" b="1" i="1" strike="sngStrike" baseline="-25000" dirty="0">
                <a:solidFill>
                  <a:srgbClr val="FF0000"/>
                </a:solidFill>
                <a:latin typeface="Times New Roman"/>
                <a:ea typeface="Times New Roman"/>
              </a:rPr>
              <a:t>q, r, </a:t>
            </a:r>
            <a:r>
              <a:rPr lang="en-US" sz="1400" b="1" i="1" strike="sngStrike" baseline="-25000" dirty="0" smtClean="0">
                <a:solidFill>
                  <a:srgbClr val="FF0000"/>
                </a:solidFill>
                <a:latin typeface="Times New Roman"/>
                <a:ea typeface="Times New Roman"/>
              </a:rPr>
              <a:t>p</a:t>
            </a:r>
          </a:p>
          <a:p>
            <a:pPr marL="1828800" marR="0" indent="-1085850">
              <a:spcBef>
                <a:spcPts val="0"/>
              </a:spcBef>
              <a:spcAft>
                <a:spcPts val="1200"/>
              </a:spcAft>
            </a:pPr>
            <a:endParaRPr lang="en-US" sz="1400" strike="sngStrike" dirty="0" smtClean="0">
              <a:latin typeface="Times New Roman Bold"/>
              <a:ea typeface="Times New Roman"/>
            </a:endParaRPr>
          </a:p>
          <a:p>
            <a:pPr marL="2286000" marR="0" indent="-1543050">
              <a:spcBef>
                <a:spcPts val="0"/>
              </a:spcBef>
              <a:spcAft>
                <a:spcPts val="1200"/>
              </a:spcAft>
              <a:tabLst>
                <a:tab pos="1428750" algn="l"/>
                <a:tab pos="2000250" algn="l"/>
                <a:tab pos="2514600" algn="l"/>
              </a:tabLst>
            </a:pPr>
            <a:r>
              <a:rPr lang="en-US" sz="1400" u="sng" dirty="0" smtClean="0">
                <a:solidFill>
                  <a:schemeClr val="tx2">
                    <a:lumMod val="90000"/>
                    <a:lumOff val="10000"/>
                  </a:schemeClr>
                </a:solidFill>
                <a:latin typeface="Times New Roman"/>
                <a:ea typeface="Times New Roman"/>
              </a:rPr>
              <a:t>RTNCLRCAP</a:t>
            </a:r>
            <a:r>
              <a:rPr lang="en-US" sz="1400" i="1" u="sng" baseline="-25000" dirty="0" smtClean="0">
                <a:solidFill>
                  <a:schemeClr val="tx2">
                    <a:lumMod val="90000"/>
                    <a:lumOff val="10000"/>
                  </a:schemeClr>
                </a:solidFill>
                <a:latin typeface="Times New Roman"/>
                <a:ea typeface="Times New Roman"/>
              </a:rPr>
              <a:t> </a:t>
            </a:r>
            <a:r>
              <a:rPr lang="en-US" sz="1400" i="1" u="sng" baseline="-25000" dirty="0">
                <a:solidFill>
                  <a:schemeClr val="tx2">
                    <a:lumMod val="90000"/>
                    <a:lumOff val="10000"/>
                  </a:schemeClr>
                </a:solidFill>
                <a:latin typeface="Times New Roman"/>
                <a:ea typeface="Times New Roman"/>
              </a:rPr>
              <a:t>q    </a:t>
            </a:r>
            <a:r>
              <a:rPr lang="en-US" sz="1400" u="sng" dirty="0">
                <a:solidFill>
                  <a:schemeClr val="tx2">
                    <a:lumMod val="90000"/>
                    <a:lumOff val="10000"/>
                  </a:schemeClr>
                </a:solidFill>
                <a:latin typeface="Times New Roman"/>
                <a:ea typeface="Times New Roman"/>
              </a:rPr>
              <a:t>=		RTNCLRNPC</a:t>
            </a:r>
            <a:r>
              <a:rPr lang="en-US" sz="1400" i="1" u="sng" baseline="-25000" dirty="0">
                <a:solidFill>
                  <a:schemeClr val="tx2">
                    <a:lumMod val="90000"/>
                    <a:lumOff val="10000"/>
                  </a:schemeClr>
                </a:solidFill>
                <a:latin typeface="Times New Roman"/>
                <a:ea typeface="Times New Roman"/>
              </a:rPr>
              <a:t> q</a:t>
            </a:r>
            <a:r>
              <a:rPr lang="en-US" sz="1400" u="sng" dirty="0">
                <a:solidFill>
                  <a:schemeClr val="tx2">
                    <a:lumMod val="90000"/>
                    <a:lumOff val="10000"/>
                  </a:schemeClr>
                </a:solidFill>
                <a:latin typeface="Times New Roman"/>
                <a:ea typeface="Times New Roman"/>
              </a:rPr>
              <a:t> – RTNCLRLPC</a:t>
            </a:r>
            <a:r>
              <a:rPr lang="en-US" sz="1400" i="1" u="sng" baseline="-25000" dirty="0">
                <a:solidFill>
                  <a:schemeClr val="tx2">
                    <a:lumMod val="90000"/>
                    <a:lumOff val="10000"/>
                  </a:schemeClr>
                </a:solidFill>
                <a:latin typeface="Times New Roman"/>
                <a:ea typeface="Times New Roman"/>
              </a:rPr>
              <a:t> q</a:t>
            </a:r>
            <a:endParaRPr lang="en-US" sz="1400" u="sng" dirty="0">
              <a:solidFill>
                <a:schemeClr val="tx2">
                  <a:lumMod val="90000"/>
                  <a:lumOff val="10000"/>
                </a:schemeClr>
              </a:solidFill>
              <a:latin typeface="Times New Roman"/>
              <a:ea typeface="Times New Roman"/>
            </a:endParaRPr>
          </a:p>
          <a:p>
            <a:pPr marL="1828800" marR="0" indent="-1085850">
              <a:spcBef>
                <a:spcPts val="0"/>
              </a:spcBef>
              <a:spcAft>
                <a:spcPts val="1200"/>
              </a:spcAft>
            </a:pPr>
            <a:r>
              <a:rPr lang="en-US" sz="1400" u="sng" dirty="0" smtClean="0">
                <a:solidFill>
                  <a:schemeClr val="tx2">
                    <a:lumMod val="90000"/>
                    <a:lumOff val="10000"/>
                  </a:schemeClr>
                </a:solidFill>
                <a:latin typeface="Times New Roman"/>
                <a:ea typeface="Times New Roman"/>
              </a:rPr>
              <a:t>RTNCLRNPC</a:t>
            </a:r>
            <a:r>
              <a:rPr lang="en-US" sz="1400" i="1" u="sng" baseline="-25000" dirty="0" smtClean="0">
                <a:solidFill>
                  <a:schemeClr val="tx2">
                    <a:lumMod val="90000"/>
                    <a:lumOff val="10000"/>
                  </a:schemeClr>
                </a:solidFill>
                <a:latin typeface="Times New Roman"/>
                <a:ea typeface="Times New Roman"/>
              </a:rPr>
              <a:t> </a:t>
            </a:r>
            <a:r>
              <a:rPr lang="en-US" sz="1400" i="1" u="sng" baseline="-25000" dirty="0">
                <a:solidFill>
                  <a:schemeClr val="tx2">
                    <a:lumMod val="90000"/>
                    <a:lumOff val="10000"/>
                  </a:schemeClr>
                </a:solidFill>
                <a:latin typeface="Times New Roman"/>
                <a:ea typeface="Times New Roman"/>
              </a:rPr>
              <a:t>q    </a:t>
            </a:r>
            <a:r>
              <a:rPr lang="en-US" sz="1400" i="1" u="sng" dirty="0">
                <a:solidFill>
                  <a:schemeClr val="tx2">
                    <a:lumMod val="90000"/>
                    <a:lumOff val="10000"/>
                  </a:schemeClr>
                </a:solidFill>
                <a:latin typeface="Times New Roman"/>
                <a:ea typeface="Times New Roman"/>
              </a:rPr>
              <a:t>=</a:t>
            </a:r>
            <a:r>
              <a:rPr lang="en-US" sz="1400" u="sng" dirty="0">
                <a:solidFill>
                  <a:schemeClr val="tx2">
                    <a:lumMod val="90000"/>
                    <a:lumOff val="10000"/>
                  </a:schemeClr>
                </a:solidFill>
                <a:latin typeface="Times New Roman"/>
                <a:ea typeface="Times New Roman"/>
              </a:rPr>
              <a:t> 	SYS_GEN_DISCFACTOR * </a:t>
            </a:r>
            <a:r>
              <a:rPr lang="en-US" sz="1400" u="sng" dirty="0" smtClean="0">
                <a:solidFill>
                  <a:schemeClr val="tx2">
                    <a:lumMod val="90000"/>
                    <a:lumOff val="10000"/>
                  </a:schemeClr>
                </a:solidFill>
                <a:latin typeface="Times New Roman"/>
                <a:ea typeface="Times New Roman"/>
              </a:rPr>
              <a:t>        RTNCLRNPCR </a:t>
            </a:r>
            <a:r>
              <a:rPr lang="en-US" sz="1400" b="1" i="1" u="sng" baseline="-25000" dirty="0">
                <a:solidFill>
                  <a:schemeClr val="tx2">
                    <a:lumMod val="90000"/>
                    <a:lumOff val="10000"/>
                  </a:schemeClr>
                </a:solidFill>
                <a:latin typeface="Times New Roman"/>
                <a:ea typeface="Times New Roman"/>
              </a:rPr>
              <a:t>q, r, p</a:t>
            </a:r>
            <a:endParaRPr lang="en-US" sz="1400" u="sng" dirty="0">
              <a:solidFill>
                <a:schemeClr val="tx2">
                  <a:lumMod val="90000"/>
                  <a:lumOff val="10000"/>
                </a:schemeClr>
              </a:solidFill>
              <a:latin typeface="Times New Roman"/>
              <a:ea typeface="Times New Roman"/>
            </a:endParaRPr>
          </a:p>
          <a:p>
            <a:pPr marL="1828800" marR="0" indent="-1085850">
              <a:spcBef>
                <a:spcPts val="0"/>
              </a:spcBef>
              <a:spcAft>
                <a:spcPts val="1200"/>
              </a:spcAft>
            </a:pPr>
            <a:r>
              <a:rPr lang="en-US" sz="1400" u="sng" dirty="0">
                <a:solidFill>
                  <a:schemeClr val="tx2">
                    <a:lumMod val="90000"/>
                    <a:lumOff val="10000"/>
                  </a:schemeClr>
                </a:solidFill>
                <a:latin typeface="Times New Roman"/>
                <a:ea typeface="Times New Roman"/>
              </a:rPr>
              <a:t>RTNCLRLPC</a:t>
            </a:r>
            <a:r>
              <a:rPr lang="en-US" sz="1400" i="1" u="sng" baseline="-25000" dirty="0">
                <a:solidFill>
                  <a:schemeClr val="tx2">
                    <a:lumMod val="90000"/>
                    <a:lumOff val="10000"/>
                  </a:schemeClr>
                </a:solidFill>
                <a:latin typeface="Times New Roman"/>
                <a:ea typeface="Times New Roman"/>
              </a:rPr>
              <a:t> q    </a:t>
            </a:r>
            <a:r>
              <a:rPr lang="en-US" sz="1400" i="1" u="sng" dirty="0">
                <a:solidFill>
                  <a:schemeClr val="tx2">
                    <a:lumMod val="90000"/>
                    <a:lumOff val="10000"/>
                  </a:schemeClr>
                </a:solidFill>
                <a:latin typeface="Times New Roman"/>
                <a:ea typeface="Times New Roman"/>
              </a:rPr>
              <a:t>=</a:t>
            </a:r>
            <a:r>
              <a:rPr lang="en-US" sz="1400" u="sng" dirty="0">
                <a:solidFill>
                  <a:schemeClr val="tx2">
                    <a:lumMod val="90000"/>
                    <a:lumOff val="10000"/>
                  </a:schemeClr>
                </a:solidFill>
                <a:latin typeface="Times New Roman"/>
                <a:ea typeface="Times New Roman"/>
              </a:rPr>
              <a:t> 	SYS_GEN_DISCFACTOR * </a:t>
            </a:r>
            <a:r>
              <a:rPr lang="en-US" sz="1400" u="sng" dirty="0" smtClean="0">
                <a:solidFill>
                  <a:schemeClr val="tx2">
                    <a:lumMod val="90000"/>
                    <a:lumOff val="10000"/>
                  </a:schemeClr>
                </a:solidFill>
                <a:latin typeface="Times New Roman"/>
                <a:ea typeface="Times New Roman"/>
              </a:rPr>
              <a:t>        RTNCLRLPCR </a:t>
            </a:r>
            <a:r>
              <a:rPr lang="en-US" sz="1400" b="1" i="1" u="sng" baseline="-25000" dirty="0">
                <a:solidFill>
                  <a:schemeClr val="tx2">
                    <a:lumMod val="90000"/>
                    <a:lumOff val="10000"/>
                  </a:schemeClr>
                </a:solidFill>
                <a:latin typeface="Times New Roman"/>
                <a:ea typeface="Times New Roman"/>
              </a:rPr>
              <a:t>q, r, </a:t>
            </a:r>
            <a:r>
              <a:rPr lang="en-US" sz="1400" b="1" i="1" u="sng" baseline="-25000" dirty="0" smtClean="0">
                <a:solidFill>
                  <a:schemeClr val="tx2">
                    <a:lumMod val="90000"/>
                    <a:lumOff val="10000"/>
                  </a:schemeClr>
                </a:solidFill>
                <a:latin typeface="Times New Roman"/>
                <a:ea typeface="Times New Roman"/>
              </a:rPr>
              <a:t>p</a:t>
            </a:r>
          </a:p>
          <a:p>
            <a:pPr marL="1828800" marR="0" indent="-1085850">
              <a:spcBef>
                <a:spcPts val="0"/>
              </a:spcBef>
              <a:spcAft>
                <a:spcPts val="1200"/>
              </a:spcAft>
            </a:pPr>
            <a:endParaRPr lang="en-US" sz="1400" strike="sngStrike" dirty="0" smtClean="0">
              <a:latin typeface="Times New Roman"/>
              <a:ea typeface="Times New Roman"/>
            </a:endParaRPr>
          </a:p>
          <a:p>
            <a:pPr marL="2286000" marR="0" indent="-1543050">
              <a:spcBef>
                <a:spcPts val="0"/>
              </a:spcBef>
              <a:spcAft>
                <a:spcPts val="1200"/>
              </a:spcAft>
            </a:pPr>
            <a:r>
              <a:rPr lang="en-US" sz="1400" dirty="0">
                <a:latin typeface="Times New Roman"/>
                <a:ea typeface="Times New Roman"/>
              </a:rPr>
              <a:t>RTCLRCAP</a:t>
            </a:r>
            <a:r>
              <a:rPr lang="en-US" sz="1400" i="1" baseline="-25000" dirty="0">
                <a:latin typeface="Times New Roman"/>
                <a:ea typeface="Times New Roman"/>
              </a:rPr>
              <a:t> q</a:t>
            </a:r>
            <a:r>
              <a:rPr lang="en-US" sz="1400" dirty="0">
                <a:latin typeface="Times New Roman"/>
                <a:ea typeface="Times New Roman"/>
              </a:rPr>
              <a:t>=	</a:t>
            </a:r>
            <a:r>
              <a:rPr lang="en-US" sz="1400" dirty="0" smtClean="0">
                <a:latin typeface="Times New Roman"/>
                <a:ea typeface="Times New Roman"/>
              </a:rPr>
              <a:t>RTCLRNP</a:t>
            </a:r>
            <a:r>
              <a:rPr lang="en-US" sz="1400" u="sng" dirty="0" smtClean="0">
                <a:solidFill>
                  <a:schemeClr val="tx2">
                    <a:lumMod val="90000"/>
                    <a:lumOff val="10000"/>
                  </a:schemeClr>
                </a:solidFill>
                <a:latin typeface="Times New Roman"/>
                <a:ea typeface="Times New Roman"/>
              </a:rPr>
              <a:t>C</a:t>
            </a:r>
            <a:r>
              <a:rPr lang="en-US" sz="1400" strike="sngStrike" dirty="0" smtClean="0">
                <a:solidFill>
                  <a:srgbClr val="FF0000"/>
                </a:solidFill>
                <a:latin typeface="Times New Roman"/>
                <a:ea typeface="Times New Roman"/>
              </a:rPr>
              <a:t>F</a:t>
            </a:r>
            <a:r>
              <a:rPr lang="en-US" sz="1400" i="1" baseline="-25000" dirty="0" smtClean="0">
                <a:latin typeface="Times New Roman"/>
                <a:ea typeface="Times New Roman"/>
              </a:rPr>
              <a:t> </a:t>
            </a:r>
            <a:r>
              <a:rPr lang="en-US" sz="1400" i="1" baseline="-25000" dirty="0">
                <a:latin typeface="Times New Roman"/>
                <a:ea typeface="Times New Roman"/>
              </a:rPr>
              <a:t>q</a:t>
            </a:r>
            <a:r>
              <a:rPr lang="en-US" sz="1400" dirty="0">
                <a:latin typeface="Times New Roman"/>
                <a:ea typeface="Times New Roman"/>
              </a:rPr>
              <a:t> – </a:t>
            </a:r>
            <a:r>
              <a:rPr lang="en-US" sz="1400" dirty="0" smtClean="0">
                <a:latin typeface="Times New Roman"/>
                <a:ea typeface="Times New Roman"/>
              </a:rPr>
              <a:t>RTCLRLP</a:t>
            </a:r>
            <a:r>
              <a:rPr lang="en-US" sz="1400" u="sng" dirty="0">
                <a:solidFill>
                  <a:srgbClr val="005386"/>
                </a:solidFill>
                <a:latin typeface="Times New Roman"/>
                <a:ea typeface="Times New Roman"/>
              </a:rPr>
              <a:t>C</a:t>
            </a:r>
            <a:r>
              <a:rPr lang="en-US" sz="1400" strike="sngStrike" dirty="0" smtClean="0">
                <a:solidFill>
                  <a:srgbClr val="FF0000"/>
                </a:solidFill>
                <a:latin typeface="Times New Roman"/>
                <a:ea typeface="Times New Roman"/>
              </a:rPr>
              <a:t>SL</a:t>
            </a:r>
            <a:r>
              <a:rPr lang="en-US" sz="1400" i="1" baseline="-25000" dirty="0" smtClean="0">
                <a:latin typeface="Times New Roman"/>
                <a:ea typeface="Times New Roman"/>
              </a:rPr>
              <a:t> </a:t>
            </a:r>
            <a:r>
              <a:rPr lang="en-US" sz="1400" i="1" baseline="-25000" dirty="0">
                <a:latin typeface="Times New Roman"/>
                <a:ea typeface="Times New Roman"/>
              </a:rPr>
              <a:t>q</a:t>
            </a:r>
            <a:r>
              <a:rPr lang="en-US" sz="1400" dirty="0">
                <a:latin typeface="Times New Roman Bold"/>
                <a:ea typeface="Times New Roman"/>
              </a:rPr>
              <a:t> – </a:t>
            </a:r>
            <a:r>
              <a:rPr lang="en-US" sz="1400" dirty="0">
                <a:latin typeface="Times New Roman"/>
                <a:ea typeface="Times New Roman"/>
              </a:rPr>
              <a:t>RTCLRNS</a:t>
            </a:r>
            <a:r>
              <a:rPr lang="en-US" sz="1400" i="1" baseline="-25000" dirty="0">
                <a:latin typeface="Times New Roman"/>
                <a:ea typeface="Times New Roman"/>
              </a:rPr>
              <a:t> q</a:t>
            </a:r>
            <a:r>
              <a:rPr lang="en-US" sz="1400" dirty="0">
                <a:latin typeface="Times New Roman"/>
                <a:ea typeface="Times New Roman"/>
              </a:rPr>
              <a:t> + RTCLRREG</a:t>
            </a:r>
            <a:r>
              <a:rPr lang="en-US" sz="1400" i="1" baseline="-25000" dirty="0">
                <a:latin typeface="Times New Roman"/>
                <a:ea typeface="Times New Roman"/>
              </a:rPr>
              <a:t> q</a:t>
            </a:r>
            <a:endParaRPr lang="en-US" sz="1400" dirty="0">
              <a:latin typeface="Times New Roman"/>
              <a:ea typeface="Times New Roman"/>
            </a:endParaRPr>
          </a:p>
          <a:p>
            <a:pPr>
              <a:spcAft>
                <a:spcPts val="1200"/>
              </a:spcAft>
            </a:pPr>
            <a:r>
              <a:rPr lang="en-US" sz="1400" dirty="0">
                <a:latin typeface="Times New Roman"/>
                <a:ea typeface="Times New Roman"/>
              </a:rPr>
              <a:t>Where:</a:t>
            </a:r>
          </a:p>
          <a:p>
            <a:pPr marL="1828800" marR="0" indent="-1085850">
              <a:spcBef>
                <a:spcPts val="0"/>
              </a:spcBef>
              <a:spcAft>
                <a:spcPts val="1200"/>
              </a:spcAft>
            </a:pPr>
            <a:r>
              <a:rPr lang="en-US" sz="1400" dirty="0" smtClean="0">
                <a:latin typeface="Times New Roman"/>
                <a:ea typeface="Times New Roman"/>
              </a:rPr>
              <a:t>RTCLRNP</a:t>
            </a:r>
            <a:r>
              <a:rPr lang="en-US" sz="1400" u="sng" dirty="0" smtClean="0">
                <a:solidFill>
                  <a:srgbClr val="005386"/>
                </a:solidFill>
                <a:latin typeface="Times New Roman"/>
                <a:ea typeface="Times New Roman"/>
              </a:rPr>
              <a:t>C</a:t>
            </a:r>
            <a:r>
              <a:rPr lang="en-US" sz="1400" strike="sngStrike" dirty="0" smtClean="0">
                <a:solidFill>
                  <a:srgbClr val="FF0000"/>
                </a:solidFill>
                <a:latin typeface="Times New Roman"/>
                <a:ea typeface="Times New Roman"/>
              </a:rPr>
              <a:t>F</a:t>
            </a:r>
            <a:r>
              <a:rPr lang="en-US" sz="1400" dirty="0">
                <a:latin typeface="Times New Roman"/>
                <a:ea typeface="Times New Roman"/>
              </a:rPr>
              <a:t> </a:t>
            </a:r>
            <a:r>
              <a:rPr lang="en-US" sz="1400" i="1" baseline="-25000" dirty="0">
                <a:latin typeface="Times New Roman"/>
                <a:ea typeface="Times New Roman"/>
              </a:rPr>
              <a:t>q</a:t>
            </a:r>
            <a:r>
              <a:rPr lang="en-US" sz="1400" dirty="0">
                <a:latin typeface="Times New Roman"/>
                <a:ea typeface="Times New Roman"/>
              </a:rPr>
              <a:t>=		SYS_GEN_DISCFACTOR * </a:t>
            </a:r>
            <a:r>
              <a:rPr lang="en-US" sz="1400" dirty="0" smtClean="0">
                <a:latin typeface="Times New Roman"/>
                <a:ea typeface="Times New Roman"/>
              </a:rPr>
              <a:t>RTCLRNP</a:t>
            </a:r>
            <a:r>
              <a:rPr lang="en-US" sz="1400" u="sng" dirty="0" smtClean="0">
                <a:solidFill>
                  <a:srgbClr val="005386"/>
                </a:solidFill>
                <a:latin typeface="Times New Roman"/>
                <a:ea typeface="Times New Roman"/>
              </a:rPr>
              <a:t>C</a:t>
            </a:r>
            <a:r>
              <a:rPr lang="en-US" sz="1400" strike="sngStrike" dirty="0" smtClean="0">
                <a:solidFill>
                  <a:srgbClr val="FF0000"/>
                </a:solidFill>
                <a:latin typeface="Times New Roman"/>
                <a:ea typeface="Times New Roman"/>
              </a:rPr>
              <a:t>F</a:t>
            </a:r>
            <a:r>
              <a:rPr lang="en-US" sz="1400" dirty="0" smtClean="0">
                <a:latin typeface="Times New Roman"/>
                <a:ea typeface="Times New Roman"/>
              </a:rPr>
              <a:t>R </a:t>
            </a:r>
            <a:r>
              <a:rPr lang="en-US" sz="1400" b="1" i="1" baseline="-25000" dirty="0">
                <a:latin typeface="Times New Roman"/>
                <a:ea typeface="Times New Roman"/>
              </a:rPr>
              <a:t>q, r, </a:t>
            </a:r>
            <a:r>
              <a:rPr lang="en-US" sz="1400" b="1" i="1" baseline="-25000" dirty="0" smtClean="0">
                <a:latin typeface="Times New Roman"/>
                <a:ea typeface="Times New Roman"/>
              </a:rPr>
              <a:t>p</a:t>
            </a:r>
            <a:endParaRPr lang="en-US" sz="1400" dirty="0" smtClean="0">
              <a:latin typeface="Times New Roman"/>
              <a:ea typeface="Times New Roman"/>
            </a:endParaRPr>
          </a:p>
          <a:p>
            <a:pPr marL="1828800" marR="0" indent="-1085850">
              <a:spcBef>
                <a:spcPts val="0"/>
              </a:spcBef>
              <a:spcAft>
                <a:spcPts val="1200"/>
              </a:spcAft>
            </a:pPr>
            <a:r>
              <a:rPr lang="en-US" sz="1400" dirty="0" smtClean="0">
                <a:latin typeface="Times New Roman"/>
                <a:ea typeface="Times New Roman"/>
              </a:rPr>
              <a:t>RTCLRLP</a:t>
            </a:r>
            <a:r>
              <a:rPr lang="en-US" sz="1400" u="sng" dirty="0" smtClean="0">
                <a:solidFill>
                  <a:srgbClr val="005386"/>
                </a:solidFill>
                <a:latin typeface="Times New Roman"/>
                <a:ea typeface="Times New Roman"/>
              </a:rPr>
              <a:t>C</a:t>
            </a:r>
            <a:r>
              <a:rPr lang="en-US" sz="1400" strike="sngStrike" dirty="0" smtClean="0">
                <a:solidFill>
                  <a:srgbClr val="FF0000"/>
                </a:solidFill>
                <a:latin typeface="Times New Roman"/>
                <a:ea typeface="Times New Roman"/>
              </a:rPr>
              <a:t>SL</a:t>
            </a:r>
            <a:r>
              <a:rPr lang="en-US" sz="1400" dirty="0" smtClean="0">
                <a:latin typeface="Times New Roman"/>
                <a:ea typeface="Times New Roman"/>
              </a:rPr>
              <a:t> </a:t>
            </a:r>
            <a:r>
              <a:rPr lang="en-US" sz="1400" i="1" baseline="-25000" dirty="0" smtClean="0">
                <a:latin typeface="Times New Roman"/>
                <a:ea typeface="Times New Roman"/>
              </a:rPr>
              <a:t>q</a:t>
            </a:r>
            <a:r>
              <a:rPr lang="en-US" sz="1400" dirty="0" smtClean="0">
                <a:latin typeface="Times New Roman"/>
                <a:ea typeface="Times New Roman"/>
              </a:rPr>
              <a:t> =		SYS_GEN_DISCFACTOR * RTCLRL</a:t>
            </a:r>
            <a:r>
              <a:rPr lang="en-US" sz="1400" u="sng" dirty="0" smtClean="0">
                <a:solidFill>
                  <a:srgbClr val="005386"/>
                </a:solidFill>
                <a:latin typeface="Times New Roman"/>
                <a:ea typeface="Times New Roman"/>
              </a:rPr>
              <a:t>PC</a:t>
            </a:r>
            <a:r>
              <a:rPr lang="en-US" sz="1400" strike="sngStrike" dirty="0" smtClean="0">
                <a:solidFill>
                  <a:srgbClr val="FF0000"/>
                </a:solidFill>
                <a:latin typeface="Times New Roman"/>
                <a:ea typeface="Times New Roman"/>
              </a:rPr>
              <a:t>SL</a:t>
            </a:r>
            <a:r>
              <a:rPr lang="en-US" sz="1400" dirty="0" smtClean="0">
                <a:latin typeface="Times New Roman"/>
                <a:ea typeface="Times New Roman"/>
              </a:rPr>
              <a:t>R</a:t>
            </a:r>
            <a:r>
              <a:rPr lang="en-US" sz="1400" b="1" i="1" baseline="-25000" dirty="0" smtClean="0">
                <a:latin typeface="Times New Roman"/>
                <a:ea typeface="Times New Roman"/>
              </a:rPr>
              <a:t> q, r, p</a:t>
            </a:r>
            <a:endParaRPr lang="en-US" sz="1400" dirty="0" smtClean="0">
              <a:latin typeface="Times New Roman"/>
              <a:ea typeface="Times New Roman"/>
            </a:endParaRPr>
          </a:p>
          <a:p>
            <a:pPr marL="2286000" indent="-1828800">
              <a:spcAft>
                <a:spcPts val="1200"/>
              </a:spcAft>
            </a:pPr>
            <a:endParaRPr lang="en-US" sz="1400" strike="sngStrike" dirty="0" smtClean="0">
              <a:latin typeface="Times New Roman"/>
              <a:ea typeface="Times New Roman"/>
            </a:endParaRPr>
          </a:p>
          <a:p>
            <a:pPr marL="2286000" indent="-1828800">
              <a:spcAft>
                <a:spcPts val="1200"/>
              </a:spcAft>
            </a:pPr>
            <a:endParaRPr lang="en-US" sz="1400" strike="sngStrike" dirty="0">
              <a:latin typeface="Times New Roman"/>
              <a:ea typeface="Times New Roman"/>
            </a:endParaRPr>
          </a:p>
          <a:p>
            <a:pPr marL="2286000" indent="-1828800">
              <a:spcAft>
                <a:spcPts val="1200"/>
              </a:spcAft>
            </a:pPr>
            <a:endParaRPr lang="en-US" sz="1400" strike="sngStrike" dirty="0" smtClean="0">
              <a:latin typeface="Times New Roman"/>
              <a:ea typeface="Times New Roman"/>
            </a:endParaRPr>
          </a:p>
          <a:p>
            <a:pPr marL="2286000" indent="-1828800">
              <a:spcAft>
                <a:spcPts val="1200"/>
              </a:spcAft>
            </a:pPr>
            <a:endParaRPr lang="en-US" sz="1400" strike="sngStrike" dirty="0" smtClean="0">
              <a:latin typeface="Times New Roman"/>
              <a:ea typeface="Times New Roman"/>
            </a:endParaRPr>
          </a:p>
          <a:p>
            <a:pPr marL="2286000" marR="0" indent="-1828800">
              <a:spcBef>
                <a:spcPts val="0"/>
              </a:spcBef>
              <a:spcAft>
                <a:spcPts val="1200"/>
              </a:spcAft>
            </a:pPr>
            <a:r>
              <a:rPr lang="en-US" sz="1400" dirty="0" smtClean="0">
                <a:latin typeface="Times New Roman Bold"/>
                <a:ea typeface="Times New Roman"/>
              </a:rPr>
              <a:t> </a:t>
            </a:r>
            <a:endParaRPr lang="en-US" sz="1400" dirty="0">
              <a:effectLst/>
              <a:latin typeface="Times New Roman"/>
              <a:ea typeface="Times New Roman"/>
            </a:endParaRPr>
          </a:p>
        </p:txBody>
      </p:sp>
      <p:pic>
        <p:nvPicPr>
          <p:cNvPr id="6" name="Picture 2"/>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5108212" y="4281196"/>
            <a:ext cx="199789" cy="37293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2051" name="Picture 3"/>
          <p:cNvPicPr>
            <a:picLocks noChangeAspect="1" noChangeArrowheads="1"/>
          </p:cNvPicPr>
          <p:nvPr/>
        </p:nvPicPr>
        <p:blipFill>
          <a:blip r:embed="rId4">
            <a:extLst>
              <a:ext uri="{28A0092B-C50C-407E-A947-70E740481C1C}">
                <a14:useLocalDpi xmlns:a14="http://schemas.microsoft.com/office/drawing/2010/main" xmlns="" val="0"/>
              </a:ext>
            </a:extLst>
          </a:blip>
          <a:srcRect/>
          <a:stretch>
            <a:fillRect/>
          </a:stretch>
        </p:blipFill>
        <p:spPr bwMode="auto">
          <a:xfrm>
            <a:off x="5271150" y="4281196"/>
            <a:ext cx="187367" cy="38722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9" name="Picture 2"/>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5100443" y="3893970"/>
            <a:ext cx="199789" cy="37293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10" name="Picture 3"/>
          <p:cNvPicPr>
            <a:picLocks noChangeAspect="1" noChangeArrowheads="1"/>
          </p:cNvPicPr>
          <p:nvPr/>
        </p:nvPicPr>
        <p:blipFill>
          <a:blip r:embed="rId4">
            <a:extLst>
              <a:ext uri="{28A0092B-C50C-407E-A947-70E740481C1C}">
                <a14:useLocalDpi xmlns:a14="http://schemas.microsoft.com/office/drawing/2010/main" xmlns="" val="0"/>
              </a:ext>
            </a:extLst>
          </a:blip>
          <a:srcRect/>
          <a:stretch>
            <a:fillRect/>
          </a:stretch>
        </p:blipFill>
        <p:spPr bwMode="auto">
          <a:xfrm>
            <a:off x="5308001" y="3893970"/>
            <a:ext cx="187367" cy="38722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11" name="Picture 3"/>
          <p:cNvPicPr>
            <a:picLocks noChangeAspect="1" noChangeArrowheads="1"/>
          </p:cNvPicPr>
          <p:nvPr/>
        </p:nvPicPr>
        <p:blipFill>
          <a:blip r:embed="rId4">
            <a:extLst>
              <a:ext uri="{28A0092B-C50C-407E-A947-70E740481C1C}">
                <a14:useLocalDpi xmlns:a14="http://schemas.microsoft.com/office/drawing/2010/main" xmlns="" val="0"/>
              </a:ext>
            </a:extLst>
          </a:blip>
          <a:srcRect/>
          <a:stretch>
            <a:fillRect/>
          </a:stretch>
        </p:blipFill>
        <p:spPr bwMode="auto">
          <a:xfrm>
            <a:off x="5308001" y="2798177"/>
            <a:ext cx="187367" cy="38722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12" name="Picture 2"/>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5100444" y="2798177"/>
            <a:ext cx="199789" cy="37293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13" name="Picture 2"/>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3091570" y="5645708"/>
            <a:ext cx="199789" cy="37293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14" name="Picture 3"/>
          <p:cNvPicPr>
            <a:picLocks noChangeAspect="1" noChangeArrowheads="1"/>
          </p:cNvPicPr>
          <p:nvPr/>
        </p:nvPicPr>
        <p:blipFill>
          <a:blip r:embed="rId4">
            <a:extLst>
              <a:ext uri="{28A0092B-C50C-407E-A947-70E740481C1C}">
                <a14:useLocalDpi xmlns:a14="http://schemas.microsoft.com/office/drawing/2010/main" xmlns="" val="0"/>
              </a:ext>
            </a:extLst>
          </a:blip>
          <a:srcRect/>
          <a:stretch>
            <a:fillRect/>
          </a:stretch>
        </p:blipFill>
        <p:spPr bwMode="auto">
          <a:xfrm>
            <a:off x="3254508" y="5645708"/>
            <a:ext cx="187367" cy="38722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15" name="Picture 2"/>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3091569" y="6008743"/>
            <a:ext cx="199789" cy="37293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16" name="Picture 3"/>
          <p:cNvPicPr>
            <a:picLocks noChangeAspect="1" noChangeArrowheads="1"/>
          </p:cNvPicPr>
          <p:nvPr/>
        </p:nvPicPr>
        <p:blipFill>
          <a:blip r:embed="rId4">
            <a:extLst>
              <a:ext uri="{28A0092B-C50C-407E-A947-70E740481C1C}">
                <a14:useLocalDpi xmlns:a14="http://schemas.microsoft.com/office/drawing/2010/main" xmlns="" val="0"/>
              </a:ext>
            </a:extLst>
          </a:blip>
          <a:srcRect/>
          <a:stretch>
            <a:fillRect/>
          </a:stretch>
        </p:blipFill>
        <p:spPr bwMode="auto">
          <a:xfrm>
            <a:off x="3254507" y="6008743"/>
            <a:ext cx="187367" cy="38722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extLst>
      <p:ext uri="{BB962C8B-B14F-4D97-AF65-F5344CB8AC3E}">
        <p14:creationId xmlns:p14="http://schemas.microsoft.com/office/powerpoint/2010/main" xmlns="" val="40517843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a:spLocks noGrp="1" noChangeArrowheads="1"/>
          </p:cNvSpPr>
          <p:nvPr>
            <p:ph type="title"/>
          </p:nvPr>
        </p:nvSpPr>
        <p:spPr>
          <a:xfrm>
            <a:off x="152400" y="0"/>
            <a:ext cx="8686800" cy="685800"/>
          </a:xfrm>
        </p:spPr>
        <p:txBody>
          <a:bodyPr/>
          <a:lstStyle/>
          <a:p>
            <a:r>
              <a:rPr lang="en-US" sz="1800" dirty="0" smtClean="0">
                <a:solidFill>
                  <a:srgbClr val="FF0000"/>
                </a:solidFill>
              </a:rPr>
              <a:t>R5.5</a:t>
            </a:r>
            <a:r>
              <a:rPr lang="en-US" sz="1800" dirty="0" smtClean="0"/>
              <a:t> – NPRR 615- </a:t>
            </a:r>
            <a:r>
              <a:rPr lang="en-US" sz="1800" dirty="0"/>
              <a:t>PVGR Forecasting</a:t>
            </a:r>
            <a:endParaRPr lang="en-US" sz="1800" dirty="0" smtClean="0"/>
          </a:p>
        </p:txBody>
      </p:sp>
      <p:sp>
        <p:nvSpPr>
          <p:cNvPr id="2" name="Rectangle 1"/>
          <p:cNvSpPr/>
          <p:nvPr/>
        </p:nvSpPr>
        <p:spPr>
          <a:xfrm>
            <a:off x="255181" y="994757"/>
            <a:ext cx="8112642" cy="5355312"/>
          </a:xfrm>
          <a:prstGeom prst="rect">
            <a:avLst/>
          </a:prstGeom>
        </p:spPr>
        <p:txBody>
          <a:bodyPr wrap="square">
            <a:spAutoFit/>
          </a:bodyPr>
          <a:lstStyle/>
          <a:p>
            <a:pPr marL="1033145" marR="0" indent="-1033145">
              <a:spcBef>
                <a:spcPts val="2400"/>
              </a:spcBef>
              <a:spcAft>
                <a:spcPts val="1200"/>
              </a:spcAft>
              <a:tabLst>
                <a:tab pos="1028700" algn="l"/>
              </a:tabLst>
            </a:pPr>
            <a:r>
              <a:rPr lang="en-US" sz="1200" b="1" i="1" dirty="0">
                <a:latin typeface="Times New Roman"/>
                <a:ea typeface="Times New Roman"/>
              </a:rPr>
              <a:t>5.7.4.1.1	Capacity Shortfall Ratio Share</a:t>
            </a:r>
          </a:p>
          <a:p>
            <a:pPr marL="457200" marR="0" indent="-457200">
              <a:spcBef>
                <a:spcPts val="0"/>
              </a:spcBef>
              <a:spcAft>
                <a:spcPts val="1200"/>
              </a:spcAft>
              <a:buAutoNum type="arabicParenBoth"/>
            </a:pPr>
            <a:r>
              <a:rPr lang="en-US" sz="1200" dirty="0" smtClean="0">
                <a:latin typeface="Times New Roman"/>
                <a:ea typeface="Times New Roman"/>
              </a:rPr>
              <a:t>In </a:t>
            </a:r>
            <a:r>
              <a:rPr lang="en-US" sz="1200" dirty="0">
                <a:latin typeface="Times New Roman"/>
                <a:ea typeface="Times New Roman"/>
              </a:rPr>
              <a:t>calculating the amount short for each QSE, the QSE must be given a capacity credit for its </a:t>
            </a:r>
            <a:r>
              <a:rPr lang="en-US" sz="1200" strike="sngStrike" dirty="0" smtClean="0">
                <a:solidFill>
                  <a:srgbClr val="FF0000"/>
                </a:solidFill>
                <a:latin typeface="Times New Roman"/>
                <a:ea typeface="Times New Roman"/>
              </a:rPr>
              <a:t>WGR </a:t>
            </a:r>
            <a:r>
              <a:rPr lang="en-US" sz="1200" u="sng" dirty="0" smtClean="0">
                <a:solidFill>
                  <a:srgbClr val="005386"/>
                </a:solidFill>
                <a:latin typeface="Times New Roman"/>
                <a:ea typeface="Times New Roman"/>
              </a:rPr>
              <a:t>IRRs</a:t>
            </a:r>
            <a:r>
              <a:rPr lang="en-US" sz="1200" dirty="0" smtClean="0">
                <a:latin typeface="Times New Roman"/>
                <a:ea typeface="Times New Roman"/>
              </a:rPr>
              <a:t> </a:t>
            </a:r>
            <a:r>
              <a:rPr lang="en-US" sz="1200" dirty="0">
                <a:latin typeface="Times New Roman"/>
                <a:ea typeface="Times New Roman"/>
              </a:rPr>
              <a:t>based on the HSL values entered into the COP by the QSE just prior to the RUC execution.  For IRRs, ERCOT shall use for Settlement purposes the COP and Trades Snapshot prior to the RUC regardless of Real-Time capacity or actual generation.  Therefore, the HASLSNAP and HASLADJ variables used below shall be equal to the HSL values entered into the QSE’s COP submitted prior to the RUC </a:t>
            </a:r>
            <a:r>
              <a:rPr lang="en-US" sz="1200" dirty="0" smtClean="0">
                <a:latin typeface="Times New Roman"/>
                <a:ea typeface="Times New Roman"/>
              </a:rPr>
              <a:t>for </a:t>
            </a:r>
            <a:r>
              <a:rPr lang="en-US" sz="1200" strike="sngStrike" dirty="0">
                <a:solidFill>
                  <a:srgbClr val="FF0000"/>
                </a:solidFill>
                <a:latin typeface="Times New Roman"/>
                <a:ea typeface="Times New Roman"/>
              </a:rPr>
              <a:t>WGR</a:t>
            </a:r>
            <a:r>
              <a:rPr lang="en-US" sz="1200" dirty="0" smtClean="0">
                <a:latin typeface="Times New Roman"/>
                <a:ea typeface="Times New Roman"/>
              </a:rPr>
              <a:t> </a:t>
            </a:r>
            <a:r>
              <a:rPr lang="en-US" sz="1200" u="sng" dirty="0">
                <a:solidFill>
                  <a:srgbClr val="005386"/>
                </a:solidFill>
                <a:latin typeface="Times New Roman"/>
                <a:ea typeface="Times New Roman"/>
              </a:rPr>
              <a:t>IRRs</a:t>
            </a:r>
            <a:r>
              <a:rPr lang="en-US" sz="1200" dirty="0">
                <a:latin typeface="Times New Roman"/>
                <a:ea typeface="Times New Roman"/>
              </a:rPr>
              <a:t>.  </a:t>
            </a:r>
            <a:endParaRPr lang="en-US" sz="1200" dirty="0" smtClean="0">
              <a:latin typeface="Times New Roman"/>
              <a:ea typeface="Times New Roman"/>
            </a:endParaRPr>
          </a:p>
          <a:p>
            <a:pPr marL="457200" marR="0" indent="-457200">
              <a:spcBef>
                <a:spcPts val="0"/>
              </a:spcBef>
              <a:spcAft>
                <a:spcPts val="1200"/>
              </a:spcAft>
              <a:buAutoNum type="arabicParenBoth"/>
            </a:pPr>
            <a:endParaRPr lang="en-US" sz="1200" dirty="0">
              <a:effectLst/>
              <a:latin typeface="Times New Roman"/>
              <a:ea typeface="Times New Roman"/>
            </a:endParaRPr>
          </a:p>
          <a:p>
            <a:pPr marL="457200" marR="0" indent="-457200">
              <a:spcBef>
                <a:spcPts val="0"/>
              </a:spcBef>
              <a:spcAft>
                <a:spcPts val="1200"/>
              </a:spcAft>
            </a:pPr>
            <a:r>
              <a:rPr lang="en-US" sz="1200" dirty="0">
                <a:latin typeface="Times New Roman"/>
                <a:ea typeface="Times New Roman"/>
              </a:rPr>
              <a:t>(2)	In calculating the amount short for each QSE, the QSE must be given a capacity credit for non- </a:t>
            </a:r>
            <a:r>
              <a:rPr lang="en-US" sz="1200" strike="sngStrike" dirty="0" smtClean="0">
                <a:solidFill>
                  <a:srgbClr val="FF0000"/>
                </a:solidFill>
                <a:latin typeface="Times New Roman"/>
                <a:ea typeface="Times New Roman"/>
              </a:rPr>
              <a:t>wind resources </a:t>
            </a:r>
            <a:r>
              <a:rPr lang="en-US" sz="1200" u="sng" dirty="0" smtClean="0">
                <a:solidFill>
                  <a:srgbClr val="005386"/>
                </a:solidFill>
                <a:latin typeface="Times New Roman"/>
                <a:ea typeface="Times New Roman"/>
              </a:rPr>
              <a:t>IRRs</a:t>
            </a:r>
            <a:r>
              <a:rPr lang="en-US" sz="1200" dirty="0" smtClean="0">
                <a:latin typeface="Times New Roman"/>
                <a:ea typeface="Times New Roman"/>
              </a:rPr>
              <a:t> </a:t>
            </a:r>
            <a:r>
              <a:rPr lang="en-US" sz="1200" dirty="0">
                <a:latin typeface="Times New Roman"/>
                <a:ea typeface="Times New Roman"/>
              </a:rPr>
              <a:t>that were given notice of decommitment within the two hours before the Operating Hour as a result of the RUC process by setting the HASLSNAP and HASLADJ variables used below equal to the HASLSNAP value for the Resource immediately before the decommitment instruction was given.  </a:t>
            </a:r>
          </a:p>
          <a:p>
            <a:pPr marL="457200" marR="0" indent="-457200">
              <a:spcBef>
                <a:spcPts val="0"/>
              </a:spcBef>
              <a:spcAft>
                <a:spcPts val="1200"/>
              </a:spcAft>
            </a:pPr>
            <a:r>
              <a:rPr lang="en-US" sz="1200" dirty="0">
                <a:latin typeface="Times New Roman"/>
                <a:ea typeface="Times New Roman"/>
              </a:rPr>
              <a:t>(10)	The RUC Shortfall in MW for one QSE for one 15-minute Settlement Interval, as measured at Real-Time, but including capacity </a:t>
            </a:r>
            <a:r>
              <a:rPr lang="en-US" sz="1200" dirty="0" smtClean="0">
                <a:latin typeface="Times New Roman"/>
                <a:ea typeface="Times New Roman"/>
              </a:rPr>
              <a:t>from </a:t>
            </a:r>
            <a:r>
              <a:rPr lang="en-US" sz="1200" strike="sngStrike" dirty="0" smtClean="0">
                <a:solidFill>
                  <a:srgbClr val="FF0000"/>
                </a:solidFill>
                <a:latin typeface="Times New Roman"/>
                <a:ea typeface="Times New Roman"/>
              </a:rPr>
              <a:t>WGRs</a:t>
            </a:r>
            <a:r>
              <a:rPr lang="en-US" sz="1200" u="sng" dirty="0" smtClean="0">
                <a:solidFill>
                  <a:srgbClr val="005386"/>
                </a:solidFill>
                <a:latin typeface="Times New Roman"/>
                <a:ea typeface="Times New Roman"/>
              </a:rPr>
              <a:t> </a:t>
            </a:r>
            <a:r>
              <a:rPr lang="en-US" sz="1200" u="sng" dirty="0">
                <a:solidFill>
                  <a:srgbClr val="005386"/>
                </a:solidFill>
                <a:latin typeface="Times New Roman"/>
                <a:ea typeface="Times New Roman"/>
              </a:rPr>
              <a:t>IRRs </a:t>
            </a:r>
            <a:r>
              <a:rPr lang="en-US" sz="1200" dirty="0">
                <a:latin typeface="Times New Roman"/>
                <a:ea typeface="Times New Roman"/>
              </a:rPr>
              <a:t>as seen in the RUC snapshot, is:</a:t>
            </a:r>
          </a:p>
          <a:p>
            <a:pPr marL="2171700" marR="0" indent="-1714500">
              <a:spcBef>
                <a:spcPts val="0"/>
              </a:spcBef>
              <a:spcAft>
                <a:spcPts val="1200"/>
              </a:spcAft>
              <a:tabLst>
                <a:tab pos="1485900" algn="l"/>
                <a:tab pos="2171700" algn="l"/>
              </a:tabLst>
            </a:pPr>
            <a:r>
              <a:rPr lang="it-IT" sz="1200" b="1" dirty="0">
                <a:latin typeface="Times New Roman"/>
                <a:ea typeface="Times New Roman"/>
              </a:rPr>
              <a:t>RUCSFADJ </a:t>
            </a:r>
            <a:r>
              <a:rPr lang="it-IT" sz="1200" b="1" i="1" baseline="-25000" dirty="0">
                <a:latin typeface="Times New Roman"/>
                <a:ea typeface="Times New Roman"/>
              </a:rPr>
              <a:t>ruc,q,i</a:t>
            </a:r>
            <a:r>
              <a:rPr lang="it-IT" sz="1200" b="1" dirty="0">
                <a:latin typeface="Times New Roman"/>
                <a:ea typeface="Times New Roman"/>
              </a:rPr>
              <a:t>	=	Max (0, ((</a:t>
            </a:r>
            <a:r>
              <a:rPr lang="en-US" sz="1200" b="1" dirty="0">
                <a:latin typeface="Times New Roman"/>
                <a:ea typeface="Times New Roman"/>
              </a:rPr>
              <a:t> </a:t>
            </a:r>
            <a:r>
              <a:rPr lang="en-US" sz="1200" b="1" dirty="0" smtClean="0">
                <a:latin typeface="Times New Roman"/>
                <a:ea typeface="Times New Roman"/>
              </a:rPr>
              <a:t>   </a:t>
            </a:r>
            <a:r>
              <a:rPr lang="it-IT" sz="1200" b="1" dirty="0" smtClean="0">
                <a:latin typeface="Times New Roman"/>
                <a:ea typeface="Times New Roman"/>
              </a:rPr>
              <a:t>RTAML</a:t>
            </a:r>
            <a:r>
              <a:rPr lang="it-IT" sz="1200" b="1" i="1" baseline="-25000" dirty="0" smtClean="0">
                <a:latin typeface="Times New Roman"/>
                <a:ea typeface="Times New Roman"/>
              </a:rPr>
              <a:t>q,p,i</a:t>
            </a:r>
            <a:r>
              <a:rPr lang="it-IT" sz="1200" b="1" dirty="0">
                <a:latin typeface="Times New Roman"/>
                <a:ea typeface="Times New Roman"/>
              </a:rPr>
              <a:t>) *4) + </a:t>
            </a:r>
            <a:r>
              <a:rPr lang="en-US" sz="1200" b="1" dirty="0">
                <a:latin typeface="Times New Roman"/>
                <a:ea typeface="Times New Roman"/>
              </a:rPr>
              <a:t> </a:t>
            </a:r>
            <a:r>
              <a:rPr lang="en-US" sz="1200" b="1" dirty="0" smtClean="0">
                <a:latin typeface="Times New Roman"/>
                <a:ea typeface="Times New Roman"/>
              </a:rPr>
              <a:t> </a:t>
            </a:r>
            <a:r>
              <a:rPr lang="it-IT" sz="1200" b="1" dirty="0" smtClean="0">
                <a:latin typeface="Times New Roman"/>
                <a:ea typeface="Times New Roman"/>
              </a:rPr>
              <a:t>RTDCEXP </a:t>
            </a:r>
            <a:r>
              <a:rPr lang="it-IT" sz="1200" b="1" i="1" baseline="-25000" dirty="0">
                <a:latin typeface="Times New Roman"/>
                <a:ea typeface="Times New Roman"/>
              </a:rPr>
              <a:t>q, p, i</a:t>
            </a:r>
            <a:r>
              <a:rPr lang="it-IT" sz="1200" b="1" dirty="0">
                <a:latin typeface="Times New Roman"/>
                <a:ea typeface="Times New Roman"/>
              </a:rPr>
              <a:t> – (</a:t>
            </a:r>
            <a:r>
              <a:rPr lang="en-US" sz="1200" b="1" dirty="0">
                <a:latin typeface="Times New Roman"/>
                <a:ea typeface="Times New Roman"/>
              </a:rPr>
              <a:t> </a:t>
            </a:r>
            <a:r>
              <a:rPr lang="en-US" sz="1200" b="1" dirty="0" smtClean="0">
                <a:latin typeface="Times New Roman"/>
                <a:ea typeface="Times New Roman"/>
              </a:rPr>
              <a:t>         HASLSNAP</a:t>
            </a:r>
            <a:r>
              <a:rPr lang="en-US" sz="1200" b="1" i="1" baseline="-25000" dirty="0" smtClean="0">
                <a:latin typeface="Times New Roman"/>
                <a:ea typeface="Times New Roman"/>
              </a:rPr>
              <a:t> </a:t>
            </a:r>
            <a:r>
              <a:rPr lang="en-US" sz="1200" b="1" i="1" baseline="-25000" dirty="0" err="1">
                <a:latin typeface="Times New Roman"/>
                <a:ea typeface="Times New Roman"/>
              </a:rPr>
              <a:t>ruc</a:t>
            </a:r>
            <a:r>
              <a:rPr lang="en-US" sz="1200" b="1" i="1" baseline="-25000" dirty="0">
                <a:latin typeface="Times New Roman"/>
                <a:ea typeface="Times New Roman"/>
              </a:rPr>
              <a:t>, q, r, h</a:t>
            </a:r>
            <a:r>
              <a:rPr lang="en-US" sz="1200" b="1" dirty="0">
                <a:latin typeface="Times New Roman"/>
                <a:ea typeface="Times New Roman"/>
              </a:rPr>
              <a:t> + </a:t>
            </a:r>
            <a:r>
              <a:rPr lang="it-IT" sz="1200" b="1" dirty="0">
                <a:latin typeface="Times New Roman"/>
                <a:ea typeface="Times New Roman"/>
              </a:rPr>
              <a:t>RUCCAPADJ</a:t>
            </a:r>
            <a:r>
              <a:rPr lang="it-IT" sz="1200" b="1" i="1" baseline="-25000" dirty="0">
                <a:latin typeface="Times New Roman"/>
                <a:ea typeface="Times New Roman"/>
              </a:rPr>
              <a:t>q,i</a:t>
            </a:r>
            <a:r>
              <a:rPr lang="it-IT" sz="1200" b="1" dirty="0" smtClean="0">
                <a:latin typeface="Times New Roman"/>
                <a:ea typeface="Times New Roman"/>
              </a:rPr>
              <a:t>))</a:t>
            </a:r>
          </a:p>
          <a:p>
            <a:pPr marL="457200" marR="0" indent="-457200">
              <a:spcBef>
                <a:spcPts val="0"/>
              </a:spcBef>
              <a:spcAft>
                <a:spcPts val="1200"/>
              </a:spcAft>
            </a:pPr>
            <a:r>
              <a:rPr lang="en-US" sz="1200" dirty="0">
                <a:latin typeface="Times New Roman"/>
                <a:ea typeface="Times New Roman"/>
              </a:rPr>
              <a:t>11)	The amount of capacity that a QSE had in Real-Time for a 15-minute Settlement Interval, excluding capacity </a:t>
            </a:r>
            <a:r>
              <a:rPr lang="en-US" sz="1200" dirty="0" smtClean="0">
                <a:latin typeface="Times New Roman"/>
                <a:ea typeface="Times New Roman"/>
              </a:rPr>
              <a:t>from </a:t>
            </a:r>
            <a:r>
              <a:rPr lang="en-US" sz="1200" strike="sngStrike" dirty="0" smtClean="0">
                <a:solidFill>
                  <a:srgbClr val="FF0000"/>
                </a:solidFill>
                <a:latin typeface="Times New Roman"/>
                <a:ea typeface="Times New Roman"/>
              </a:rPr>
              <a:t>WGRs</a:t>
            </a:r>
            <a:r>
              <a:rPr lang="en-US" sz="1200" dirty="0" smtClean="0">
                <a:latin typeface="Times New Roman"/>
                <a:ea typeface="Times New Roman"/>
              </a:rPr>
              <a:t> </a:t>
            </a:r>
            <a:r>
              <a:rPr lang="en-US" sz="1200" u="sng" dirty="0">
                <a:solidFill>
                  <a:srgbClr val="005386"/>
                </a:solidFill>
                <a:latin typeface="Times New Roman"/>
                <a:ea typeface="Times New Roman"/>
              </a:rPr>
              <a:t>IRRs</a:t>
            </a:r>
            <a:r>
              <a:rPr lang="en-US" sz="1200" dirty="0">
                <a:latin typeface="Times New Roman"/>
                <a:ea typeface="Times New Roman"/>
              </a:rPr>
              <a:t>, is:</a:t>
            </a:r>
          </a:p>
          <a:p>
            <a:pPr marL="2171700" marR="0" indent="-1714500">
              <a:spcBef>
                <a:spcPts val="0"/>
              </a:spcBef>
              <a:spcAft>
                <a:spcPts val="1200"/>
              </a:spcAft>
              <a:tabLst>
                <a:tab pos="1485900" algn="l"/>
                <a:tab pos="2171700" algn="l"/>
              </a:tabLst>
            </a:pPr>
            <a:r>
              <a:rPr lang="en-US" sz="1200" b="1" dirty="0">
                <a:latin typeface="Times New Roman"/>
                <a:ea typeface="Times New Roman"/>
              </a:rPr>
              <a:t>RUCCAPADJ</a:t>
            </a:r>
            <a:r>
              <a:rPr lang="en-US" sz="1200" b="1" i="1" baseline="-25000" dirty="0">
                <a:latin typeface="Times New Roman"/>
                <a:ea typeface="Times New Roman"/>
              </a:rPr>
              <a:t>q,i</a:t>
            </a:r>
            <a:r>
              <a:rPr lang="en-US" sz="1200" b="1" dirty="0">
                <a:latin typeface="Times New Roman"/>
                <a:ea typeface="Times New Roman"/>
              </a:rPr>
              <a:t> =	 HASLADJ</a:t>
            </a:r>
            <a:r>
              <a:rPr lang="en-US" sz="1200" b="1" i="1" baseline="-25000" dirty="0">
                <a:latin typeface="Times New Roman"/>
                <a:ea typeface="Times New Roman"/>
              </a:rPr>
              <a:t>q,r,h</a:t>
            </a:r>
            <a:r>
              <a:rPr lang="en-US" sz="1200" b="1" dirty="0">
                <a:latin typeface="Times New Roman"/>
                <a:ea typeface="Times New Roman"/>
              </a:rPr>
              <a:t> + (RUCCPADJ</a:t>
            </a:r>
            <a:r>
              <a:rPr lang="en-US" sz="1200" b="1" i="1" baseline="-25000" dirty="0">
                <a:latin typeface="Times New Roman"/>
                <a:ea typeface="Times New Roman"/>
              </a:rPr>
              <a:t>q,h</a:t>
            </a:r>
            <a:r>
              <a:rPr lang="en-US" sz="1200" b="1" dirty="0">
                <a:latin typeface="Times New Roman"/>
                <a:ea typeface="Times New Roman"/>
              </a:rPr>
              <a:t> – RUCCSADJ</a:t>
            </a:r>
            <a:r>
              <a:rPr lang="en-US" sz="1200" b="1" i="1" baseline="-25000" dirty="0">
                <a:latin typeface="Times New Roman"/>
                <a:ea typeface="Times New Roman"/>
              </a:rPr>
              <a:t>q,h</a:t>
            </a:r>
            <a:r>
              <a:rPr lang="en-US" sz="1200" b="1" dirty="0">
                <a:latin typeface="Times New Roman"/>
                <a:ea typeface="Times New Roman"/>
              </a:rPr>
              <a:t>) + ( </a:t>
            </a:r>
            <a:r>
              <a:rPr lang="en-US" sz="1200" b="1" dirty="0" smtClean="0">
                <a:latin typeface="Times New Roman"/>
                <a:ea typeface="Times New Roman"/>
              </a:rPr>
              <a:t>  DAEP</a:t>
            </a:r>
            <a:r>
              <a:rPr lang="en-US" sz="1200" b="1" i="1" baseline="-25000" dirty="0" smtClean="0">
                <a:latin typeface="Times New Roman"/>
                <a:ea typeface="Times New Roman"/>
              </a:rPr>
              <a:t>q,p,h</a:t>
            </a:r>
            <a:r>
              <a:rPr lang="en-US" sz="1200" b="1" dirty="0" smtClean="0">
                <a:latin typeface="Times New Roman"/>
                <a:ea typeface="Times New Roman"/>
              </a:rPr>
              <a:t> </a:t>
            </a:r>
            <a:r>
              <a:rPr lang="en-US" sz="1200" b="1" dirty="0">
                <a:latin typeface="Times New Roman"/>
                <a:ea typeface="Times New Roman"/>
              </a:rPr>
              <a:t>– </a:t>
            </a:r>
            <a:r>
              <a:rPr lang="en-US" sz="1200" b="1" dirty="0" smtClean="0">
                <a:latin typeface="Times New Roman"/>
                <a:ea typeface="Times New Roman"/>
              </a:rPr>
              <a:t>  DAES</a:t>
            </a:r>
            <a:r>
              <a:rPr lang="en-US" sz="1200" b="1" i="1" baseline="-25000" dirty="0" smtClean="0">
                <a:latin typeface="Times New Roman"/>
                <a:ea typeface="Times New Roman"/>
              </a:rPr>
              <a:t>q,p,h</a:t>
            </a:r>
            <a:r>
              <a:rPr lang="en-US" sz="1200" b="1" dirty="0">
                <a:latin typeface="Times New Roman"/>
                <a:ea typeface="Times New Roman"/>
              </a:rPr>
              <a:t>) + ( RTQQEPADJ</a:t>
            </a:r>
            <a:r>
              <a:rPr lang="en-US" sz="1200" b="1" i="1" baseline="-25000" dirty="0">
                <a:latin typeface="Times New Roman"/>
                <a:ea typeface="Times New Roman"/>
              </a:rPr>
              <a:t>q,p,i</a:t>
            </a:r>
            <a:r>
              <a:rPr lang="en-US" sz="1200" b="1" dirty="0">
                <a:latin typeface="Times New Roman"/>
                <a:ea typeface="Times New Roman"/>
              </a:rPr>
              <a:t> – </a:t>
            </a:r>
            <a:r>
              <a:rPr lang="en-US" sz="1200" b="1" dirty="0" smtClean="0">
                <a:latin typeface="Times New Roman"/>
                <a:ea typeface="Times New Roman"/>
              </a:rPr>
              <a:t>   RTQQESADJ</a:t>
            </a:r>
            <a:r>
              <a:rPr lang="en-US" sz="1200" b="1" i="1" baseline="-25000" dirty="0" smtClean="0">
                <a:latin typeface="Times New Roman"/>
                <a:ea typeface="Times New Roman"/>
              </a:rPr>
              <a:t>q,p,i</a:t>
            </a:r>
            <a:r>
              <a:rPr lang="en-US" sz="1200" b="1" dirty="0">
                <a:latin typeface="Times New Roman"/>
                <a:ea typeface="Times New Roman"/>
              </a:rPr>
              <a:t>) + </a:t>
            </a:r>
            <a:r>
              <a:rPr lang="en-US" sz="1200" b="1" dirty="0" smtClean="0">
                <a:latin typeface="Times New Roman"/>
                <a:ea typeface="Times New Roman"/>
              </a:rPr>
              <a:t>   </a:t>
            </a:r>
            <a:r>
              <a:rPr lang="en-US" sz="1200" b="1" dirty="0">
                <a:latin typeface="Times New Roman"/>
                <a:ea typeface="Times New Roman"/>
              </a:rPr>
              <a:t>DCIMPADJ </a:t>
            </a:r>
            <a:r>
              <a:rPr lang="en-US" sz="1200" b="1" i="1" baseline="-25000" dirty="0">
                <a:latin typeface="Times New Roman"/>
                <a:ea typeface="Times New Roman"/>
              </a:rPr>
              <a:t>q, p, </a:t>
            </a:r>
            <a:r>
              <a:rPr lang="en-US" sz="1200" b="1" i="1" baseline="-25000" dirty="0" err="1">
                <a:latin typeface="Times New Roman"/>
                <a:ea typeface="Times New Roman"/>
              </a:rPr>
              <a:t>i</a:t>
            </a:r>
            <a:endParaRPr lang="en-US" sz="1200" b="1" dirty="0">
              <a:latin typeface="Times New Roman"/>
              <a:ea typeface="Times New Roman"/>
            </a:endParaRPr>
          </a:p>
          <a:p>
            <a:pPr marL="2171700" marR="0" indent="-1714500">
              <a:spcBef>
                <a:spcPts val="0"/>
              </a:spcBef>
              <a:spcAft>
                <a:spcPts val="1200"/>
              </a:spcAft>
              <a:tabLst>
                <a:tab pos="1485900" algn="l"/>
                <a:tab pos="2171700" algn="l"/>
              </a:tabLst>
            </a:pPr>
            <a:endParaRPr lang="en-US" sz="1200" b="1" dirty="0">
              <a:latin typeface="Times New Roman"/>
              <a:ea typeface="Times New Roman"/>
            </a:endParaRPr>
          </a:p>
          <a:p>
            <a:pPr marL="457200" marR="0" indent="-457200">
              <a:spcBef>
                <a:spcPts val="0"/>
              </a:spcBef>
              <a:spcAft>
                <a:spcPts val="1200"/>
              </a:spcAft>
              <a:buAutoNum type="arabicParenBoth"/>
            </a:pPr>
            <a:endParaRPr lang="en-US" sz="1200" dirty="0">
              <a:effectLst/>
              <a:latin typeface="Times New Roman"/>
              <a:ea typeface="Times New Roman"/>
            </a:endParaRPr>
          </a:p>
        </p:txBody>
      </p:sp>
      <p:pic>
        <p:nvPicPr>
          <p:cNvPr id="2050" name="Picture 2"/>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5804490" y="4127870"/>
            <a:ext cx="533400" cy="3048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2051" name="Picture 3"/>
          <p:cNvPicPr>
            <a:picLocks noChangeAspect="1" noChangeArrowheads="1"/>
          </p:cNvPicPr>
          <p:nvPr/>
        </p:nvPicPr>
        <p:blipFill>
          <a:blip r:embed="rId4">
            <a:extLst>
              <a:ext uri="{28A0092B-C50C-407E-A947-70E740481C1C}">
                <a14:useLocalDpi xmlns:a14="http://schemas.microsoft.com/office/drawing/2010/main" xmlns="" val="0"/>
              </a:ext>
            </a:extLst>
          </a:blip>
          <a:srcRect/>
          <a:stretch>
            <a:fillRect/>
          </a:stretch>
        </p:blipFill>
        <p:spPr bwMode="auto">
          <a:xfrm>
            <a:off x="3309717" y="4058758"/>
            <a:ext cx="142875" cy="2952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6" name="Picture 3"/>
          <p:cNvPicPr>
            <a:picLocks noChangeAspect="1" noChangeArrowheads="1"/>
          </p:cNvPicPr>
          <p:nvPr/>
        </p:nvPicPr>
        <p:blipFill>
          <a:blip r:embed="rId4">
            <a:extLst>
              <a:ext uri="{28A0092B-C50C-407E-A947-70E740481C1C}">
                <a14:useLocalDpi xmlns:a14="http://schemas.microsoft.com/office/drawing/2010/main" xmlns="" val="0"/>
              </a:ext>
            </a:extLst>
          </a:blip>
          <a:srcRect/>
          <a:stretch>
            <a:fillRect/>
          </a:stretch>
        </p:blipFill>
        <p:spPr bwMode="auto">
          <a:xfrm>
            <a:off x="4567903" y="4127870"/>
            <a:ext cx="142875" cy="2952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2052" name="Picture 4"/>
          <p:cNvPicPr>
            <a:picLocks noChangeAspect="1" noChangeArrowheads="1"/>
          </p:cNvPicPr>
          <p:nvPr/>
        </p:nvPicPr>
        <p:blipFill>
          <a:blip r:embed="rId5">
            <a:extLst>
              <a:ext uri="{28A0092B-C50C-407E-A947-70E740481C1C}">
                <a14:useLocalDpi xmlns:a14="http://schemas.microsoft.com/office/drawing/2010/main" xmlns="" val="0"/>
              </a:ext>
            </a:extLst>
          </a:blip>
          <a:srcRect/>
          <a:stretch>
            <a:fillRect/>
          </a:stretch>
        </p:blipFill>
        <p:spPr bwMode="auto">
          <a:xfrm>
            <a:off x="2395316" y="5162218"/>
            <a:ext cx="142875" cy="2762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8" name="Picture 3"/>
          <p:cNvPicPr>
            <a:picLocks noChangeAspect="1" noChangeArrowheads="1"/>
          </p:cNvPicPr>
          <p:nvPr/>
        </p:nvPicPr>
        <p:blipFill>
          <a:blip r:embed="rId4">
            <a:extLst>
              <a:ext uri="{28A0092B-C50C-407E-A947-70E740481C1C}">
                <a14:useLocalDpi xmlns:a14="http://schemas.microsoft.com/office/drawing/2010/main" xmlns="" val="0"/>
              </a:ext>
            </a:extLst>
          </a:blip>
          <a:srcRect/>
          <a:stretch>
            <a:fillRect/>
          </a:stretch>
        </p:blipFill>
        <p:spPr bwMode="auto">
          <a:xfrm>
            <a:off x="5978486" y="5162218"/>
            <a:ext cx="142875" cy="2952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9" name="Picture 3"/>
          <p:cNvPicPr>
            <a:picLocks noChangeAspect="1" noChangeArrowheads="1"/>
          </p:cNvPicPr>
          <p:nvPr/>
        </p:nvPicPr>
        <p:blipFill>
          <a:blip r:embed="rId4">
            <a:extLst>
              <a:ext uri="{28A0092B-C50C-407E-A947-70E740481C1C}">
                <a14:useLocalDpi xmlns:a14="http://schemas.microsoft.com/office/drawing/2010/main" xmlns="" val="0"/>
              </a:ext>
            </a:extLst>
          </a:blip>
          <a:srcRect/>
          <a:stretch>
            <a:fillRect/>
          </a:stretch>
        </p:blipFill>
        <p:spPr bwMode="auto">
          <a:xfrm>
            <a:off x="6822003" y="5166980"/>
            <a:ext cx="142875" cy="2952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10" name="Picture 3"/>
          <p:cNvPicPr>
            <a:picLocks noChangeAspect="1" noChangeArrowheads="1"/>
          </p:cNvPicPr>
          <p:nvPr/>
        </p:nvPicPr>
        <p:blipFill>
          <a:blip r:embed="rId4">
            <a:extLst>
              <a:ext uri="{28A0092B-C50C-407E-A947-70E740481C1C}">
                <a14:useLocalDpi xmlns:a14="http://schemas.microsoft.com/office/drawing/2010/main" xmlns="" val="0"/>
              </a:ext>
            </a:extLst>
          </a:blip>
          <a:srcRect/>
          <a:stretch>
            <a:fillRect/>
          </a:stretch>
        </p:blipFill>
        <p:spPr bwMode="auto">
          <a:xfrm>
            <a:off x="2395315" y="5403665"/>
            <a:ext cx="142875" cy="2952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11" name="Picture 3"/>
          <p:cNvPicPr>
            <a:picLocks noChangeAspect="1" noChangeArrowheads="1"/>
          </p:cNvPicPr>
          <p:nvPr/>
        </p:nvPicPr>
        <p:blipFill>
          <a:blip r:embed="rId4">
            <a:extLst>
              <a:ext uri="{28A0092B-C50C-407E-A947-70E740481C1C}">
                <a14:useLocalDpi xmlns:a14="http://schemas.microsoft.com/office/drawing/2010/main" xmlns="" val="0"/>
              </a:ext>
            </a:extLst>
          </a:blip>
          <a:srcRect/>
          <a:stretch>
            <a:fillRect/>
          </a:stretch>
        </p:blipFill>
        <p:spPr bwMode="auto">
          <a:xfrm>
            <a:off x="3759825" y="5379520"/>
            <a:ext cx="142875" cy="2952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12" name="Picture 3"/>
          <p:cNvPicPr>
            <a:picLocks noChangeAspect="1" noChangeArrowheads="1"/>
          </p:cNvPicPr>
          <p:nvPr/>
        </p:nvPicPr>
        <p:blipFill>
          <a:blip r:embed="rId4">
            <a:extLst>
              <a:ext uri="{28A0092B-C50C-407E-A947-70E740481C1C}">
                <a14:useLocalDpi xmlns:a14="http://schemas.microsoft.com/office/drawing/2010/main" xmlns="" val="0"/>
              </a:ext>
            </a:extLst>
          </a:blip>
          <a:srcRect/>
          <a:stretch>
            <a:fillRect/>
          </a:stretch>
        </p:blipFill>
        <p:spPr bwMode="auto">
          <a:xfrm>
            <a:off x="5195221" y="5370774"/>
            <a:ext cx="142875" cy="2952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29093576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a:spLocks noGrp="1" noChangeArrowheads="1"/>
          </p:cNvSpPr>
          <p:nvPr>
            <p:ph type="title"/>
          </p:nvPr>
        </p:nvSpPr>
        <p:spPr>
          <a:xfrm>
            <a:off x="152400" y="0"/>
            <a:ext cx="8686800" cy="685800"/>
          </a:xfrm>
        </p:spPr>
        <p:txBody>
          <a:bodyPr/>
          <a:lstStyle/>
          <a:p>
            <a:r>
              <a:rPr lang="en-US" sz="1800" dirty="0" smtClean="0">
                <a:solidFill>
                  <a:srgbClr val="FF0000"/>
                </a:solidFill>
              </a:rPr>
              <a:t>R5.5</a:t>
            </a:r>
            <a:r>
              <a:rPr lang="en-US" sz="1800" dirty="0" smtClean="0"/>
              <a:t> – NPRR 588- </a:t>
            </a:r>
            <a:r>
              <a:rPr lang="en-US" sz="1800" dirty="0"/>
              <a:t>Clarifications for PV Generation </a:t>
            </a:r>
            <a:r>
              <a:rPr lang="en-US" sz="1800" dirty="0" smtClean="0"/>
              <a:t>Resources </a:t>
            </a:r>
          </a:p>
        </p:txBody>
      </p:sp>
      <p:sp>
        <p:nvSpPr>
          <p:cNvPr id="4" name="Rectangle 3"/>
          <p:cNvSpPr/>
          <p:nvPr/>
        </p:nvSpPr>
        <p:spPr>
          <a:xfrm>
            <a:off x="531628" y="915267"/>
            <a:ext cx="8229600" cy="1569660"/>
          </a:xfrm>
          <a:prstGeom prst="rect">
            <a:avLst/>
          </a:prstGeom>
        </p:spPr>
        <p:txBody>
          <a:bodyPr wrap="square">
            <a:spAutoFit/>
          </a:bodyPr>
          <a:lstStyle/>
          <a:p>
            <a:pPr marL="1033145" marR="0" indent="-1033145">
              <a:spcBef>
                <a:spcPts val="2400"/>
              </a:spcBef>
              <a:spcAft>
                <a:spcPts val="1200"/>
              </a:spcAft>
              <a:tabLst>
                <a:tab pos="1028700" algn="l"/>
              </a:tabLst>
            </a:pPr>
            <a:r>
              <a:rPr lang="en-US" sz="1200" b="1" i="1" dirty="0">
                <a:latin typeface="Times New Roman"/>
                <a:ea typeface="Times New Roman"/>
              </a:rPr>
              <a:t>4.4.9.2.3	Startup Offer and Minimum-Energy Offer Generic Caps </a:t>
            </a:r>
          </a:p>
          <a:p>
            <a:pPr marL="1033145" marR="0" indent="-1033145">
              <a:spcBef>
                <a:spcPts val="2400"/>
              </a:spcBef>
              <a:spcAft>
                <a:spcPts val="1200"/>
              </a:spcAft>
              <a:tabLst>
                <a:tab pos="1028700" algn="l"/>
              </a:tabLst>
            </a:pPr>
            <a:endParaRPr lang="en-US" sz="1200" b="1" i="1" dirty="0" smtClean="0">
              <a:latin typeface="Times New Roman"/>
              <a:ea typeface="Times New Roman"/>
            </a:endParaRPr>
          </a:p>
          <a:p>
            <a:pPr marL="1033145" marR="0" indent="-1033145">
              <a:spcBef>
                <a:spcPts val="2400"/>
              </a:spcBef>
              <a:spcAft>
                <a:spcPts val="1200"/>
              </a:spcAft>
              <a:tabLst>
                <a:tab pos="1028700" algn="l"/>
              </a:tabLst>
            </a:pPr>
            <a:r>
              <a:rPr lang="en-US" sz="1200" dirty="0">
                <a:latin typeface="Times New Roman"/>
                <a:ea typeface="Times New Roman"/>
              </a:rPr>
              <a:t> </a:t>
            </a:r>
          </a:p>
        </p:txBody>
      </p:sp>
      <p:graphicFrame>
        <p:nvGraphicFramePr>
          <p:cNvPr id="13" name="Table 12"/>
          <p:cNvGraphicFramePr>
            <a:graphicFrameLocks noGrp="1"/>
          </p:cNvGraphicFramePr>
          <p:nvPr>
            <p:extLst>
              <p:ext uri="{D42A27DB-BD31-4B8C-83A1-F6EECF244321}">
                <p14:modId xmlns:p14="http://schemas.microsoft.com/office/powerpoint/2010/main" xmlns="" val="727300951"/>
              </p:ext>
            </p:extLst>
          </p:nvPr>
        </p:nvGraphicFramePr>
        <p:xfrm>
          <a:off x="2209563" y="1779300"/>
          <a:ext cx="4257040" cy="3816350"/>
        </p:xfrm>
        <a:graphic>
          <a:graphicData uri="http://schemas.openxmlformats.org/drawingml/2006/table">
            <a:tbl>
              <a:tblPr firstRow="1" firstCol="1" lastRow="1" lastCol="1" bandRow="1" bandCol="1"/>
              <a:tblGrid>
                <a:gridCol w="2983230"/>
                <a:gridCol w="1273810"/>
              </a:tblGrid>
              <a:tr h="0">
                <a:tc>
                  <a:txBody>
                    <a:bodyPr/>
                    <a:lstStyle/>
                    <a:p>
                      <a:pPr marL="0" marR="0">
                        <a:spcBef>
                          <a:spcPts val="0"/>
                        </a:spcBef>
                        <a:spcAft>
                          <a:spcPts val="0"/>
                        </a:spcAft>
                      </a:pPr>
                      <a:r>
                        <a:rPr lang="en-US" sz="1000" b="1" dirty="0">
                          <a:effectLst/>
                          <a:latin typeface="Times New Roman"/>
                          <a:ea typeface="Times New Roman"/>
                        </a:rPr>
                        <a:t>Resource Category</a:t>
                      </a:r>
                      <a:endParaRPr lang="en-US" sz="1200" dirty="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000" b="1">
                          <a:effectLst/>
                          <a:latin typeface="Times New Roman"/>
                          <a:ea typeface="Times New Roman"/>
                        </a:rPr>
                        <a:t>O&amp;M Costs ($)</a:t>
                      </a:r>
                      <a:endParaRPr lang="en-US" sz="12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spcBef>
                          <a:spcPts val="0"/>
                        </a:spcBef>
                        <a:spcAft>
                          <a:spcPts val="0"/>
                        </a:spcAft>
                      </a:pPr>
                      <a:r>
                        <a:rPr lang="en-US" sz="1000" dirty="0">
                          <a:effectLst/>
                          <a:latin typeface="Times New Roman"/>
                          <a:ea typeface="Times New Roman"/>
                        </a:rPr>
                        <a:t>Nuclear, coal, lignite and hydro</a:t>
                      </a:r>
                      <a:endParaRPr lang="en-US" sz="1200" dirty="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000">
                          <a:effectLst/>
                          <a:latin typeface="Times New Roman"/>
                          <a:ea typeface="Times New Roman"/>
                        </a:rPr>
                        <a:t>7,200</a:t>
                      </a:r>
                      <a:endParaRPr lang="en-US" sz="12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spcBef>
                          <a:spcPts val="0"/>
                        </a:spcBef>
                        <a:spcAft>
                          <a:spcPts val="0"/>
                        </a:spcAft>
                      </a:pPr>
                      <a:r>
                        <a:rPr lang="en-US" sz="1000" dirty="0">
                          <a:effectLst/>
                          <a:latin typeface="Times New Roman"/>
                          <a:ea typeface="Times New Roman"/>
                        </a:rPr>
                        <a:t>Combined Cycle Generation Resource with a combustion turbine ≥ 90 MW, as determined by the largest combustion turbine in the Combined Cycle Generation Resource and for each combustion turbine in the Combined Cycle Generation Resource</a:t>
                      </a:r>
                      <a:endParaRPr lang="en-US" sz="1200" dirty="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000">
                          <a:effectLst/>
                          <a:latin typeface="Times New Roman"/>
                          <a:ea typeface="Times New Roman"/>
                        </a:rPr>
                        <a:t>6,810 </a:t>
                      </a:r>
                      <a:endParaRPr lang="en-US" sz="12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spcBef>
                          <a:spcPts val="0"/>
                        </a:spcBef>
                        <a:spcAft>
                          <a:spcPts val="0"/>
                        </a:spcAft>
                      </a:pPr>
                      <a:r>
                        <a:rPr lang="en-US" sz="1000">
                          <a:effectLst/>
                          <a:latin typeface="Times New Roman"/>
                          <a:ea typeface="Times New Roman"/>
                        </a:rPr>
                        <a:t>Combined Cycle Generation Resource with a combustion turbine &lt; 90 MW, as determined by the largest combustion turbine in the Combined Cycle Generation Resource and for each combustion turbine in the Combined Cycle Generation Resource</a:t>
                      </a:r>
                      <a:endParaRPr lang="en-US" sz="12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000">
                          <a:effectLst/>
                          <a:latin typeface="Times New Roman"/>
                          <a:ea typeface="Times New Roman"/>
                        </a:rPr>
                        <a:t>6,810</a:t>
                      </a:r>
                      <a:endParaRPr lang="en-US" sz="12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spcBef>
                          <a:spcPts val="0"/>
                        </a:spcBef>
                        <a:spcAft>
                          <a:spcPts val="0"/>
                        </a:spcAft>
                      </a:pPr>
                      <a:r>
                        <a:rPr lang="en-US" sz="1000">
                          <a:effectLst/>
                          <a:latin typeface="Times New Roman"/>
                          <a:ea typeface="Times New Roman"/>
                        </a:rPr>
                        <a:t>Gas steam supercritical boiler</a:t>
                      </a:r>
                      <a:endParaRPr lang="en-US" sz="12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000">
                          <a:effectLst/>
                          <a:latin typeface="Times New Roman"/>
                          <a:ea typeface="Times New Roman"/>
                        </a:rPr>
                        <a:t>4,800</a:t>
                      </a:r>
                      <a:endParaRPr lang="en-US" sz="12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58750">
                <a:tc>
                  <a:txBody>
                    <a:bodyPr/>
                    <a:lstStyle/>
                    <a:p>
                      <a:pPr marL="0" marR="0">
                        <a:spcBef>
                          <a:spcPts val="0"/>
                        </a:spcBef>
                        <a:spcAft>
                          <a:spcPts val="0"/>
                        </a:spcAft>
                      </a:pPr>
                      <a:r>
                        <a:rPr lang="en-US" sz="1000">
                          <a:effectLst/>
                          <a:latin typeface="Times New Roman"/>
                          <a:ea typeface="Times New Roman"/>
                        </a:rPr>
                        <a:t>Gas steam reheat boiler </a:t>
                      </a:r>
                      <a:endParaRPr lang="en-US" sz="12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000">
                          <a:effectLst/>
                          <a:latin typeface="Times New Roman"/>
                          <a:ea typeface="Times New Roman"/>
                        </a:rPr>
                        <a:t>3,000</a:t>
                      </a:r>
                      <a:endParaRPr lang="en-US" sz="12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spcBef>
                          <a:spcPts val="0"/>
                        </a:spcBef>
                        <a:spcAft>
                          <a:spcPts val="0"/>
                        </a:spcAft>
                      </a:pPr>
                      <a:r>
                        <a:rPr lang="en-US" sz="1000">
                          <a:effectLst/>
                          <a:latin typeface="Times New Roman"/>
                          <a:ea typeface="Times New Roman"/>
                        </a:rPr>
                        <a:t>Gas steam non-reheat or boiler w/o air-preheater </a:t>
                      </a:r>
                      <a:endParaRPr lang="en-US" sz="12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000">
                          <a:effectLst/>
                          <a:latin typeface="Times New Roman"/>
                          <a:ea typeface="Times New Roman"/>
                        </a:rPr>
                        <a:t>2,310</a:t>
                      </a:r>
                      <a:endParaRPr lang="en-US" sz="12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spcBef>
                          <a:spcPts val="0"/>
                        </a:spcBef>
                        <a:spcAft>
                          <a:spcPts val="0"/>
                        </a:spcAft>
                      </a:pPr>
                      <a:r>
                        <a:rPr lang="en-US" sz="1000">
                          <a:effectLst/>
                          <a:latin typeface="Times New Roman"/>
                          <a:ea typeface="Times New Roman"/>
                        </a:rPr>
                        <a:t>Simple cycle greater than 90 MW </a:t>
                      </a:r>
                      <a:endParaRPr lang="en-US" sz="12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000">
                          <a:effectLst/>
                          <a:latin typeface="Times New Roman"/>
                          <a:ea typeface="Times New Roman"/>
                        </a:rPr>
                        <a:t>5,000</a:t>
                      </a:r>
                      <a:endParaRPr lang="en-US" sz="12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spcBef>
                          <a:spcPts val="0"/>
                        </a:spcBef>
                        <a:spcAft>
                          <a:spcPts val="0"/>
                        </a:spcAft>
                      </a:pPr>
                      <a:r>
                        <a:rPr lang="en-US" sz="1000">
                          <a:effectLst/>
                          <a:latin typeface="Times New Roman"/>
                          <a:ea typeface="Times New Roman"/>
                        </a:rPr>
                        <a:t>Simple cycle less than or equal to 90 MW</a:t>
                      </a:r>
                      <a:endParaRPr lang="en-US" sz="12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000">
                          <a:effectLst/>
                          <a:latin typeface="Times New Roman"/>
                          <a:ea typeface="Times New Roman"/>
                        </a:rPr>
                        <a:t>2,300</a:t>
                      </a:r>
                      <a:endParaRPr lang="en-US" sz="12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spcBef>
                          <a:spcPts val="0"/>
                        </a:spcBef>
                        <a:spcAft>
                          <a:spcPts val="0"/>
                        </a:spcAft>
                      </a:pPr>
                      <a:r>
                        <a:rPr lang="en-US" sz="1000">
                          <a:effectLst/>
                          <a:latin typeface="Times New Roman"/>
                          <a:ea typeface="Times New Roman"/>
                        </a:rPr>
                        <a:t>Reciprocating Engines</a:t>
                      </a:r>
                      <a:endParaRPr lang="en-US" sz="12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000">
                          <a:effectLst/>
                          <a:latin typeface="Times New Roman"/>
                          <a:ea typeface="Times New Roman"/>
                        </a:rPr>
                        <a:t>$58 /MW * the average of the seasonal net max sustainable ratings</a:t>
                      </a:r>
                      <a:endParaRPr lang="en-US" sz="12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4450">
                <a:tc>
                  <a:txBody>
                    <a:bodyPr/>
                    <a:lstStyle/>
                    <a:p>
                      <a:pPr marL="0" marR="0">
                        <a:spcBef>
                          <a:spcPts val="0"/>
                        </a:spcBef>
                        <a:spcAft>
                          <a:spcPts val="0"/>
                        </a:spcAft>
                      </a:pPr>
                      <a:r>
                        <a:rPr lang="en-US" sz="1000">
                          <a:effectLst/>
                          <a:latin typeface="Times New Roman"/>
                          <a:ea typeface="Times New Roman"/>
                        </a:rPr>
                        <a:t>RMR Resource</a:t>
                      </a:r>
                      <a:endParaRPr lang="en-US" sz="12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000">
                          <a:effectLst/>
                          <a:latin typeface="Times New Roman"/>
                          <a:ea typeface="Times New Roman"/>
                        </a:rPr>
                        <a:t>Not Applicable</a:t>
                      </a:r>
                      <a:endParaRPr lang="en-US" sz="12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4450">
                <a:tc>
                  <a:txBody>
                    <a:bodyPr/>
                    <a:lstStyle/>
                    <a:p>
                      <a:pPr marL="0" marR="0">
                        <a:spcBef>
                          <a:spcPts val="0"/>
                        </a:spcBef>
                        <a:spcAft>
                          <a:spcPts val="0"/>
                        </a:spcAft>
                      </a:pPr>
                      <a:r>
                        <a:rPr lang="en-US" sz="1000">
                          <a:effectLst/>
                          <a:latin typeface="Times New Roman"/>
                          <a:ea typeface="Times New Roman"/>
                        </a:rPr>
                        <a:t>Wind generation Resources</a:t>
                      </a:r>
                      <a:endParaRPr lang="en-US" sz="12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000">
                          <a:effectLst/>
                          <a:latin typeface="Times New Roman"/>
                          <a:ea typeface="Times New Roman"/>
                        </a:rPr>
                        <a:t>0</a:t>
                      </a:r>
                      <a:endParaRPr lang="en-US" sz="12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4450">
                <a:tc>
                  <a:txBody>
                    <a:bodyPr/>
                    <a:lstStyle/>
                    <a:p>
                      <a:pPr marL="0" marR="0">
                        <a:spcBef>
                          <a:spcPts val="0"/>
                        </a:spcBef>
                        <a:spcAft>
                          <a:spcPts val="0"/>
                        </a:spcAft>
                      </a:pPr>
                      <a:r>
                        <a:rPr lang="en-US" sz="1000" u="sng">
                          <a:solidFill>
                            <a:srgbClr val="005386"/>
                          </a:solidFill>
                          <a:effectLst/>
                          <a:latin typeface="Times New Roman"/>
                          <a:ea typeface="Times New Roman"/>
                        </a:rPr>
                        <a:t>PhotoVoltaic Generation Resources (PVGRs)</a:t>
                      </a:r>
                      <a:endParaRPr lang="en-US" sz="1200" u="sng">
                        <a:solidFill>
                          <a:srgbClr val="005386"/>
                        </a:solidFill>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000" u="sng" dirty="0">
                          <a:solidFill>
                            <a:srgbClr val="005386"/>
                          </a:solidFill>
                          <a:effectLst/>
                          <a:latin typeface="Times New Roman"/>
                          <a:ea typeface="Times New Roman"/>
                        </a:rPr>
                        <a:t>0</a:t>
                      </a:r>
                      <a:endParaRPr lang="en-US" sz="1200" u="sng" dirty="0">
                        <a:solidFill>
                          <a:srgbClr val="005386"/>
                        </a:solidFill>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4450">
                <a:tc>
                  <a:txBody>
                    <a:bodyPr/>
                    <a:lstStyle/>
                    <a:p>
                      <a:pPr marL="0" marR="0">
                        <a:spcBef>
                          <a:spcPts val="0"/>
                        </a:spcBef>
                        <a:spcAft>
                          <a:spcPts val="0"/>
                        </a:spcAft>
                      </a:pPr>
                      <a:r>
                        <a:rPr lang="en-US" sz="1000">
                          <a:effectLst/>
                          <a:latin typeface="Times New Roman"/>
                          <a:ea typeface="Times New Roman"/>
                        </a:rPr>
                        <a:t>Any Resources not defined above</a:t>
                      </a:r>
                      <a:endParaRPr lang="en-US" sz="120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000" dirty="0">
                          <a:effectLst/>
                          <a:latin typeface="Times New Roman"/>
                          <a:ea typeface="Times New Roman"/>
                        </a:rPr>
                        <a:t>0</a:t>
                      </a:r>
                      <a:endParaRPr lang="en-US" sz="1200" dirty="0">
                        <a:effectLst/>
                        <a:latin typeface="Times New Roman"/>
                        <a:ea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15" name="Rectangle 14"/>
          <p:cNvSpPr/>
          <p:nvPr/>
        </p:nvSpPr>
        <p:spPr>
          <a:xfrm>
            <a:off x="659218" y="1284598"/>
            <a:ext cx="7793665" cy="461665"/>
          </a:xfrm>
          <a:prstGeom prst="rect">
            <a:avLst/>
          </a:prstGeom>
        </p:spPr>
        <p:txBody>
          <a:bodyPr wrap="square">
            <a:spAutoFit/>
          </a:bodyPr>
          <a:lstStyle/>
          <a:p>
            <a:pPr marL="457200" marR="0" indent="-457200">
              <a:spcBef>
                <a:spcPts val="0"/>
              </a:spcBef>
              <a:spcAft>
                <a:spcPts val="1200"/>
              </a:spcAft>
            </a:pPr>
            <a:r>
              <a:rPr lang="en-US" sz="1200" dirty="0">
                <a:latin typeface="Times New Roman"/>
                <a:ea typeface="Times New Roman"/>
              </a:rPr>
              <a:t>(1)	The Resource Category Startup Offer Generic Cap, by applicable Resource category, is determined by the following Operations and Maintenance (O&amp;M) costs by Resource category: </a:t>
            </a:r>
            <a:endParaRPr lang="en-US" sz="1200" dirty="0">
              <a:effectLst/>
              <a:latin typeface="Times New Roman"/>
              <a:ea typeface="Times New Roman"/>
            </a:endParaRPr>
          </a:p>
        </p:txBody>
      </p:sp>
    </p:spTree>
    <p:extLst>
      <p:ext uri="{BB962C8B-B14F-4D97-AF65-F5344CB8AC3E}">
        <p14:creationId xmlns:p14="http://schemas.microsoft.com/office/powerpoint/2010/main" xmlns="" val="198813102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a:spLocks noGrp="1" noChangeArrowheads="1"/>
          </p:cNvSpPr>
          <p:nvPr>
            <p:ph type="title"/>
          </p:nvPr>
        </p:nvSpPr>
        <p:spPr>
          <a:xfrm>
            <a:off x="152400" y="0"/>
            <a:ext cx="8686800" cy="685800"/>
          </a:xfrm>
        </p:spPr>
        <p:txBody>
          <a:bodyPr/>
          <a:lstStyle/>
          <a:p>
            <a:r>
              <a:rPr lang="en-US" sz="1800" dirty="0" smtClean="0">
                <a:solidFill>
                  <a:srgbClr val="FF0000"/>
                </a:solidFill>
              </a:rPr>
              <a:t>R5.5</a:t>
            </a:r>
            <a:r>
              <a:rPr lang="en-US" sz="1800" dirty="0" smtClean="0"/>
              <a:t> – NPRR 588- </a:t>
            </a:r>
            <a:r>
              <a:rPr lang="en-US" sz="1800" dirty="0"/>
              <a:t>Clarifications for PV Generation </a:t>
            </a:r>
            <a:r>
              <a:rPr lang="en-US" sz="1800" dirty="0" smtClean="0"/>
              <a:t>Resources </a:t>
            </a:r>
          </a:p>
        </p:txBody>
      </p:sp>
      <p:sp>
        <p:nvSpPr>
          <p:cNvPr id="4" name="Rectangle 3"/>
          <p:cNvSpPr/>
          <p:nvPr/>
        </p:nvSpPr>
        <p:spPr>
          <a:xfrm>
            <a:off x="531628" y="915267"/>
            <a:ext cx="8229600" cy="3716402"/>
          </a:xfrm>
          <a:prstGeom prst="rect">
            <a:avLst/>
          </a:prstGeom>
        </p:spPr>
        <p:txBody>
          <a:bodyPr wrap="square">
            <a:spAutoFit/>
          </a:bodyPr>
          <a:lstStyle/>
          <a:p>
            <a:pPr marL="1033145" marR="0" indent="-1033145">
              <a:spcBef>
                <a:spcPts val="2400"/>
              </a:spcBef>
              <a:spcAft>
                <a:spcPts val="1200"/>
              </a:spcAft>
              <a:tabLst>
                <a:tab pos="1028700" algn="l"/>
              </a:tabLst>
            </a:pPr>
            <a:r>
              <a:rPr lang="en-US" sz="1200" b="1" i="1" dirty="0">
                <a:latin typeface="Times New Roman"/>
                <a:ea typeface="Times New Roman"/>
              </a:rPr>
              <a:t>4.4.9.2.3	Startup Offer and Minimum-Energy Offer Generic Caps </a:t>
            </a:r>
          </a:p>
          <a:p>
            <a:pPr marL="457200" marR="0" indent="-457200">
              <a:spcBef>
                <a:spcPts val="1200"/>
              </a:spcBef>
              <a:spcAft>
                <a:spcPts val="1200"/>
              </a:spcAft>
              <a:tabLst>
                <a:tab pos="457200" algn="l"/>
              </a:tabLst>
            </a:pPr>
            <a:r>
              <a:rPr lang="en-US" sz="1200" dirty="0">
                <a:latin typeface="Times New Roman"/>
                <a:ea typeface="Times New Roman"/>
              </a:rPr>
              <a:t>(2)	The Resource Category Minimum-Energy Generic Cap is the cost per MWh of energy for a Resource to produce energy at the Resource’s LSL and is as follows:  </a:t>
            </a:r>
          </a:p>
          <a:p>
            <a:pPr marL="914400" marR="0" indent="-457200">
              <a:spcBef>
                <a:spcPts val="0"/>
              </a:spcBef>
              <a:spcAft>
                <a:spcPts val="900"/>
              </a:spcAft>
              <a:tabLst>
                <a:tab pos="274320" algn="l"/>
                <a:tab pos="457200" algn="l"/>
              </a:tabLst>
            </a:pPr>
            <a:r>
              <a:rPr lang="en-US" sz="1200" u="sng" dirty="0">
                <a:solidFill>
                  <a:srgbClr val="005386"/>
                </a:solidFill>
                <a:latin typeface="Times New Roman"/>
                <a:ea typeface="Times New Roman"/>
              </a:rPr>
              <a:t>(n)	PVGRs = $0; and</a:t>
            </a:r>
          </a:p>
          <a:p>
            <a:pPr marL="1033145" marR="0" indent="-1033145">
              <a:spcBef>
                <a:spcPts val="2400"/>
              </a:spcBef>
              <a:spcAft>
                <a:spcPts val="1200"/>
              </a:spcAft>
              <a:tabLst>
                <a:tab pos="1028700" algn="l"/>
              </a:tabLst>
            </a:pPr>
            <a:r>
              <a:rPr lang="en-US" sz="1200" b="1" i="1" dirty="0">
                <a:latin typeface="Times New Roman"/>
                <a:ea typeface="Times New Roman"/>
              </a:rPr>
              <a:t>4.4.9.4.2	Mitigated Offer Floor</a:t>
            </a:r>
            <a:r>
              <a:rPr lang="en-US" sz="800" dirty="0">
                <a:latin typeface="Times New Roman"/>
                <a:ea typeface="Times New Roman"/>
              </a:rPr>
              <a:t> </a:t>
            </a:r>
            <a:endParaRPr lang="en-US" sz="1200" dirty="0">
              <a:latin typeface="Times New Roman"/>
              <a:ea typeface="Times New Roman"/>
            </a:endParaRPr>
          </a:p>
          <a:p>
            <a:pPr>
              <a:spcAft>
                <a:spcPts val="1200"/>
              </a:spcAft>
            </a:pPr>
            <a:r>
              <a:rPr lang="en-US" sz="1200" dirty="0">
                <a:latin typeface="Times New Roman"/>
                <a:ea typeface="Times New Roman"/>
              </a:rPr>
              <a:t>Energy Offer Curves may be subject to mitigation in the Real-Time market under Section 6.5.7.3, Security Constrained Economic Dispatch, using a Mitigated Offer Floor.  The “Mitigated Offer Floor” is: </a:t>
            </a:r>
          </a:p>
          <a:p>
            <a:pPr marL="1033145" marR="0" indent="-1033145">
              <a:spcBef>
                <a:spcPts val="2400"/>
              </a:spcBef>
              <a:spcAft>
                <a:spcPts val="1200"/>
              </a:spcAft>
              <a:tabLst>
                <a:tab pos="1028700" algn="l"/>
              </a:tabLst>
            </a:pPr>
            <a:endParaRPr lang="en-US" sz="1200" b="1" i="1" dirty="0" smtClean="0">
              <a:latin typeface="Times New Roman"/>
              <a:ea typeface="Times New Roman"/>
            </a:endParaRPr>
          </a:p>
          <a:p>
            <a:pPr marL="1033145" marR="0" indent="-1033145">
              <a:spcBef>
                <a:spcPts val="2400"/>
              </a:spcBef>
              <a:spcAft>
                <a:spcPts val="1200"/>
              </a:spcAft>
              <a:tabLst>
                <a:tab pos="1028700" algn="l"/>
              </a:tabLst>
            </a:pPr>
            <a:r>
              <a:rPr lang="en-US" sz="1200" dirty="0">
                <a:latin typeface="Times New Roman"/>
                <a:ea typeface="Times New Roman"/>
              </a:rPr>
              <a:t> </a:t>
            </a:r>
          </a:p>
        </p:txBody>
      </p:sp>
      <p:graphicFrame>
        <p:nvGraphicFramePr>
          <p:cNvPr id="2" name="Table 1"/>
          <p:cNvGraphicFramePr>
            <a:graphicFrameLocks noGrp="1"/>
          </p:cNvGraphicFramePr>
          <p:nvPr>
            <p:extLst>
              <p:ext uri="{D42A27DB-BD31-4B8C-83A1-F6EECF244321}">
                <p14:modId xmlns:p14="http://schemas.microsoft.com/office/powerpoint/2010/main" xmlns="" val="4223176508"/>
              </p:ext>
            </p:extLst>
          </p:nvPr>
        </p:nvGraphicFramePr>
        <p:xfrm>
          <a:off x="1576277" y="3717269"/>
          <a:ext cx="4800600" cy="1828800"/>
        </p:xfrm>
        <a:graphic>
          <a:graphicData uri="http://schemas.openxmlformats.org/drawingml/2006/table">
            <a:tbl>
              <a:tblPr/>
              <a:tblGrid>
                <a:gridCol w="2400300"/>
                <a:gridCol w="2400300"/>
              </a:tblGrid>
              <a:tr h="0">
                <a:tc>
                  <a:txBody>
                    <a:bodyPr/>
                    <a:lstStyle/>
                    <a:p>
                      <a:pPr marL="0" marR="0" algn="ctr">
                        <a:spcBef>
                          <a:spcPts val="0"/>
                        </a:spcBef>
                        <a:spcAft>
                          <a:spcPts val="600"/>
                        </a:spcAft>
                      </a:pPr>
                      <a:r>
                        <a:rPr lang="en-US" sz="1200">
                          <a:effectLst/>
                          <a:latin typeface="Times New Roman"/>
                          <a:ea typeface="Times New Roman"/>
                        </a:rPr>
                        <a:t>Resource Category</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600"/>
                        </a:spcAft>
                      </a:pPr>
                      <a:r>
                        <a:rPr lang="en-US" sz="1200">
                          <a:effectLst/>
                          <a:latin typeface="Times New Roman"/>
                          <a:ea typeface="Times New Roman"/>
                        </a:rPr>
                        <a:t>Mitigated Offer Floor</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spcBef>
                          <a:spcPts val="0"/>
                        </a:spcBef>
                        <a:spcAft>
                          <a:spcPts val="600"/>
                        </a:spcAft>
                      </a:pPr>
                      <a:r>
                        <a:rPr lang="en-US" sz="1200">
                          <a:effectLst/>
                          <a:latin typeface="Times New Roman"/>
                          <a:ea typeface="Times New Roman"/>
                        </a:rPr>
                        <a:t>Nuclear and Hydro</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600"/>
                        </a:spcAft>
                      </a:pPr>
                      <a:r>
                        <a:rPr lang="en-US" sz="1200">
                          <a:effectLst/>
                          <a:latin typeface="Times New Roman"/>
                          <a:ea typeface="Times New Roman"/>
                        </a:rPr>
                        <a:t>-$250/MWh</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spcBef>
                          <a:spcPts val="0"/>
                        </a:spcBef>
                        <a:spcAft>
                          <a:spcPts val="600"/>
                        </a:spcAft>
                      </a:pPr>
                      <a:r>
                        <a:rPr lang="en-US" sz="1200">
                          <a:effectLst/>
                          <a:latin typeface="Times New Roman"/>
                          <a:ea typeface="Times New Roman"/>
                        </a:rPr>
                        <a:t>Coal and Lignite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600"/>
                        </a:spcAft>
                      </a:pPr>
                      <a:r>
                        <a:rPr lang="en-US" sz="1200">
                          <a:effectLst/>
                          <a:latin typeface="Times New Roman"/>
                          <a:ea typeface="Times New Roman"/>
                        </a:rPr>
                        <a:t>-$20/MWh</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spcBef>
                          <a:spcPts val="0"/>
                        </a:spcBef>
                        <a:spcAft>
                          <a:spcPts val="600"/>
                        </a:spcAft>
                      </a:pPr>
                      <a:r>
                        <a:rPr lang="en-US" sz="1200">
                          <a:effectLst/>
                          <a:latin typeface="Times New Roman"/>
                          <a:ea typeface="Times New Roman"/>
                        </a:rPr>
                        <a:t>Combined Cycle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600"/>
                        </a:spcAft>
                      </a:pPr>
                      <a:r>
                        <a:rPr lang="en-US" sz="1200">
                          <a:effectLst/>
                          <a:latin typeface="Times New Roman"/>
                          <a:ea typeface="Times New Roman"/>
                        </a:rPr>
                        <a:t>1 MMBtu/MWh * FIP</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spcBef>
                          <a:spcPts val="0"/>
                        </a:spcBef>
                        <a:spcAft>
                          <a:spcPts val="600"/>
                        </a:spcAft>
                      </a:pPr>
                      <a:r>
                        <a:rPr lang="en-US" sz="1200">
                          <a:effectLst/>
                          <a:latin typeface="Times New Roman"/>
                          <a:ea typeface="Times New Roman"/>
                        </a:rPr>
                        <a:t>Gas/Oil Steam and Combustion Turbine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600"/>
                        </a:spcAft>
                      </a:pPr>
                      <a:r>
                        <a:rPr lang="en-US" sz="1200">
                          <a:effectLst/>
                          <a:latin typeface="Times New Roman"/>
                          <a:ea typeface="Times New Roman"/>
                        </a:rPr>
                        <a:t>6 MMBtu/MWh * FIP or FOP, as specified in the Energy Offer Curve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spcBef>
                          <a:spcPts val="0"/>
                        </a:spcBef>
                        <a:spcAft>
                          <a:spcPts val="600"/>
                        </a:spcAft>
                      </a:pPr>
                      <a:r>
                        <a:rPr lang="en-US" sz="1200">
                          <a:effectLst/>
                          <a:latin typeface="Times New Roman"/>
                          <a:ea typeface="Times New Roman"/>
                        </a:rPr>
                        <a:t>Qualifying Facility (QF)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600"/>
                        </a:spcAft>
                      </a:pPr>
                      <a:r>
                        <a:rPr lang="en-US" sz="1200">
                          <a:effectLst/>
                          <a:latin typeface="Times New Roman"/>
                          <a:ea typeface="Times New Roman"/>
                        </a:rPr>
                        <a:t>-$ 50/MWh</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spcBef>
                          <a:spcPts val="0"/>
                        </a:spcBef>
                        <a:spcAft>
                          <a:spcPts val="600"/>
                        </a:spcAft>
                      </a:pPr>
                      <a:r>
                        <a:rPr lang="en-US" sz="1200">
                          <a:effectLst/>
                          <a:latin typeface="Times New Roman"/>
                          <a:ea typeface="Times New Roman"/>
                        </a:rPr>
                        <a:t>Wind</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600"/>
                        </a:spcAft>
                      </a:pPr>
                      <a:r>
                        <a:rPr lang="en-US" sz="1200">
                          <a:effectLst/>
                          <a:latin typeface="Times New Roman"/>
                          <a:ea typeface="Times New Roman"/>
                        </a:rPr>
                        <a:t>-$100/MWh</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spcBef>
                          <a:spcPts val="0"/>
                        </a:spcBef>
                        <a:spcAft>
                          <a:spcPts val="600"/>
                        </a:spcAft>
                      </a:pPr>
                      <a:r>
                        <a:rPr lang="en-US" sz="1200" u="sng">
                          <a:solidFill>
                            <a:srgbClr val="005386"/>
                          </a:solidFill>
                          <a:effectLst/>
                          <a:latin typeface="Times New Roman"/>
                          <a:ea typeface="Times New Roman"/>
                        </a:rPr>
                        <a:t>PhotoVoltaic (PV)</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600"/>
                        </a:spcAft>
                      </a:pPr>
                      <a:r>
                        <a:rPr lang="en-US" sz="1200" u="sng" dirty="0">
                          <a:solidFill>
                            <a:srgbClr val="005386"/>
                          </a:solidFill>
                          <a:effectLst/>
                          <a:latin typeface="Times New Roman"/>
                          <a:ea typeface="Times New Roman"/>
                        </a:rPr>
                        <a:t>-$50/MWh</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spcBef>
                          <a:spcPts val="0"/>
                        </a:spcBef>
                        <a:spcAft>
                          <a:spcPts val="600"/>
                        </a:spcAft>
                      </a:pPr>
                      <a:r>
                        <a:rPr lang="en-US" sz="1200">
                          <a:effectLst/>
                          <a:latin typeface="Times New Roman"/>
                          <a:ea typeface="Times New Roman"/>
                        </a:rPr>
                        <a:t>Other Renewables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600"/>
                        </a:spcAft>
                      </a:pPr>
                      <a:r>
                        <a:rPr lang="en-US" sz="1200" dirty="0">
                          <a:effectLst/>
                          <a:latin typeface="Times New Roman"/>
                          <a:ea typeface="Times New Roman"/>
                        </a:rPr>
                        <a:t>-$ 50/MWh</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xmlns="" val="2756814967"/>
      </p:ext>
    </p:extLst>
  </p:cSld>
  <p:clrMapOvr>
    <a:masterClrMapping/>
  </p:clrMapOvr>
  <p:timing>
    <p:tnLst>
      <p:par>
        <p:cTn id="1" dur="indefinite" restart="never" nodeType="tmRoot"/>
      </p:par>
    </p:tnLst>
  </p:timing>
</p:sld>
</file>

<file path=ppt/theme/theme1.xml><?xml version="1.0" encoding="utf-8"?>
<a:theme xmlns:a="http://schemas.openxmlformats.org/drawingml/2006/main" name="Presentation1">
  <a:themeElements>
    <a:clrScheme name="ERCOT Colors">
      <a:dk1>
        <a:sysClr val="windowText" lastClr="000000"/>
      </a:dk1>
      <a:lt1>
        <a:sysClr val="window" lastClr="FFFFFF"/>
      </a:lt1>
      <a:dk2>
        <a:srgbClr val="00385E"/>
      </a:dk2>
      <a:lt2>
        <a:srgbClr val="EEECE1"/>
      </a:lt2>
      <a:accent1>
        <a:srgbClr val="008373"/>
      </a:accent1>
      <a:accent2>
        <a:srgbClr val="056BB8"/>
      </a:accent2>
      <a:accent3>
        <a:srgbClr val="680546"/>
      </a:accent3>
      <a:accent4>
        <a:srgbClr val="FDC709"/>
      </a:accent4>
      <a:accent5>
        <a:srgbClr val="E5E5E2"/>
      </a:accent5>
      <a:accent6>
        <a:srgbClr val="1F8A45"/>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Custom Design">
  <a:themeElements>
    <a:clrScheme name="ERCOT">
      <a:dk1>
        <a:sysClr val="windowText" lastClr="000000"/>
      </a:dk1>
      <a:lt1>
        <a:sysClr val="window" lastClr="FFFFFF"/>
      </a:lt1>
      <a:dk2>
        <a:srgbClr val="00385E"/>
      </a:dk2>
      <a:lt2>
        <a:srgbClr val="EEECE1"/>
      </a:lt2>
      <a:accent1>
        <a:srgbClr val="008373"/>
      </a:accent1>
      <a:accent2>
        <a:srgbClr val="1B5026"/>
      </a:accent2>
      <a:accent3>
        <a:srgbClr val="0F1423"/>
      </a:accent3>
      <a:accent4>
        <a:srgbClr val="400E22"/>
      </a:accent4>
      <a:accent5>
        <a:srgbClr val="E5E5E2"/>
      </a:accent5>
      <a:accent6>
        <a:srgbClr val="86878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Confidential</Information_x0020_Classification>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0EB6C32BA7893B4D8D08DA703C6B8599" ma:contentTypeVersion="0" ma:contentTypeDescription="Create a new document." ma:contentTypeScope="" ma:versionID="438847a72b75665982a8a359f97ca60b">
  <xsd:schema xmlns:xsd="http://www.w3.org/2001/XMLSchema" xmlns:xs="http://www.w3.org/2001/XMLSchema" xmlns:p="http://schemas.microsoft.com/office/2006/metadata/properties" xmlns:ns2="c34af464-7aa1-4edd-9be4-83dffc1cb926" targetNamespace="http://schemas.microsoft.com/office/2006/metadata/properties" ma:root="true" ma:fieldsID="429eac13a7923d6b47fc28e8f4096b10"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87D2A1B0-FF3E-4009-940D-AED0EB70AA20}">
  <ds:schemaRefs>
    <ds:schemaRef ds:uri="http://schemas.microsoft.com/sharepoint/v3/contenttype/forms"/>
  </ds:schemaRefs>
</ds:datastoreItem>
</file>

<file path=customXml/itemProps2.xml><?xml version="1.0" encoding="utf-8"?>
<ds:datastoreItem xmlns:ds="http://schemas.openxmlformats.org/officeDocument/2006/customXml" ds:itemID="{7B6F2769-7194-4217-93D3-3AF3A4742282}">
  <ds:schemaRefs>
    <ds:schemaRef ds:uri="http://schemas.microsoft.com/office/2006/documentManagement/types"/>
    <ds:schemaRef ds:uri="c34af464-7aa1-4edd-9be4-83dffc1cb926"/>
    <ds:schemaRef ds:uri="http://schemas.microsoft.com/office/2006/metadata/properties"/>
    <ds:schemaRef ds:uri="http://purl.org/dc/dcmitype/"/>
    <ds:schemaRef ds:uri="http://schemas.openxmlformats.org/package/2006/metadata/core-properties"/>
    <ds:schemaRef ds:uri="http://purl.org/dc/elements/1.1/"/>
    <ds:schemaRef ds:uri="http://schemas.microsoft.com/office/infopath/2007/PartnerControls"/>
    <ds:schemaRef ds:uri="http://www.w3.org/XML/1998/namespace"/>
    <ds:schemaRef ds:uri="http://purl.org/dc/terms/"/>
  </ds:schemaRefs>
</ds:datastoreItem>
</file>

<file path=customXml/itemProps3.xml><?xml version="1.0" encoding="utf-8"?>
<ds:datastoreItem xmlns:ds="http://schemas.openxmlformats.org/officeDocument/2006/customXml" ds:itemID="{6C9659B9-8752-4DC3-8CFE-950F74D5E77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Presentation1</Template>
  <TotalTime>8702</TotalTime>
  <Words>673</Words>
  <Application>Microsoft Office PowerPoint</Application>
  <PresentationFormat>On-screen Show (4:3)</PresentationFormat>
  <Paragraphs>189</Paragraphs>
  <Slides>10</Slides>
  <Notes>10</Notes>
  <HiddenSlides>0</HiddenSlides>
  <MMClips>0</MMClips>
  <ScaleCrop>false</ScaleCrop>
  <HeadingPairs>
    <vt:vector size="6" baseType="variant">
      <vt:variant>
        <vt:lpstr>Theme</vt:lpstr>
      </vt:variant>
      <vt:variant>
        <vt:i4>2</vt:i4>
      </vt:variant>
      <vt:variant>
        <vt:lpstr>Embedded OLE Servers</vt:lpstr>
      </vt:variant>
      <vt:variant>
        <vt:i4>1</vt:i4>
      </vt:variant>
      <vt:variant>
        <vt:lpstr>Slide Titles</vt:lpstr>
      </vt:variant>
      <vt:variant>
        <vt:i4>10</vt:i4>
      </vt:variant>
    </vt:vector>
  </HeadingPairs>
  <TitlesOfParts>
    <vt:vector size="13" baseType="lpstr">
      <vt:lpstr>Presentation1</vt:lpstr>
      <vt:lpstr>Custom Design</vt:lpstr>
      <vt:lpstr>Equation</vt:lpstr>
      <vt:lpstr>Slide 1</vt:lpstr>
      <vt:lpstr>R5 - NPRR 701- As-Built Clarification of NPRR589, Ancillary Service Offers in                the Supplemental Ancillary Services Market</vt:lpstr>
      <vt:lpstr>R5 - NPRR 701- As-Built Clarification of NPRR589, Ancillary Service Offers in          the Supplemental Ancillary Services Market</vt:lpstr>
      <vt:lpstr>R5.5 – NPRR 706- Restore the ability to use Physical Responsive Reserve Capability as an Indicator of Available Frequency-Responsive Capacity</vt:lpstr>
      <vt:lpstr>R5.5 - NPRR 710- Removal of ORDC Phase 2 Language and Modification to      HASL Calculation</vt:lpstr>
      <vt:lpstr>R5.5 - NPRR 698- Clarifications to NPRR595, RRS Load Resource Treatment In      ORDC</vt:lpstr>
      <vt:lpstr>R5.5 – NPRR 615- PVGR Forecasting</vt:lpstr>
      <vt:lpstr>R5.5 – NPRR 588- Clarifications for PV Generation Resources </vt:lpstr>
      <vt:lpstr>R5.5 – NPRR 588- Clarifications for PV Generation Resources </vt:lpstr>
      <vt:lpstr>R5.5 – NPRR 588- Clarifications for PV Generation Resources </vt:lpstr>
    </vt:vector>
  </TitlesOfParts>
  <Company>The Electric Reliability Council of Texas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Nguyen, Hailey</dc:creator>
  <cp:lastModifiedBy>hboissea</cp:lastModifiedBy>
  <cp:revision>681</cp:revision>
  <cp:lastPrinted>2013-09-04T15:10:56Z</cp:lastPrinted>
  <dcterms:created xsi:type="dcterms:W3CDTF">2013-08-06T15:58:57Z</dcterms:created>
  <dcterms:modified xsi:type="dcterms:W3CDTF">2015-10-09T17:50:19Z</dcterms:modified>
  <cp:contentStatus>Draft</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0x0101000EB6C32BA7893B4D8D08DA703C6B8599</vt:lpwstr>
  </property>
</Properties>
</file>