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4" r:id="rId1"/>
  </p:sldMasterIdLst>
  <p:notesMasterIdLst>
    <p:notesMasterId r:id="rId10"/>
  </p:notesMasterIdLst>
  <p:sldIdLst>
    <p:sldId id="256" r:id="rId2"/>
    <p:sldId id="269" r:id="rId3"/>
    <p:sldId id="267" r:id="rId4"/>
    <p:sldId id="257" r:id="rId5"/>
    <p:sldId id="268" r:id="rId6"/>
    <p:sldId id="270" r:id="rId7"/>
    <p:sldId id="272"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B1B1BC-7AAD-46F0-BF03-34FFD6E59EC0}" type="datetimeFigureOut">
              <a:rPr lang="en-US" smtClean="0"/>
              <a:t>10/27/2015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2BE5C-3B84-4C03-B445-5764A8E29013}" type="slidenum">
              <a:rPr lang="en-US" smtClean="0"/>
              <a:t>‹#›</a:t>
            </a:fld>
            <a:endParaRPr lang="en-US" dirty="0"/>
          </a:p>
        </p:txBody>
      </p:sp>
    </p:spTree>
    <p:extLst>
      <p:ext uri="{BB962C8B-B14F-4D97-AF65-F5344CB8AC3E}">
        <p14:creationId xmlns:p14="http://schemas.microsoft.com/office/powerpoint/2010/main" val="123389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2</a:t>
            </a:fld>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F2BE5C-3B84-4C03-B445-5764A8E29013}" type="slidenum">
              <a:rPr lang="en-US" smtClean="0"/>
              <a:t>4</a:t>
            </a:fld>
            <a:endParaRPr lang="en-US" dirty="0"/>
          </a:p>
        </p:txBody>
      </p:sp>
    </p:spTree>
    <p:extLst>
      <p:ext uri="{BB962C8B-B14F-4D97-AF65-F5344CB8AC3E}">
        <p14:creationId xmlns:p14="http://schemas.microsoft.com/office/powerpoint/2010/main" val="34800201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266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9AA8A9E-C304-44F1-AF24-0388CA3198B1}" type="slidenum">
              <a:rPr lang="en-US" altLang="en-US" smtClean="0"/>
              <a:pPr eaLnBrk="1" hangingPunct="1">
                <a:spcBef>
                  <a:spcPct val="0"/>
                </a:spcBef>
              </a:pPr>
              <a:t>7</a:t>
            </a:fld>
            <a:endParaRPr lang="en-US" alt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91EB58A-DD29-44DB-A90C-C792FB93A6C9}"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12F6434-6A72-4567-BAE4-E453F14B1404}"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3E646D-71F2-4559-B8E7-F107066E9449}"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7090553-303B-48BD-8A49-07B6361911FD}"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F123B4-4CE5-4768-968C-91B956B110D5}" type="datetime1">
              <a:rPr lang="en-US" smtClean="0"/>
              <a:t>10/27/2015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103B20C-673B-49C7-8370-DBA260778F34}" type="datetime1">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530009-72A6-4BFE-8867-4DF98E7EFB04}" type="datetime1">
              <a:rPr lang="en-US" smtClean="0"/>
              <a:t>10/27/2015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DF9B5F8-15F9-4B42-A359-1054D2752527}"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728368B-CD98-4CBE-89D3-21BF3AEEF76C}" type="datetime1">
              <a:rPr lang="en-US" smtClean="0"/>
              <a:t>10/27/2015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770285-799D-4AEF-A65C-495F2C2A6CBF}" type="datetime1">
              <a:rPr lang="en-US" smtClean="0"/>
              <a:t>10/27/2015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FD5FF3-3976-4195-9B89-23929A30C35B}" type="datetime1">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219C9-D995-47C2-85C5-406111958B0C}" type="datetime1">
              <a:rPr lang="en-US" smtClean="0"/>
              <a:t>10/27/2015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DF9B5F8-15F9-4B42-A359-1054D2752527}" type="slidenum">
              <a:rPr lang="en-US" smtClean="0"/>
              <a:t>‹#›</a:t>
            </a:fld>
            <a:endParaRPr lang="en-US" dirty="0"/>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AE92DEC-9BE4-4717-8914-A7110CA04E86}" type="datetime1">
              <a:rPr lang="en-US" smtClean="0"/>
              <a:t>10/27/2015</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0DF9B5F8-15F9-4B42-A359-1054D2752527}"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1" r:id="rId7"/>
    <p:sldLayoutId id="2147483932" r:id="rId8"/>
    <p:sldLayoutId id="2147483933" r:id="rId9"/>
    <p:sldLayoutId id="2147483934" r:id="rId10"/>
    <p:sldLayoutId id="2147483935" r:id="rId11"/>
  </p:sldLayoutIdLst>
  <p:timing>
    <p:tnLst>
      <p:par>
        <p:cTn id="1" dur="indefinite" restart="never" nodeType="tmRoot"/>
      </p:par>
    </p:tnLst>
  </p:timing>
  <p:hf hdr="0" ftr="0" dt="0"/>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ercot.com/calendar/2015/10/6/75334-COPS-RMS-WORKSHOP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alendar/2015/10/16/73666-RMS-WMS-WORKSHOP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2990" y="5442481"/>
            <a:ext cx="5637010" cy="882119"/>
          </a:xfrm>
        </p:spPr>
        <p:txBody>
          <a:bodyPr>
            <a:normAutofit fontScale="77500" lnSpcReduction="20000"/>
          </a:bodyPr>
          <a:lstStyle/>
          <a:p>
            <a:pPr algn="ctr"/>
            <a:r>
              <a:rPr lang="en-US" dirty="0" smtClean="0"/>
              <a:t>Tuesday, October 6, 2015 (following RMS) </a:t>
            </a:r>
          </a:p>
          <a:p>
            <a:pPr algn="ctr"/>
            <a:r>
              <a:rPr lang="en-US" dirty="0"/>
              <a:t> </a:t>
            </a:r>
            <a:r>
              <a:rPr lang="en-US" dirty="0">
                <a:hlinkClick r:id="rId2"/>
              </a:rPr>
              <a:t>http://</a:t>
            </a:r>
            <a:r>
              <a:rPr lang="en-US" dirty="0" smtClean="0">
                <a:hlinkClick r:id="rId2"/>
              </a:rPr>
              <a:t>www.ercot.com/calendar/2015/10/6/75334-COPS-RMS-WORKSHOPS</a:t>
            </a:r>
            <a:r>
              <a:rPr lang="en-US" dirty="0" smtClean="0"/>
              <a:t> </a:t>
            </a:r>
          </a:p>
        </p:txBody>
      </p:sp>
      <p:sp>
        <p:nvSpPr>
          <p:cNvPr id="2" name="Title 1"/>
          <p:cNvSpPr>
            <a:spLocks noGrp="1"/>
          </p:cNvSpPr>
          <p:nvPr>
            <p:ph type="ctrTitle"/>
          </p:nvPr>
        </p:nvSpPr>
        <p:spPr>
          <a:xfrm>
            <a:off x="457200" y="1295400"/>
            <a:ext cx="8382000" cy="3630057"/>
          </a:xfrm>
        </p:spPr>
        <p:txBody>
          <a:bodyPr/>
          <a:lstStyle/>
          <a:p>
            <a:r>
              <a:rPr lang="en-US" sz="4000" dirty="0" smtClean="0"/>
              <a:t>RMS/COPS Workshop VI: </a:t>
            </a:r>
            <a:r>
              <a:rPr lang="en-US" dirty="0" smtClean="0"/>
              <a:t/>
            </a:r>
            <a:br>
              <a:rPr lang="en-US" dirty="0" smtClean="0"/>
            </a:br>
            <a:r>
              <a:rPr lang="en-US" dirty="0" smtClean="0"/>
              <a:t/>
            </a:r>
            <a:br>
              <a:rPr lang="en-US" dirty="0" smtClean="0"/>
            </a:br>
            <a:r>
              <a:rPr lang="en-US" sz="4000" dirty="0" smtClean="0"/>
              <a:t>NPRR </a:t>
            </a:r>
            <a:r>
              <a:rPr lang="en-US" sz="4000" dirty="0" smtClean="0"/>
              <a:t>711- IDR </a:t>
            </a:r>
            <a:r>
              <a:rPr lang="en-US" sz="4000" dirty="0"/>
              <a:t>Meter Protocol Requirement </a:t>
            </a:r>
            <a:r>
              <a:rPr lang="en-US" sz="4000" dirty="0" smtClean="0"/>
              <a:t>Threshold Update to RMS</a:t>
            </a:r>
            <a:endParaRPr lang="en-US" sz="4000" dirty="0"/>
          </a:p>
        </p:txBody>
      </p:sp>
      <p:sp>
        <p:nvSpPr>
          <p:cNvPr id="4" name="Slide Number Placeholder 3"/>
          <p:cNvSpPr>
            <a:spLocks noGrp="1"/>
          </p:cNvSpPr>
          <p:nvPr>
            <p:ph type="sldNum" sz="quarter" idx="12"/>
          </p:nvPr>
        </p:nvSpPr>
        <p:spPr/>
        <p:txBody>
          <a:bodyPr/>
          <a:lstStyle/>
          <a:p>
            <a:fld id="{0DF9B5F8-15F9-4B42-A359-1054D2752527}" type="slidenum">
              <a:rPr lang="en-US" smtClean="0"/>
              <a:t>1</a:t>
            </a:fld>
            <a:endParaRPr lang="en-US" dirty="0"/>
          </a:p>
        </p:txBody>
      </p:sp>
    </p:spTree>
    <p:extLst>
      <p:ext uri="{BB962C8B-B14F-4D97-AF65-F5344CB8AC3E}">
        <p14:creationId xmlns:p14="http://schemas.microsoft.com/office/powerpoint/2010/main" val="447244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NPRR711 Background</a:t>
            </a:r>
            <a:endParaRPr lang="en-US" sz="3600" dirty="0"/>
          </a:p>
        </p:txBody>
      </p:sp>
      <p:sp>
        <p:nvSpPr>
          <p:cNvPr id="20483" name="Content Placeholder 2"/>
          <p:cNvSpPr>
            <a:spLocks noGrp="1"/>
          </p:cNvSpPr>
          <p:nvPr>
            <p:ph idx="4294967295"/>
          </p:nvPr>
        </p:nvSpPr>
        <p:spPr>
          <a:xfrm>
            <a:off x="228600" y="533400"/>
            <a:ext cx="8305800" cy="5791200"/>
          </a:xfrm>
          <a:prstGeom prst="rect">
            <a:avLst/>
          </a:prstGeom>
        </p:spPr>
        <p:txBody>
          <a:bodyPr>
            <a:normAutofit lnSpcReduction="10000"/>
          </a:bodyPr>
          <a:lstStyle/>
          <a:p>
            <a:r>
              <a:rPr lang="en-US" altLang="en-US" sz="1800" b="1" dirty="0" smtClean="0">
                <a:solidFill>
                  <a:srgbClr val="C00000"/>
                </a:solidFill>
              </a:rPr>
              <a:t>NPRR711</a:t>
            </a:r>
            <a:r>
              <a:rPr lang="en-US" altLang="en-US" sz="1800" b="1" dirty="0" smtClean="0"/>
              <a:t>, Increase the Interval Data Recorder Meter Mandatory Install Requirement from 700 kW/kVA to 1.5 MW/MVA (Vote)  </a:t>
            </a:r>
            <a:endParaRPr lang="en-US" altLang="en-US" sz="1800" dirty="0" smtClean="0"/>
          </a:p>
          <a:p>
            <a:pPr lvl="1"/>
            <a:r>
              <a:rPr lang="en-US" altLang="en-US" sz="1800" b="1" dirty="0" smtClean="0"/>
              <a:t>Workshops</a:t>
            </a:r>
            <a:r>
              <a:rPr lang="en-US" altLang="en-US" sz="1800" dirty="0" smtClean="0"/>
              <a:t>: </a:t>
            </a:r>
          </a:p>
          <a:p>
            <a:pPr lvl="3"/>
            <a:r>
              <a:rPr lang="en-US" altLang="en-US" sz="1400" b="1" dirty="0" smtClean="0">
                <a:solidFill>
                  <a:srgbClr val="C00000"/>
                </a:solidFill>
              </a:rPr>
              <a:t>October 20, 2014: </a:t>
            </a:r>
            <a:r>
              <a:rPr lang="en-US" altLang="en-US" sz="1400" b="1" dirty="0" smtClean="0"/>
              <a:t>  	RMS/COPS IDR Required Workshop I </a:t>
            </a:r>
          </a:p>
          <a:p>
            <a:pPr lvl="3"/>
            <a:r>
              <a:rPr lang="en-US" altLang="en-US" sz="1400" b="1" dirty="0" smtClean="0">
                <a:solidFill>
                  <a:srgbClr val="C00000"/>
                </a:solidFill>
              </a:rPr>
              <a:t>December 2, 2014: </a:t>
            </a:r>
            <a:r>
              <a:rPr lang="en-US" altLang="en-US" sz="1400" b="1" dirty="0" smtClean="0"/>
              <a:t>	RMS/COPS IDR Required Workshop II </a:t>
            </a:r>
          </a:p>
          <a:p>
            <a:pPr lvl="3"/>
            <a:r>
              <a:rPr lang="en-US" altLang="en-US" sz="1400" b="1" dirty="0" smtClean="0">
                <a:solidFill>
                  <a:srgbClr val="C00000"/>
                </a:solidFill>
              </a:rPr>
              <a:t>January 30, 2015: </a:t>
            </a:r>
            <a:r>
              <a:rPr lang="en-US" altLang="en-US" sz="1400" b="1" dirty="0" smtClean="0"/>
              <a:t>		RMS/COPS IDR Required Workshop III </a:t>
            </a:r>
          </a:p>
          <a:p>
            <a:pPr lvl="3"/>
            <a:r>
              <a:rPr lang="en-US" altLang="en-US" sz="1400" b="1" dirty="0" smtClean="0">
                <a:solidFill>
                  <a:srgbClr val="C00000"/>
                </a:solidFill>
              </a:rPr>
              <a:t>February 24, 2015: 	</a:t>
            </a:r>
            <a:r>
              <a:rPr lang="en-US" altLang="en-US" sz="1400" b="1" dirty="0" smtClean="0"/>
              <a:t>RMS/COPS IDR Required Workshop IV </a:t>
            </a:r>
          </a:p>
          <a:p>
            <a:pPr lvl="3"/>
            <a:r>
              <a:rPr lang="en-US" altLang="en-US" sz="1400" b="1" dirty="0" smtClean="0">
                <a:solidFill>
                  <a:srgbClr val="C00000"/>
                </a:solidFill>
              </a:rPr>
              <a:t>May 5, 2015: </a:t>
            </a:r>
            <a:r>
              <a:rPr lang="en-US" altLang="en-US" sz="1400" b="1" dirty="0" smtClean="0"/>
              <a:t>		RMS/COPS IDR Required Workshop V </a:t>
            </a:r>
          </a:p>
          <a:p>
            <a:pPr lvl="3"/>
            <a:endParaRPr lang="en-US" altLang="en-US" sz="1400" b="1" dirty="0" smtClean="0"/>
          </a:p>
          <a:p>
            <a:pPr lvl="2"/>
            <a:r>
              <a:rPr lang="en-US" altLang="en-US" sz="1400" b="1" dirty="0" smtClean="0">
                <a:solidFill>
                  <a:srgbClr val="C00000"/>
                </a:solidFill>
              </a:rPr>
              <a:t>06/02/15 RMS </a:t>
            </a:r>
            <a:r>
              <a:rPr lang="en-US" altLang="en-US" sz="1400" b="1" dirty="0" smtClean="0"/>
              <a:t>:</a:t>
            </a:r>
            <a:r>
              <a:rPr lang="en-US" altLang="en-US" sz="1400" dirty="0" smtClean="0"/>
              <a:t>   RMS unanimously directed Workshop leadership to submit “Draft” NPRR to PRS Revision Request Listserv for number assignment and 21 day comment period. </a:t>
            </a:r>
          </a:p>
          <a:p>
            <a:pPr lvl="2"/>
            <a:r>
              <a:rPr lang="en-US" altLang="en-US" sz="1400" b="1" dirty="0" smtClean="0">
                <a:solidFill>
                  <a:srgbClr val="C00000"/>
                </a:solidFill>
              </a:rPr>
              <a:t>07/16/15 COPS</a:t>
            </a:r>
            <a:r>
              <a:rPr lang="en-US" altLang="en-US" sz="1400" dirty="0" smtClean="0"/>
              <a:t>:  COPS voted to endorse NPRR 711.  The COPS collaborated with RMS during the IDR Meter Protocol Requirements Threshold Workshops.  COPS supports the increase of the Interval Data Recorder (IDR) Meter Mandatory Install Requirement from 700 kW/kVA to 1.5 MW/MVA implemented by NPRR711.</a:t>
            </a:r>
          </a:p>
          <a:p>
            <a:pPr lvl="2"/>
            <a:r>
              <a:rPr lang="en-US" altLang="en-US" sz="1400" b="1" dirty="0" smtClean="0">
                <a:solidFill>
                  <a:srgbClr val="C00000"/>
                </a:solidFill>
              </a:rPr>
              <a:t>08/04/15 RMS: </a:t>
            </a:r>
            <a:r>
              <a:rPr lang="en-US" altLang="en-US" sz="1400" dirty="0" smtClean="0"/>
              <a:t>RMS unanimously voted to endorse NPRR711as submitted.  Additionally, RMS recommended that RMS and COPS should continue to work on meter data flow issues in order to use the most appropriate technology as possible.  For example, RMS desires that 15-minute data be in the same data flow regardless of the origination of the data. </a:t>
            </a:r>
            <a:endParaRPr lang="en-US" altLang="en-US" sz="1400" b="1" dirty="0" smtClean="0">
              <a:solidFill>
                <a:srgbClr val="C00000"/>
              </a:solidFill>
            </a:endParaRPr>
          </a:p>
          <a:p>
            <a:pPr lvl="2"/>
            <a:r>
              <a:rPr lang="en-US" altLang="en-US" sz="1400" b="1" dirty="0" smtClean="0">
                <a:solidFill>
                  <a:srgbClr val="C00000"/>
                </a:solidFill>
              </a:rPr>
              <a:t>09/10/15 PRS</a:t>
            </a:r>
            <a:r>
              <a:rPr lang="en-US" altLang="en-US" sz="1400" dirty="0" smtClean="0">
                <a:solidFill>
                  <a:srgbClr val="C00000"/>
                </a:solidFill>
              </a:rPr>
              <a:t>:   </a:t>
            </a:r>
            <a:r>
              <a:rPr lang="en-US" altLang="en-US" sz="1400" dirty="0" smtClean="0"/>
              <a:t>Following three months of discussions, comments and PRS voting to continue ‘Tabling “ NPRR711 to resolve MPs’ concerns, therefore, </a:t>
            </a:r>
            <a:r>
              <a:rPr lang="en-US" altLang="en-US" sz="1400" b="1" dirty="0" smtClean="0"/>
              <a:t>RMS leadership agreed that another “NPRR 711 RMS-COPS IDR Workshop” was necessary and should be scheduled as soon as possible. </a:t>
            </a:r>
            <a:r>
              <a:rPr lang="en-US" altLang="en-US" dirty="0" smtClean="0"/>
              <a:t> </a:t>
            </a:r>
            <a:endParaRPr lang="en-US" altLang="en-US" sz="800" dirty="0" smtClean="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2</a:t>
            </a:fld>
            <a:endParaRPr lang="en-US" dirty="0"/>
          </a:p>
        </p:txBody>
      </p:sp>
    </p:spTree>
    <p:extLst>
      <p:ext uri="{BB962C8B-B14F-4D97-AF65-F5344CB8AC3E}">
        <p14:creationId xmlns:p14="http://schemas.microsoft.com/office/powerpoint/2010/main" val="24231589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70000" lnSpcReduction="20000"/>
          </a:bodyPr>
          <a:lstStyle/>
          <a:p>
            <a:endParaRPr lang="en-US" sz="3100" dirty="0" smtClean="0"/>
          </a:p>
          <a:p>
            <a:r>
              <a:rPr lang="en-US" sz="3100" b="1" dirty="0" smtClean="0"/>
              <a:t>Based upon Workshop VI’s Market discussions, </a:t>
            </a:r>
          </a:p>
          <a:p>
            <a:pPr lvl="1"/>
            <a:endParaRPr lang="en-US" sz="2700" b="1" dirty="0" smtClean="0"/>
          </a:p>
          <a:p>
            <a:pPr lvl="1"/>
            <a:r>
              <a:rPr lang="en-US" sz="2700" b="1" dirty="0" smtClean="0"/>
              <a:t>Market Conclusion</a:t>
            </a:r>
            <a:r>
              <a:rPr lang="en-US" sz="2700" dirty="0" smtClean="0"/>
              <a:t>: The market needs additional time and recommends that PRS continue to “</a:t>
            </a:r>
            <a:r>
              <a:rPr lang="en-US" sz="2700" b="1" dirty="0" smtClean="0">
                <a:solidFill>
                  <a:srgbClr val="C00000"/>
                </a:solidFill>
              </a:rPr>
              <a:t>Table NPRR711</a:t>
            </a:r>
            <a:r>
              <a:rPr lang="en-US" sz="2700" dirty="0" smtClean="0"/>
              <a:t>” to determine if there are viable options available that allows: </a:t>
            </a:r>
          </a:p>
          <a:p>
            <a:pPr lvl="2"/>
            <a:r>
              <a:rPr lang="en-US" sz="2700" dirty="0" smtClean="0"/>
              <a:t>TDSPs to continue to apply 4CP Rate/Invoicing based upon a  “BUSIDRRQ” Load Profile for ESIIDs with a threshold of 700 kW/kVa or higher; and </a:t>
            </a:r>
          </a:p>
          <a:p>
            <a:pPr lvl="2"/>
            <a:r>
              <a:rPr lang="en-US" sz="2700" dirty="0" smtClean="0"/>
              <a:t>TDSPs’ flexibility to leave AMS Meter on site without ERCOT requiring an 867_03 TX SET EDI transaction for RTM Settlements; and  </a:t>
            </a:r>
          </a:p>
          <a:p>
            <a:pPr lvl="2"/>
            <a:r>
              <a:rPr lang="en-US" sz="2700" dirty="0" smtClean="0"/>
              <a:t>ERCOT to receive AMS Meter data for BUSIDRRQ Profiles based upon  daily usage received from the TDSPs via the ERCOT Specified file format. Permitting the AMS usage data to be available for initial settlements; and </a:t>
            </a:r>
          </a:p>
          <a:p>
            <a:pPr lvl="2"/>
            <a:r>
              <a:rPr lang="en-US" sz="2700" dirty="0" smtClean="0"/>
              <a:t>Customers to continue to receive their </a:t>
            </a:r>
            <a:r>
              <a:rPr lang="en-US" sz="2700" dirty="0"/>
              <a:t>daily AMS </a:t>
            </a:r>
            <a:r>
              <a:rPr lang="en-US" sz="2700" dirty="0" smtClean="0"/>
              <a:t>Usage Data on Smart Meter Texas; and </a:t>
            </a:r>
          </a:p>
          <a:p>
            <a:pPr lvl="2"/>
            <a:r>
              <a:rPr lang="en-US" sz="2700" dirty="0" smtClean="0"/>
              <a:t>Competitive Retailers’ consistency across all TDSP’s Service Territory in the application of any Protocol revisions or process changes.  </a:t>
            </a:r>
          </a:p>
        </p:txBody>
      </p:sp>
      <p:sp>
        <p:nvSpPr>
          <p:cNvPr id="4" name="Slide Number Placeholder 3"/>
          <p:cNvSpPr>
            <a:spLocks noGrp="1"/>
          </p:cNvSpPr>
          <p:nvPr>
            <p:ph type="sldNum" sz="quarter" idx="12"/>
          </p:nvPr>
        </p:nvSpPr>
        <p:spPr/>
        <p:txBody>
          <a:bodyPr/>
          <a:lstStyle/>
          <a:p>
            <a:fld id="{0DF9B5F8-15F9-4B42-A359-1054D2752527}" type="slidenum">
              <a:rPr lang="en-US" smtClean="0"/>
              <a:t>3</a:t>
            </a:fld>
            <a:endParaRPr lang="en-US" dirty="0"/>
          </a:p>
        </p:txBody>
      </p:sp>
    </p:spTree>
    <p:extLst>
      <p:ext uri="{BB962C8B-B14F-4D97-AF65-F5344CB8AC3E}">
        <p14:creationId xmlns:p14="http://schemas.microsoft.com/office/powerpoint/2010/main" val="2569744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 calcmode="lin" valueType="num">
                                      <p:cBhvr additive="base">
                                        <p:cTn id="1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 calcmode="lin" valueType="num">
                                      <p:cBhvr additive="base">
                                        <p:cTn id="2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additive="base">
                                        <p:cTn id="31"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638800"/>
            <a:ext cx="6512511" cy="838200"/>
          </a:xfrm>
        </p:spPr>
        <p:txBody>
          <a:bodyPr/>
          <a:lstStyle/>
          <a:p>
            <a:r>
              <a:rPr lang="en-US" sz="2800" dirty="0" smtClean="0"/>
              <a:t>10.06.15 </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228600"/>
            <a:ext cx="8610600" cy="5486400"/>
          </a:xfrm>
        </p:spPr>
        <p:txBody>
          <a:bodyPr>
            <a:normAutofit fontScale="85000" lnSpcReduction="20000"/>
          </a:bodyPr>
          <a:lstStyle/>
          <a:p>
            <a:endParaRPr lang="en-US" sz="3100" dirty="0" smtClean="0"/>
          </a:p>
          <a:p>
            <a:r>
              <a:rPr lang="en-US" sz="3100" b="1" dirty="0" smtClean="0"/>
              <a:t>IDR Meter Required Workshop VI held on 10/6/15 </a:t>
            </a:r>
            <a:r>
              <a:rPr lang="en-US" sz="3100" dirty="0" smtClean="0"/>
              <a:t>: </a:t>
            </a:r>
          </a:p>
          <a:p>
            <a:pPr lvl="1"/>
            <a:r>
              <a:rPr lang="en-US" sz="2900" b="1" dirty="0" smtClean="0">
                <a:solidFill>
                  <a:srgbClr val="C00000"/>
                </a:solidFill>
              </a:rPr>
              <a:t>53</a:t>
            </a:r>
            <a:r>
              <a:rPr lang="en-US" sz="2900" dirty="0" smtClean="0">
                <a:solidFill>
                  <a:srgbClr val="C00000"/>
                </a:solidFill>
              </a:rPr>
              <a:t> </a:t>
            </a:r>
            <a:r>
              <a:rPr lang="en-US" sz="2900" b="1" dirty="0" smtClean="0">
                <a:solidFill>
                  <a:srgbClr val="C00000"/>
                </a:solidFill>
              </a:rPr>
              <a:t>MPs</a:t>
            </a:r>
            <a:r>
              <a:rPr lang="en-US" sz="2900" dirty="0" smtClean="0">
                <a:solidFill>
                  <a:srgbClr val="C00000"/>
                </a:solidFill>
              </a:rPr>
              <a:t> </a:t>
            </a:r>
            <a:r>
              <a:rPr lang="en-US" sz="2900" dirty="0" smtClean="0"/>
              <a:t>were in attendance either at the Met Center or via the Web Conference, the attendance included:</a:t>
            </a:r>
          </a:p>
          <a:p>
            <a:pPr lvl="2"/>
            <a:r>
              <a:rPr lang="en-US" sz="2700" b="1" dirty="0" smtClean="0">
                <a:solidFill>
                  <a:srgbClr val="C00000"/>
                </a:solidFill>
              </a:rPr>
              <a:t>CRs, TDSPs, PUCT and ERCOT Staff Members along with 3</a:t>
            </a:r>
            <a:r>
              <a:rPr lang="en-US" sz="2700" b="1" baseline="30000" dirty="0" smtClean="0">
                <a:solidFill>
                  <a:srgbClr val="C00000"/>
                </a:solidFill>
              </a:rPr>
              <a:t>rd</a:t>
            </a:r>
            <a:r>
              <a:rPr lang="en-US" sz="2700" b="1" dirty="0" smtClean="0">
                <a:solidFill>
                  <a:srgbClr val="C00000"/>
                </a:solidFill>
              </a:rPr>
              <a:t> Parties.  </a:t>
            </a:r>
          </a:p>
          <a:p>
            <a:pPr lvl="1"/>
            <a:endParaRPr lang="en-US" sz="2900" dirty="0" smtClean="0"/>
          </a:p>
          <a:p>
            <a:r>
              <a:rPr lang="en-US" sz="3100" b="1" dirty="0" smtClean="0"/>
              <a:t>The Workshop attendees mainly discussed</a:t>
            </a:r>
            <a:r>
              <a:rPr lang="en-US" sz="3100" dirty="0" smtClean="0"/>
              <a:t>:</a:t>
            </a:r>
          </a:p>
          <a:p>
            <a:pPr lvl="1"/>
            <a:r>
              <a:rPr lang="en-US" sz="2900" dirty="0" smtClean="0"/>
              <a:t> </a:t>
            </a:r>
            <a:r>
              <a:rPr lang="en-US" sz="2800" dirty="0"/>
              <a:t>TDSP’s Processes </a:t>
            </a:r>
            <a:r>
              <a:rPr lang="en-US" sz="2800" dirty="0" smtClean="0"/>
              <a:t>and Prior Workshop Responses </a:t>
            </a:r>
            <a:r>
              <a:rPr lang="en-US" sz="2800" dirty="0"/>
              <a:t>to: </a:t>
            </a:r>
          </a:p>
          <a:p>
            <a:pPr lvl="2"/>
            <a:r>
              <a:rPr lang="en-US" sz="2100" dirty="0" smtClean="0"/>
              <a:t>Applying 4CP, whether assignment is based upon Load Profile Assignment, Premise Loads or if Customer Requested.  </a:t>
            </a:r>
            <a:endParaRPr lang="en-US" sz="2100" dirty="0"/>
          </a:p>
          <a:p>
            <a:pPr lvl="2"/>
            <a:r>
              <a:rPr lang="en-US" sz="2100" dirty="0" smtClean="0"/>
              <a:t>Can Customer’s Request an </a:t>
            </a:r>
            <a:r>
              <a:rPr lang="en-US" sz="2100" dirty="0"/>
              <a:t>IDR </a:t>
            </a:r>
            <a:r>
              <a:rPr lang="en-US" sz="2100" dirty="0" smtClean="0"/>
              <a:t>Meter Installation? </a:t>
            </a:r>
            <a:endParaRPr lang="en-US" sz="2100" dirty="0"/>
          </a:p>
          <a:p>
            <a:pPr lvl="2"/>
            <a:r>
              <a:rPr lang="en-US" sz="2100" dirty="0"/>
              <a:t>Grandfathering </a:t>
            </a:r>
            <a:r>
              <a:rPr lang="en-US" sz="2100" dirty="0" smtClean="0"/>
              <a:t>existing IDR Required Population </a:t>
            </a:r>
          </a:p>
          <a:p>
            <a:pPr lvl="2"/>
            <a:r>
              <a:rPr lang="en-US" sz="2100" dirty="0" smtClean="0"/>
              <a:t>TIEC and Pioneer “NPRR 711” Formal Comments </a:t>
            </a:r>
          </a:p>
          <a:p>
            <a:pPr lvl="2"/>
            <a:endParaRPr lang="en-US" sz="1400" dirty="0"/>
          </a:p>
          <a:p>
            <a:pPr lvl="1"/>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4</a:t>
            </a:fld>
            <a:endParaRPr lang="en-US" dirty="0"/>
          </a:p>
        </p:txBody>
      </p:sp>
    </p:spTree>
    <p:extLst>
      <p:ext uri="{BB962C8B-B14F-4D97-AF65-F5344CB8AC3E}">
        <p14:creationId xmlns:p14="http://schemas.microsoft.com/office/powerpoint/2010/main" val="35539332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45689" y="5791200"/>
            <a:ext cx="6512511" cy="685800"/>
          </a:xfrm>
        </p:spPr>
        <p:txBody>
          <a:bodyPr/>
          <a:lstStyle/>
          <a:p>
            <a:r>
              <a:rPr lang="en-US" sz="2800" dirty="0" smtClean="0"/>
              <a:t>10.06.15</a:t>
            </a:r>
            <a:br>
              <a:rPr lang="en-US" sz="2800" dirty="0" smtClean="0"/>
            </a:br>
            <a:r>
              <a:rPr lang="en-US" sz="2800" dirty="0" smtClean="0"/>
              <a:t>IDR Workshop VI</a:t>
            </a:r>
            <a:endParaRPr lang="en-US" sz="2800" dirty="0"/>
          </a:p>
        </p:txBody>
      </p:sp>
      <p:sp>
        <p:nvSpPr>
          <p:cNvPr id="3" name="Content Placeholder 2"/>
          <p:cNvSpPr>
            <a:spLocks noGrp="1"/>
          </p:cNvSpPr>
          <p:nvPr>
            <p:ph sz="quarter" idx="13"/>
          </p:nvPr>
        </p:nvSpPr>
        <p:spPr>
          <a:xfrm>
            <a:off x="381000" y="152400"/>
            <a:ext cx="8610600" cy="5638800"/>
          </a:xfrm>
        </p:spPr>
        <p:txBody>
          <a:bodyPr>
            <a:normAutofit fontScale="92500" lnSpcReduction="10000"/>
          </a:bodyPr>
          <a:lstStyle/>
          <a:p>
            <a:r>
              <a:rPr lang="en-US" sz="3100" b="1" dirty="0" smtClean="0">
                <a:solidFill>
                  <a:srgbClr val="C00000"/>
                </a:solidFill>
              </a:rPr>
              <a:t>Workshop VI Action Items</a:t>
            </a:r>
            <a:r>
              <a:rPr lang="en-US" sz="3100" dirty="0" smtClean="0"/>
              <a:t>:   </a:t>
            </a:r>
          </a:p>
          <a:p>
            <a:pPr lvl="1"/>
            <a:r>
              <a:rPr lang="en-US" sz="3000" b="1" dirty="0" smtClean="0">
                <a:solidFill>
                  <a:srgbClr val="C00000"/>
                </a:solidFill>
              </a:rPr>
              <a:t>K</a:t>
            </a:r>
            <a:r>
              <a:rPr lang="en-US" sz="3000" b="1" dirty="0">
                <a:solidFill>
                  <a:srgbClr val="C00000"/>
                </a:solidFill>
              </a:rPr>
              <a:t>. </a:t>
            </a:r>
            <a:r>
              <a:rPr lang="en-US" sz="3000" b="1" dirty="0" smtClean="0">
                <a:solidFill>
                  <a:srgbClr val="C00000"/>
                </a:solidFill>
              </a:rPr>
              <a:t>Scott and ERCOT</a:t>
            </a:r>
            <a:r>
              <a:rPr lang="en-US" sz="3000" dirty="0" smtClean="0"/>
              <a:t>:  Investigate to determine if there are additional options other than only changing threshold limit, if yes, provide those options to the Market through another RMS-COPS IDR Meter Required Threshold Workshop </a:t>
            </a:r>
          </a:p>
          <a:p>
            <a:pPr lvl="1"/>
            <a:r>
              <a:rPr lang="en-US" sz="3000" b="1" dirty="0" smtClean="0">
                <a:solidFill>
                  <a:srgbClr val="C00000"/>
                </a:solidFill>
              </a:rPr>
              <a:t>K. Scott</a:t>
            </a:r>
            <a:r>
              <a:rPr lang="en-US" sz="3000" dirty="0" smtClean="0"/>
              <a:t>:   Schedule IDR Meter Required Threshold Workshop VII (</a:t>
            </a:r>
            <a:r>
              <a:rPr lang="en-US" sz="3000" b="1" dirty="0" smtClean="0">
                <a:solidFill>
                  <a:srgbClr val="C00000"/>
                </a:solidFill>
              </a:rPr>
              <a:t>Maybe Lucky 7</a:t>
            </a:r>
            <a:r>
              <a:rPr lang="en-US" sz="3000" dirty="0" smtClean="0"/>
              <a:t>) </a:t>
            </a:r>
          </a:p>
          <a:p>
            <a:pPr lvl="3"/>
            <a:r>
              <a:rPr lang="en-US" sz="2600" b="1" dirty="0" smtClean="0"/>
              <a:t>Note</a:t>
            </a:r>
            <a:r>
              <a:rPr lang="en-US" sz="2600" dirty="0" smtClean="0"/>
              <a:t>:  </a:t>
            </a:r>
          </a:p>
          <a:p>
            <a:pPr lvl="4"/>
            <a:r>
              <a:rPr lang="en-US" sz="2400" dirty="0" smtClean="0"/>
              <a:t>Date “</a:t>
            </a:r>
            <a:r>
              <a:rPr lang="en-US" sz="2400" b="1" dirty="0" smtClean="0"/>
              <a:t>To </a:t>
            </a:r>
            <a:r>
              <a:rPr lang="en-US" sz="2400" b="1" dirty="0"/>
              <a:t>Be </a:t>
            </a:r>
            <a:r>
              <a:rPr lang="en-US" sz="2400" b="1" dirty="0" smtClean="0"/>
              <a:t>Determined</a:t>
            </a:r>
            <a:r>
              <a:rPr lang="en-US" sz="2400" dirty="0" smtClean="0"/>
              <a:t>” may be around the  1</a:t>
            </a:r>
            <a:r>
              <a:rPr lang="en-US" sz="2400" baseline="30000" dirty="0" smtClean="0"/>
              <a:t>st</a:t>
            </a:r>
            <a:r>
              <a:rPr lang="en-US" sz="2400" dirty="0" smtClean="0"/>
              <a:t> Quarter of 2016 due to the number of Market meetings already scheduled over the next two months along with Thanksgiving, Christmas and New Years’ holidays. </a:t>
            </a:r>
            <a:endParaRPr lang="en-US" dirty="0"/>
          </a:p>
        </p:txBody>
      </p:sp>
      <p:sp>
        <p:nvSpPr>
          <p:cNvPr id="4" name="Slide Number Placeholder 3"/>
          <p:cNvSpPr>
            <a:spLocks noGrp="1"/>
          </p:cNvSpPr>
          <p:nvPr>
            <p:ph type="sldNum" sz="quarter" idx="12"/>
          </p:nvPr>
        </p:nvSpPr>
        <p:spPr/>
        <p:txBody>
          <a:bodyPr/>
          <a:lstStyle/>
          <a:p>
            <a:fld id="{0DF9B5F8-15F9-4B42-A359-1054D2752527}" type="slidenum">
              <a:rPr lang="en-US" smtClean="0"/>
              <a:t>5</a:t>
            </a:fld>
            <a:endParaRPr lang="en-US" dirty="0"/>
          </a:p>
        </p:txBody>
      </p:sp>
    </p:spTree>
    <p:extLst>
      <p:ext uri="{BB962C8B-B14F-4D97-AF65-F5344CB8AC3E}">
        <p14:creationId xmlns:p14="http://schemas.microsoft.com/office/powerpoint/2010/main" val="2882164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0DF9B5F8-15F9-4B42-A359-1054D2752527}" type="slidenum">
              <a:rPr lang="en-US" smtClean="0"/>
              <a:t>6</a:t>
            </a:fld>
            <a:endParaRPr lang="en-US" dirty="0"/>
          </a:p>
        </p:txBody>
      </p:sp>
      <p:sp>
        <p:nvSpPr>
          <p:cNvPr id="4" name="Content Placeholder 3"/>
          <p:cNvSpPr>
            <a:spLocks noGrp="1"/>
          </p:cNvSpPr>
          <p:nvPr>
            <p:ph sz="quarter" idx="13"/>
          </p:nvPr>
        </p:nvSpPr>
        <p:spPr/>
        <p:txBody>
          <a:bodyPr/>
          <a:lstStyle/>
          <a:p>
            <a:pPr marL="228600" lvl="1"/>
            <a:r>
              <a:rPr lang="en-US" altLang="en-US" sz="4000" b="1" dirty="0"/>
              <a:t>RMS-WMS Workshop II:  </a:t>
            </a:r>
            <a:endParaRPr lang="en-US" altLang="en-US" sz="4000" b="1" dirty="0" smtClean="0"/>
          </a:p>
          <a:p>
            <a:pPr marL="45720" lvl="1" indent="0">
              <a:buNone/>
            </a:pPr>
            <a:endParaRPr lang="en-US" altLang="en-US" sz="3200" b="1" dirty="0" smtClean="0"/>
          </a:p>
          <a:p>
            <a:pPr marL="320040" lvl="2" indent="0">
              <a:buNone/>
            </a:pPr>
            <a:r>
              <a:rPr lang="en-US" altLang="en-US" sz="3200" b="1" dirty="0" smtClean="0"/>
              <a:t>Improving </a:t>
            </a:r>
            <a:r>
              <a:rPr lang="en-US" altLang="en-US" sz="3200" b="1" dirty="0"/>
              <a:t>3</a:t>
            </a:r>
            <a:r>
              <a:rPr lang="en-US" altLang="en-US" sz="3200" b="1" baseline="30000" dirty="0"/>
              <a:t>rd</a:t>
            </a:r>
            <a:r>
              <a:rPr lang="en-US" altLang="en-US" sz="3200" b="1" dirty="0"/>
              <a:t> Party Approved Access to Smart Meter Texas (SMT</a:t>
            </a:r>
            <a:r>
              <a:rPr lang="en-US" altLang="en-US" sz="3200" b="1" dirty="0" smtClean="0"/>
              <a:t>) Update to RMS</a:t>
            </a:r>
            <a:endParaRPr lang="en-US" altLang="en-US" sz="3200" b="1" dirty="0"/>
          </a:p>
          <a:p>
            <a:endParaRPr lang="en-US" dirty="0"/>
          </a:p>
        </p:txBody>
      </p:sp>
      <p:sp>
        <p:nvSpPr>
          <p:cNvPr id="5" name="Subtitle 2"/>
          <p:cNvSpPr txBox="1">
            <a:spLocks/>
          </p:cNvSpPr>
          <p:nvPr/>
        </p:nvSpPr>
        <p:spPr>
          <a:xfrm>
            <a:off x="1754390" y="5290081"/>
            <a:ext cx="5637010" cy="882119"/>
          </a:xfrm>
          <a:prstGeom prst="rect">
            <a:avLst/>
          </a:prstGeom>
        </p:spPr>
        <p:txBody>
          <a:bodyPr>
            <a:normAutofit fontScale="77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ctr">
              <a:buNone/>
            </a:pPr>
            <a:r>
              <a:rPr lang="en-US" dirty="0" smtClean="0"/>
              <a:t>Friday, October 16, 2015</a:t>
            </a:r>
          </a:p>
          <a:p>
            <a:pPr marL="45720" indent="0" algn="ctr">
              <a:buNone/>
            </a:pPr>
            <a:r>
              <a:rPr lang="en-US" dirty="0">
                <a:hlinkClick r:id="rId2"/>
              </a:rPr>
              <a:t>http://</a:t>
            </a:r>
            <a:r>
              <a:rPr lang="en-US" dirty="0" smtClean="0">
                <a:hlinkClick r:id="rId2"/>
              </a:rPr>
              <a:t>www.ercot.com/calendar/2015/10/16/73666-RMS-WMS-WORKSHOPS</a:t>
            </a:r>
            <a:r>
              <a:rPr lang="en-US" dirty="0" smtClean="0"/>
              <a:t> </a:t>
            </a:r>
          </a:p>
        </p:txBody>
      </p:sp>
    </p:spTree>
    <p:extLst>
      <p:ext uri="{BB962C8B-B14F-4D97-AF65-F5344CB8AC3E}">
        <p14:creationId xmlns:p14="http://schemas.microsoft.com/office/powerpoint/2010/main" val="26512716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91450" cy="838200"/>
          </a:xfrm>
        </p:spPr>
        <p:txBody>
          <a:bodyPr/>
          <a:lstStyle/>
          <a:p>
            <a:pPr marL="0" indent="0">
              <a:buNone/>
              <a:defRPr/>
            </a:pPr>
            <a:r>
              <a:rPr lang="en-US" sz="3200" dirty="0" smtClean="0"/>
              <a:t>Improving Approved Access to SMT </a:t>
            </a:r>
            <a:endParaRPr lang="en-US" sz="3600" dirty="0"/>
          </a:p>
        </p:txBody>
      </p:sp>
      <p:sp>
        <p:nvSpPr>
          <p:cNvPr id="20483" name="Content Placeholder 2"/>
          <p:cNvSpPr>
            <a:spLocks noGrp="1"/>
          </p:cNvSpPr>
          <p:nvPr>
            <p:ph idx="4294967295"/>
          </p:nvPr>
        </p:nvSpPr>
        <p:spPr>
          <a:xfrm>
            <a:off x="381000" y="762000"/>
            <a:ext cx="8534400" cy="5791200"/>
          </a:xfrm>
          <a:prstGeom prst="rect">
            <a:avLst/>
          </a:prstGeom>
        </p:spPr>
        <p:txBody>
          <a:bodyPr>
            <a:normAutofit fontScale="92500" lnSpcReduction="20000"/>
          </a:bodyPr>
          <a:lstStyle/>
          <a:p>
            <a:pPr lvl="1">
              <a:defRPr/>
            </a:pPr>
            <a:r>
              <a:rPr lang="en-US" b="1" dirty="0"/>
              <a:t>Attendance</a:t>
            </a:r>
            <a:r>
              <a:rPr lang="en-US" dirty="0"/>
              <a:t>:  </a:t>
            </a:r>
            <a:r>
              <a:rPr lang="en-US" b="1" dirty="0">
                <a:solidFill>
                  <a:srgbClr val="C00000"/>
                </a:solidFill>
              </a:rPr>
              <a:t>24</a:t>
            </a:r>
            <a:r>
              <a:rPr lang="en-US" dirty="0"/>
              <a:t> in-person </a:t>
            </a:r>
            <a:r>
              <a:rPr lang="en-US" b="1" dirty="0">
                <a:solidFill>
                  <a:srgbClr val="C00000"/>
                </a:solidFill>
              </a:rPr>
              <a:t>51</a:t>
            </a:r>
            <a:r>
              <a:rPr lang="en-US" dirty="0"/>
              <a:t> via WebEx (</a:t>
            </a:r>
            <a:r>
              <a:rPr lang="en-US" b="1" dirty="0">
                <a:solidFill>
                  <a:srgbClr val="C00000"/>
                </a:solidFill>
              </a:rPr>
              <a:t>total 75</a:t>
            </a:r>
            <a:r>
              <a:rPr lang="en-US" dirty="0"/>
              <a:t>), </a:t>
            </a:r>
            <a:r>
              <a:rPr lang="en-US" b="1" dirty="0"/>
              <a:t>included CRs, TDSPs, 3</a:t>
            </a:r>
            <a:r>
              <a:rPr lang="en-US" b="1" baseline="30000" dirty="0"/>
              <a:t>rd</a:t>
            </a:r>
            <a:r>
              <a:rPr lang="en-US" b="1" dirty="0"/>
              <a:t> Parties, OPUC, Texas Rose, PUCT and ERCOT’s Staff  </a:t>
            </a:r>
          </a:p>
          <a:p>
            <a:pPr lvl="1">
              <a:defRPr/>
            </a:pPr>
            <a:r>
              <a:rPr lang="en-US" b="1" dirty="0" smtClean="0"/>
              <a:t>Overall</a:t>
            </a:r>
            <a:r>
              <a:rPr lang="en-US" dirty="0"/>
              <a:t>:  AMWG and the market will continue to discuss methods and methodologies to improve 3</a:t>
            </a:r>
            <a:r>
              <a:rPr lang="en-US" baseline="30000" dirty="0"/>
              <a:t>rd</a:t>
            </a:r>
            <a:r>
              <a:rPr lang="en-US" dirty="0"/>
              <a:t> Party’s approved accessibility to SMT, whether it is Federated Identity Management Access or something that hasn’t been discussed to date.      </a:t>
            </a:r>
          </a:p>
          <a:p>
            <a:pPr lvl="1">
              <a:defRPr/>
            </a:pPr>
            <a:r>
              <a:rPr lang="en-US" dirty="0"/>
              <a:t>RMS </a:t>
            </a:r>
            <a:r>
              <a:rPr lang="en-US" dirty="0" smtClean="0"/>
              <a:t>continue </a:t>
            </a:r>
            <a:r>
              <a:rPr lang="en-US" dirty="0"/>
              <a:t>to make others operating outside of Texas realize that California, New York, Pennsylvania markets compared to the Texas’ deregulated market isn’t an apple to apple comparison</a:t>
            </a:r>
            <a:r>
              <a:rPr lang="en-US" dirty="0" smtClean="0"/>
              <a:t>. </a:t>
            </a:r>
            <a:r>
              <a:rPr lang="en-US" dirty="0"/>
              <a:t>All others states are integrated where the TDSPs or TDUs in those states still have access and/or maintains the customer information to account </a:t>
            </a:r>
            <a:r>
              <a:rPr lang="en-US" dirty="0" smtClean="0"/>
              <a:t>number/ESI </a:t>
            </a:r>
            <a:r>
              <a:rPr lang="en-US" dirty="0"/>
              <a:t>ID relationship.  </a:t>
            </a:r>
          </a:p>
          <a:p>
            <a:pPr lvl="2">
              <a:defRPr/>
            </a:pPr>
            <a:r>
              <a:rPr lang="en-US" sz="1700" b="1" dirty="0" smtClean="0"/>
              <a:t>Overview </a:t>
            </a:r>
            <a:r>
              <a:rPr lang="en-US" sz="1700" b="1" dirty="0"/>
              <a:t>of Third Party Access Best Practices Nation-wide -</a:t>
            </a:r>
            <a:r>
              <a:rPr lang="en-US" sz="1700" dirty="0"/>
              <a:t>Chris Irwin, US. Department of Energy</a:t>
            </a:r>
          </a:p>
          <a:p>
            <a:pPr lvl="2">
              <a:defRPr/>
            </a:pPr>
            <a:r>
              <a:rPr lang="en-US" sz="1700" b="1" dirty="0"/>
              <a:t>Balancing Privacy, Security and Access -  </a:t>
            </a:r>
            <a:r>
              <a:rPr lang="en-US" sz="1700" dirty="0"/>
              <a:t>Chris  Villarreal,  Minnesota Public Utilities Commission</a:t>
            </a:r>
          </a:p>
          <a:p>
            <a:pPr lvl="2">
              <a:defRPr/>
            </a:pPr>
            <a:r>
              <a:rPr lang="en-US" sz="1700" b="1" dirty="0"/>
              <a:t>Federated Identity Management and Access - </a:t>
            </a:r>
            <a:r>
              <a:rPr lang="en-US" sz="1700" dirty="0"/>
              <a:t>Andres Carvallo &amp; Dwight Moore, CMG Consulting</a:t>
            </a:r>
          </a:p>
          <a:p>
            <a:pPr lvl="2">
              <a:defRPr/>
            </a:pPr>
            <a:r>
              <a:rPr lang="en-US" sz="1700" b="1" dirty="0"/>
              <a:t>Third-Party Led Authorizations</a:t>
            </a:r>
            <a:r>
              <a:rPr lang="en-US" sz="1700" dirty="0"/>
              <a:t>-  Michael Murray, Mission: Data</a:t>
            </a:r>
          </a:p>
          <a:p>
            <a:pPr lvl="2">
              <a:defRPr/>
            </a:pPr>
            <a:r>
              <a:rPr lang="en-US" sz="1700" b="1" dirty="0"/>
              <a:t>Experiences of a Third Party with Data Exchange Systems in Multiple States- </a:t>
            </a:r>
            <a:r>
              <a:rPr lang="en-US" sz="1700" dirty="0"/>
              <a:t>Lisa Schmidt, Home Energy </a:t>
            </a:r>
            <a:r>
              <a:rPr lang="en-US" sz="1700" dirty="0" smtClean="0"/>
              <a:t>Analytics</a:t>
            </a:r>
            <a:endParaRPr lang="en-US" sz="1700" dirty="0"/>
          </a:p>
        </p:txBody>
      </p:sp>
      <p:sp>
        <p:nvSpPr>
          <p:cNvPr id="6" name="Slide Number Placeholder 5"/>
          <p:cNvSpPr>
            <a:spLocks noGrp="1"/>
          </p:cNvSpPr>
          <p:nvPr>
            <p:ph type="sldNum" sz="quarter" idx="12"/>
          </p:nvPr>
        </p:nvSpPr>
        <p:spPr>
          <a:xfrm>
            <a:off x="3810000" y="6400800"/>
            <a:ext cx="1828800" cy="365125"/>
          </a:xfrm>
        </p:spPr>
        <p:txBody>
          <a:bodyPr/>
          <a:lstStyle/>
          <a:p>
            <a:pPr>
              <a:defRPr/>
            </a:pPr>
            <a:fld id="{1069AF97-1D85-46D5-AD63-5A6268FF47F7}" type="slidenum">
              <a:rPr lang="en-US" smtClean="0"/>
              <a:pPr>
                <a:defRPr/>
              </a:pPr>
              <a:t>7</a:t>
            </a:fld>
            <a:endParaRPr lang="en-US" dirty="0"/>
          </a:p>
        </p:txBody>
      </p:sp>
      <p:sp>
        <p:nvSpPr>
          <p:cNvPr id="5" name="Title 1"/>
          <p:cNvSpPr txBox="1">
            <a:spLocks/>
          </p:cNvSpPr>
          <p:nvPr/>
        </p:nvSpPr>
        <p:spPr>
          <a:xfrm>
            <a:off x="1945689" y="5791200"/>
            <a:ext cx="6512511" cy="68580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10.16.15</a:t>
            </a:r>
            <a:br>
              <a:rPr lang="en-US" sz="2800" dirty="0" smtClean="0"/>
            </a:br>
            <a:r>
              <a:rPr lang="en-US" sz="2800" dirty="0" smtClean="0"/>
              <a:t>Workshop II</a:t>
            </a:r>
            <a:endParaRPr lang="en-US" sz="2800" dirty="0"/>
          </a:p>
        </p:txBody>
      </p:sp>
    </p:spTree>
    <p:extLst>
      <p:ext uri="{BB962C8B-B14F-4D97-AF65-F5344CB8AC3E}">
        <p14:creationId xmlns:p14="http://schemas.microsoft.com/office/powerpoint/2010/main" val="23070354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3289" y="4648200"/>
            <a:ext cx="6512511" cy="1143000"/>
          </a:xfrm>
        </p:spPr>
        <p:txBody>
          <a:bodyPr/>
          <a:lstStyle/>
          <a:p>
            <a:r>
              <a:rPr lang="en-US" dirty="0" smtClean="0"/>
              <a:t>Questions?</a:t>
            </a:r>
            <a:endParaRPr lang="en-US" dirty="0"/>
          </a:p>
        </p:txBody>
      </p:sp>
      <p:pic>
        <p:nvPicPr>
          <p:cNvPr id="4"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605881" y="731838"/>
            <a:ext cx="3475037" cy="3475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a:xfrm>
            <a:off x="3810000" y="6492875"/>
            <a:ext cx="1828800" cy="365125"/>
          </a:xfrm>
        </p:spPr>
        <p:txBody>
          <a:bodyPr/>
          <a:lstStyle/>
          <a:p>
            <a:fld id="{0DF9B5F8-15F9-4B42-A359-1054D2752527}" type="slidenum">
              <a:rPr lang="en-US" smtClean="0"/>
              <a:t>8</a:t>
            </a:fld>
            <a:endParaRPr lang="en-US" dirty="0"/>
          </a:p>
        </p:txBody>
      </p:sp>
    </p:spTree>
    <p:extLst>
      <p:ext uri="{BB962C8B-B14F-4D97-AF65-F5344CB8AC3E}">
        <p14:creationId xmlns:p14="http://schemas.microsoft.com/office/powerpoint/2010/main" val="2908299713"/>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426</TotalTime>
  <Words>652</Words>
  <Application>Microsoft Office PowerPoint</Application>
  <PresentationFormat>On-screen Show (4:3)</PresentationFormat>
  <Paragraphs>71</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Slipstream</vt:lpstr>
      <vt:lpstr>RMS/COPS Workshop VI:   NPRR 711- IDR Meter Protocol Requirement Threshold Update to RMS</vt:lpstr>
      <vt:lpstr>NPRR711 Background</vt:lpstr>
      <vt:lpstr>10.06.15  IDR Workshop VI</vt:lpstr>
      <vt:lpstr>10.06.15  IDR Workshop VI</vt:lpstr>
      <vt:lpstr>10.06.15 IDR Workshop VI</vt:lpstr>
      <vt:lpstr>PowerPoint Presentation</vt:lpstr>
      <vt:lpstr>Improving Approved Access to SMT </vt:lpstr>
      <vt:lpstr>Questions?</vt:lpstr>
    </vt:vector>
  </TitlesOfParts>
  <Company>CenterPoint Energy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RMS/COPS Workshop I IDR Meter Protocol Requirement Threshold</dc:title>
  <dc:creator>Scott, Kathy D.</dc:creator>
  <cp:lastModifiedBy>Kathy Scott </cp:lastModifiedBy>
  <cp:revision>58</cp:revision>
  <dcterms:created xsi:type="dcterms:W3CDTF">2014-10-24T21:12:16Z</dcterms:created>
  <dcterms:modified xsi:type="dcterms:W3CDTF">2015-10-27T20:29:08Z</dcterms:modified>
</cp:coreProperties>
</file>