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3"/>
  </p:notesMasterIdLst>
  <p:sldIdLst>
    <p:sldId id="256" r:id="rId3"/>
    <p:sldId id="264" r:id="rId4"/>
    <p:sldId id="270" r:id="rId5"/>
    <p:sldId id="272" r:id="rId6"/>
    <p:sldId id="274" r:id="rId7"/>
    <p:sldId id="275" r:id="rId8"/>
    <p:sldId id="268" r:id="rId9"/>
    <p:sldId id="269" r:id="rId10"/>
    <p:sldId id="261" r:id="rId11"/>
    <p:sldId id="262" r:id="rId12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 autoAdjust="0"/>
    <p:restoredTop sz="94532" autoAdjust="0"/>
  </p:normalViewPr>
  <p:slideViewPr>
    <p:cSldViewPr>
      <p:cViewPr>
        <p:scale>
          <a:sx n="80" d="100"/>
          <a:sy n="80" d="100"/>
        </p:scale>
        <p:origin x="-2526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76" tIns="46438" rIns="92876" bIns="4643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76" tIns="46438" rIns="92876" bIns="4643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05863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1" y="8805863"/>
            <a:ext cx="3027363" cy="463550"/>
          </a:xfrm>
          <a:prstGeom prst="rect">
            <a:avLst/>
          </a:prstGeom>
        </p:spPr>
        <p:txBody>
          <a:bodyPr vert="horz" lIns="92876" tIns="46438" rIns="92876" bIns="464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10/28/2015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10/28/2015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November 3, 2015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371600"/>
          </a:xfrm>
        </p:spPr>
        <p:txBody>
          <a:bodyPr>
            <a:normAutofit fontScale="85000" lnSpcReduction="20000"/>
          </a:bodyPr>
          <a:lstStyle/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8800" b="1" dirty="0" smtClean="0"/>
              <a:t>Questions?</a:t>
            </a:r>
            <a:endParaRPr lang="en-US" sz="8800" b="1" dirty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7900"/>
          </a:xfrm>
        </p:spPr>
        <p:txBody>
          <a:bodyPr/>
          <a:lstStyle/>
          <a:p>
            <a:r>
              <a:rPr lang="en-US" altLang="en-US" dirty="0" smtClean="0"/>
              <a:t>DR exercise 10/23 &amp; 10/24….10/30 &amp; 10/31</a:t>
            </a:r>
          </a:p>
          <a:p>
            <a:pPr lvl="1"/>
            <a:r>
              <a:rPr lang="en-US" altLang="en-US" dirty="0" smtClean="0"/>
              <a:t>Transparency is primary goal i.e., DR environment operates the same as production environment</a:t>
            </a:r>
          </a:p>
          <a:p>
            <a:pPr lvl="1"/>
            <a:r>
              <a:rPr lang="en-US" altLang="en-US" dirty="0" smtClean="0"/>
              <a:t>Switch from production environment to DR environment w/in 4 hours</a:t>
            </a:r>
          </a:p>
          <a:p>
            <a:pPr lvl="1"/>
            <a:r>
              <a:rPr lang="en-US" altLang="en-US" dirty="0" smtClean="0"/>
              <a:t>“Sync backwards”, i.e., keep production environment in sync with DR environment</a:t>
            </a:r>
          </a:p>
          <a:p>
            <a:pPr lvl="1"/>
            <a:endParaRPr lang="en-US" altLang="en-US" dirty="0"/>
          </a:p>
          <a:p>
            <a:r>
              <a:rPr lang="en-US" altLang="en-US" dirty="0" smtClean="0"/>
              <a:t>CR 2015-033 approved for RMS vote</a:t>
            </a:r>
          </a:p>
          <a:p>
            <a:endParaRPr lang="en-US" altLang="en-US" dirty="0" smtClean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Noteworthy October Meeting Items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87900"/>
          </a:xfrm>
        </p:spPr>
        <p:txBody>
          <a:bodyPr/>
          <a:lstStyle/>
          <a:p>
            <a:r>
              <a:rPr lang="en-US" altLang="en-US" dirty="0" smtClean="0"/>
              <a:t>Planned release to correct deficiencies/defects completed October 17th</a:t>
            </a:r>
          </a:p>
          <a:p>
            <a:pPr lvl="1"/>
            <a:r>
              <a:rPr lang="en-US" altLang="en-US" dirty="0" smtClean="0"/>
              <a:t>CR 2015-024: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 Access Renew Energy Data Agreement after 1 Year</a:t>
            </a:r>
          </a:p>
          <a:p>
            <a:pPr lvl="1"/>
            <a:r>
              <a:rPr lang="en-US" altLang="en-US" dirty="0" smtClean="0"/>
              <a:t>Energy data agreements are no longer capped at 1 year duration</a:t>
            </a:r>
          </a:p>
          <a:p>
            <a:pPr lvl="1"/>
            <a:r>
              <a:rPr lang="en-US" altLang="en-US" dirty="0" smtClean="0"/>
              <a:t>Improvement to SMT website browser to prevent website users from having to clear their cache to re-login</a:t>
            </a:r>
          </a:p>
          <a:p>
            <a:pPr lvl="1"/>
            <a:r>
              <a:rPr lang="en-US" altLang="en-US" dirty="0" smtClean="0"/>
              <a:t>Disable login in button after 1 click, preventing multiple clicks causing an invalid request error</a:t>
            </a:r>
          </a:p>
          <a:p>
            <a:endParaRPr lang="en-US" altLang="en-US" dirty="0" smtClean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/>
              <a:t>October Meeting Items, cont.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9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December deficiency/defect correction</a:t>
            </a:r>
          </a:p>
          <a:p>
            <a:pPr lvl="1"/>
            <a:r>
              <a:rPr lang="en-US" dirty="0" smtClean="0"/>
              <a:t>Invalid request – display message box</a:t>
            </a:r>
          </a:p>
          <a:p>
            <a:pPr lvl="1"/>
            <a:r>
              <a:rPr lang="en-US" dirty="0" smtClean="0"/>
              <a:t>ROR validation simplification with “friendly” company name – feeding from ERCOT “postcard name” initiative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scheduled report expiry alignment with agreement</a:t>
            </a:r>
          </a:p>
          <a:p>
            <a:pPr lvl="1"/>
            <a:r>
              <a:rPr lang="en-US" dirty="0" smtClean="0"/>
              <a:t>ESI field in CSV/Excel export showing up as scientific exponential value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October Meeting Items,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5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en-US" smtClean="0"/>
              <a:t>AMSR – Cycle Read Analysis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altLang="en-US" sz="2400" dirty="0" smtClean="0"/>
              <a:t>Scope limited to July AMSR Cycle Reads where the kWh delta was greater than +/- 500 kWh</a:t>
            </a:r>
          </a:p>
          <a:p>
            <a:pPr lvl="1">
              <a:defRPr/>
            </a:pPr>
            <a:r>
              <a:rPr lang="en-US" altLang="en-US" sz="1800" dirty="0" smtClean="0"/>
              <a:t>2703 ESI IDs identified</a:t>
            </a:r>
          </a:p>
          <a:p>
            <a:pPr lvl="1">
              <a:defRPr/>
            </a:pPr>
            <a:r>
              <a:rPr lang="en-US" altLang="en-US" sz="1800" dirty="0" smtClean="0"/>
              <a:t>2703 ESI IDs root cause determined</a:t>
            </a:r>
          </a:p>
          <a:p>
            <a:pPr lvl="1">
              <a:defRPr/>
            </a:pPr>
            <a:r>
              <a:rPr lang="en-US" altLang="en-US" sz="1800" dirty="0"/>
              <a:t>0</a:t>
            </a:r>
            <a:r>
              <a:rPr lang="en-US" altLang="en-US" sz="1800" dirty="0" smtClean="0"/>
              <a:t> ESI IDs still under investigation</a:t>
            </a:r>
          </a:p>
          <a:p>
            <a:pPr marL="457200" lvl="1" indent="0">
              <a:buFontTx/>
              <a:buNone/>
              <a:defRPr/>
            </a:pPr>
            <a:endParaRPr lang="en-US" altLang="en-US" sz="1800" dirty="0"/>
          </a:p>
          <a:p>
            <a:pPr>
              <a:defRPr/>
            </a:pPr>
            <a:r>
              <a:rPr lang="en-US" altLang="en-US" sz="2400" dirty="0" smtClean="0"/>
              <a:t>TDSPs performed root cause analysis and grouped outliers into buckets</a:t>
            </a:r>
          </a:p>
          <a:p>
            <a:pPr lvl="1">
              <a:defRPr/>
            </a:pPr>
            <a:r>
              <a:rPr lang="en-US" altLang="en-US" sz="1800" dirty="0" smtClean="0"/>
              <a:t>No new categories identified this reporting period</a:t>
            </a:r>
          </a:p>
          <a:p>
            <a:pPr marL="457200" lvl="1" indent="0">
              <a:buFontTx/>
              <a:buNone/>
              <a:defRPr/>
            </a:pPr>
            <a:endParaRPr lang="en-US" altLang="en-US" sz="1800" dirty="0" smtClean="0"/>
          </a:p>
          <a:p>
            <a:pPr>
              <a:defRPr/>
            </a:pPr>
            <a:r>
              <a:rPr lang="en-US" altLang="en-US" sz="2400" dirty="0" smtClean="0"/>
              <a:t>Analyzed Count</a:t>
            </a:r>
          </a:p>
          <a:p>
            <a:pPr lvl="1">
              <a:defRPr/>
            </a:pPr>
            <a:endParaRPr lang="en-US" altLang="en-US" sz="1800" dirty="0" smtClean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0" dirty="0" smtClean="0"/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181599"/>
            <a:ext cx="42481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74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sz="4000" dirty="0" smtClean="0"/>
              <a:t>Counts by Category</a:t>
            </a:r>
          </a:p>
        </p:txBody>
      </p:sp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 smtClean="0"/>
          </a:p>
        </p:txBody>
      </p:sp>
      <p:pic>
        <p:nvPicPr>
          <p:cNvPr id="512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990600"/>
            <a:ext cx="8686800" cy="556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3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	517	 </a:t>
            </a:r>
            <a:r>
              <a:rPr lang="en-US" altLang="en-US" dirty="0" smtClean="0">
                <a:solidFill>
                  <a:srgbClr val="FF0000"/>
                </a:solidFill>
              </a:rPr>
              <a:t>(-197)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	512	 </a:t>
            </a:r>
            <a:r>
              <a:rPr lang="en-US" altLang="en-US" dirty="0" smtClean="0">
                <a:solidFill>
                  <a:srgbClr val="FF0000"/>
                </a:solidFill>
              </a:rPr>
              <a:t>(-183)</a:t>
            </a:r>
          </a:p>
          <a:p>
            <a:pPr lvl="1"/>
            <a:r>
              <a:rPr lang="en-US" altLang="en-US" dirty="0" smtClean="0"/>
              <a:t>Residential = 439 </a:t>
            </a:r>
            <a:r>
              <a:rPr lang="en-US" altLang="en-US" dirty="0" smtClean="0">
                <a:solidFill>
                  <a:srgbClr val="FF0000"/>
                </a:solidFill>
              </a:rPr>
              <a:t>(-184)</a:t>
            </a:r>
          </a:p>
          <a:p>
            <a:pPr lvl="2"/>
            <a:r>
              <a:rPr lang="en-US" altLang="en-US" dirty="0" smtClean="0"/>
              <a:t>GUI access issues = 155 </a:t>
            </a:r>
            <a:r>
              <a:rPr lang="en-US" altLang="en-US" dirty="0" smtClean="0">
                <a:solidFill>
                  <a:srgbClr val="FF0000"/>
                </a:solidFill>
              </a:rPr>
              <a:t>(-66)</a:t>
            </a:r>
          </a:p>
          <a:p>
            <a:pPr lvl="2"/>
            <a:r>
              <a:rPr lang="en-US" altLang="en-US" dirty="0" smtClean="0"/>
              <a:t>Registration issues = 220 </a:t>
            </a:r>
            <a:r>
              <a:rPr lang="en-US" altLang="en-US" dirty="0" smtClean="0">
                <a:solidFill>
                  <a:srgbClr val="FF0000"/>
                </a:solidFill>
              </a:rPr>
              <a:t>(-24)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(Res)	62,094 (+918)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7,071,204 (+11,006)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7,001,085 (+10,164)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Selected SMT Statistics -September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dirty="0" smtClean="0"/>
              <a:t>Energy Data Agreements		</a:t>
            </a:r>
            <a:r>
              <a:rPr lang="en-US" altLang="en-US" dirty="0" smtClean="0">
                <a:ln>
                  <a:solidFill>
                    <a:srgbClr val="FF0000"/>
                  </a:solidFill>
                </a:ln>
                <a:effectLst>
                  <a:outerShdw blurRad="50800" dist="50800" dir="5400000" algn="ctr" rotWithShape="0">
                    <a:srgbClr val="7030A0"/>
                  </a:outerShdw>
                </a:effectLst>
              </a:rPr>
              <a:t>1,354 (+1,017)</a:t>
            </a:r>
          </a:p>
          <a:p>
            <a:pPr lvl="1"/>
            <a:r>
              <a:rPr lang="en-US" altLang="en-US" dirty="0" smtClean="0"/>
              <a:t>AEPN = 1; CNP = 464;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889</a:t>
            </a:r>
          </a:p>
          <a:p>
            <a:r>
              <a:rPr lang="en-US" altLang="en-US" dirty="0" smtClean="0"/>
              <a:t>HAN Device Agreements		387 </a:t>
            </a:r>
            <a:r>
              <a:rPr lang="en-US" altLang="en-US" dirty="0" smtClean="0">
                <a:solidFill>
                  <a:srgbClr val="FF0000"/>
                </a:solidFill>
              </a:rPr>
              <a:t>(-2)</a:t>
            </a:r>
          </a:p>
          <a:p>
            <a:r>
              <a:rPr lang="en-US" altLang="en-US" dirty="0" smtClean="0"/>
              <a:t>HAN Devices				9,851 (+200)</a:t>
            </a: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62 (3)</a:t>
            </a:r>
          </a:p>
          <a:p>
            <a:r>
              <a:rPr lang="en-US" altLang="en-US" dirty="0" smtClean="0"/>
              <a:t>REPs Registered @ SMT		101 (3)</a:t>
            </a:r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Customers				3,964</a:t>
            </a:r>
          </a:p>
          <a:p>
            <a:pPr lvl="1"/>
            <a:r>
              <a:rPr lang="en-US" altLang="en-US" dirty="0" smtClean="0"/>
              <a:t>REPs					13</a:t>
            </a:r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4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Stats 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Next meeting is November 19th, </a:t>
            </a:r>
            <a:r>
              <a:rPr lang="en-US" altLang="en-US" dirty="0" smtClean="0"/>
              <a:t>1:30 </a:t>
            </a:r>
            <a:r>
              <a:rPr lang="en-US" altLang="en-US" dirty="0" smtClean="0"/>
              <a:t>– 3:30</a:t>
            </a:r>
            <a:endParaRPr lang="en-US" altLang="en-US" dirty="0"/>
          </a:p>
          <a:p>
            <a:pPr lvl="1" eaLnBrk="1" hangingPunct="1"/>
            <a:r>
              <a:rPr lang="en-US" altLang="en-US" sz="2000" dirty="0" smtClean="0"/>
              <a:t>WebEx only</a:t>
            </a:r>
          </a:p>
          <a:p>
            <a:pPr eaLnBrk="1" hangingPunct="1"/>
            <a:r>
              <a:rPr lang="en-US" altLang="en-US" dirty="0" smtClean="0"/>
              <a:t>Remaining meeting for 2015:</a:t>
            </a:r>
          </a:p>
          <a:p>
            <a:pPr lvl="1" eaLnBrk="1" hangingPunct="1"/>
            <a:r>
              <a:rPr lang="en-US" altLang="en-US" sz="2000" dirty="0" smtClean="0"/>
              <a:t>December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– WebEx only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smtClean="0"/>
              <a:t>2016 Meetings</a:t>
            </a:r>
          </a:p>
          <a:p>
            <a:pPr lvl="1" eaLnBrk="1" hangingPunct="1"/>
            <a:r>
              <a:rPr lang="en-US" altLang="en-US" sz="2000" dirty="0" smtClean="0"/>
              <a:t>Next to last Tuesday each month; 9:30 – 3:00; F-T-F</a:t>
            </a:r>
          </a:p>
          <a:p>
            <a:pPr lvl="1" eaLnBrk="1" hangingPunct="1"/>
            <a:endParaRPr lang="en-US" altLang="en-US" sz="1600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2015 Meetings</a:t>
            </a:r>
            <a:endParaRPr lang="en-US" dirty="0"/>
          </a:p>
        </p:txBody>
      </p:sp>
      <p:sp>
        <p:nvSpPr>
          <p:cNvPr id="2" name="Left Arrow 1"/>
          <p:cNvSpPr/>
          <p:nvPr/>
        </p:nvSpPr>
        <p:spPr>
          <a:xfrm>
            <a:off x="3276600" y="4038600"/>
            <a:ext cx="2438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2302</TotalTime>
  <Words>318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Concourse</vt:lpstr>
      <vt:lpstr>S&amp;C-2010</vt:lpstr>
      <vt:lpstr>Advanced Metering Working Group (AMWG)</vt:lpstr>
      <vt:lpstr>Noteworthy October Meeting Items</vt:lpstr>
      <vt:lpstr>October Meeting Items, cont.</vt:lpstr>
      <vt:lpstr>October Meeting Items, cont.</vt:lpstr>
      <vt:lpstr>AMSR – Cycle Read Analysis</vt:lpstr>
      <vt:lpstr>Counts by Category</vt:lpstr>
      <vt:lpstr>Selected SMT Statistics -September</vt:lpstr>
      <vt:lpstr>September Stats – Cont.</vt:lpstr>
      <vt:lpstr>2015 Meetings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108</cp:revision>
  <cp:lastPrinted>2015-10-27T19:52:59Z</cp:lastPrinted>
  <dcterms:created xsi:type="dcterms:W3CDTF">2014-12-16T20:53:10Z</dcterms:created>
  <dcterms:modified xsi:type="dcterms:W3CDTF">2015-10-28T19:23:39Z</dcterms:modified>
</cp:coreProperties>
</file>