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4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538" y="274639"/>
            <a:ext cx="267493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6" y="274639"/>
            <a:ext cx="787241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06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28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78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15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4" y="4406903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4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58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734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34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077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530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2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4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3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5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5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5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603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43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0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5" y="457200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47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26"/>
            <a:ext cx="7771423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089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300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3" y="4406901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3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511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059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2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2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97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91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119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9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1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0570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4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4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4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0817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823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0"/>
            <a:ext cx="2171212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4" y="457200"/>
            <a:ext cx="6397625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50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6" y="1600202"/>
            <a:ext cx="52736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2"/>
            <a:ext cx="52736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4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7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5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8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7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3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977A4-DE34-4133-9034-A2F5CAE0BE4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D0B7B-2221-492D-B95B-A4DA38F6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0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0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8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09" y="152403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459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0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7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39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10/27/2015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0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0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 smtClean="0">
                <a:solidFill>
                  <a:srgbClr val="FFFFFF"/>
                </a:solidFill>
              </a:rPr>
              <a:t>3</a:t>
            </a:r>
            <a:r>
              <a:rPr lang="en-US" sz="800" baseline="30000" smtClean="0">
                <a:solidFill>
                  <a:srgbClr val="FFFFFF"/>
                </a:solidFill>
              </a:rPr>
              <a:t>rd</a:t>
            </a:r>
            <a:r>
              <a:rPr lang="en-US" sz="800" smtClean="0">
                <a:solidFill>
                  <a:srgbClr val="FFFFFF"/>
                </a:solidFill>
              </a:rPr>
              <a:t> Party Registration &amp;</a:t>
            </a:r>
            <a:br>
              <a:rPr lang="en-US" sz="800" smtClean="0">
                <a:solidFill>
                  <a:srgbClr val="FFFFFF"/>
                </a:solidFill>
              </a:rPr>
            </a:br>
            <a:r>
              <a:rPr lang="en-US" sz="800" smtClean="0">
                <a:solidFill>
                  <a:srgbClr val="FFFFFF"/>
                </a:solidFill>
              </a:rPr>
              <a:t>Account Management</a:t>
            </a:r>
            <a:endParaRPr lang="en-US" sz="800" b="1" smtClean="0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08" y="152401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609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219779"/>
              </p:ext>
            </p:extLst>
          </p:nvPr>
        </p:nvGraphicFramePr>
        <p:xfrm>
          <a:off x="457200" y="1828800"/>
          <a:ext cx="82296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0357"/>
                <a:gridCol w="5733738"/>
                <a:gridCol w="1135505"/>
              </a:tblGrid>
              <a:tr h="206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Change Request #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Description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</a:tr>
              <a:tr h="2068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</a:tr>
              <a:tr h="2068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2015-033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Provide user </a:t>
                      </a:r>
                      <a:r>
                        <a:rPr lang="en-US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/d and p/w rules up front on UI registration page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$0 </a:t>
                      </a:r>
                      <a:r>
                        <a:rPr lang="en-US" sz="1200" dirty="0">
                          <a:effectLst/>
                        </a:rPr>
                        <a:t>- </a:t>
                      </a:r>
                      <a:r>
                        <a:rPr lang="en-US" sz="1200" dirty="0" smtClean="0">
                          <a:effectLst/>
                        </a:rPr>
                        <a:t>$20K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</a:tr>
              <a:tr h="2068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456" marR="67456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699772"/>
            <a:ext cx="4762714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AMWG CR Recommended for Prioritization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Presented to RMS –</a:t>
            </a:r>
            <a:r>
              <a:rPr kumimoji="0" lang="en-US" altLang="en-US" sz="20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November 3</a:t>
            </a:r>
            <a:r>
              <a:rPr kumimoji="0" lang="en-US" alt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2015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solidFill>
                  <a:schemeClr val="accent1"/>
                </a:solidFill>
              </a:rPr>
              <a:t>AMWG CR 2015-33</a:t>
            </a:r>
            <a:br>
              <a:rPr lang="en-US" altLang="en-US" dirty="0" smtClean="0">
                <a:solidFill>
                  <a:schemeClr val="accent1"/>
                </a:solidFill>
              </a:rPr>
            </a:br>
            <a:r>
              <a:rPr lang="en-US" altLang="en-US" dirty="0" smtClean="0">
                <a:solidFill>
                  <a:schemeClr val="accent1"/>
                </a:solidFill>
              </a:rPr>
              <a:t> Customer account set-up process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F029D7E-614E-4845-B9BC-07AFDF498F7B}" type="slidenum">
              <a:rPr lang="en-US" altLang="en-US" i="0" smtClean="0">
                <a:solidFill>
                  <a:srgbClr val="000000"/>
                </a:solidFill>
              </a:rPr>
              <a:pPr/>
              <a:t>2</a:t>
            </a:fld>
            <a:endParaRPr lang="en-US" altLang="en-US" i="0" smtClean="0">
              <a:solidFill>
                <a:srgbClr val="000000"/>
              </a:solidFill>
            </a:endParaRPr>
          </a:p>
        </p:txBody>
      </p:sp>
      <p:sp>
        <p:nvSpPr>
          <p:cNvPr id="26628" name="Text Box 14"/>
          <p:cNvSpPr txBox="1">
            <a:spLocks noChangeArrowheads="1"/>
          </p:cNvSpPr>
          <p:nvPr/>
        </p:nvSpPr>
        <p:spPr bwMode="auto">
          <a:xfrm>
            <a:off x="159971" y="1309688"/>
            <a:ext cx="1944077" cy="21621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 dirty="0">
                <a:solidFill>
                  <a:srgbClr val="000000"/>
                </a:solidFill>
              </a:rPr>
              <a:t>Business Requirement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</a:rPr>
              <a:t>Specific requirements / rules about user name and password do not appear intuitively.  Example:  the use of special characters is not allowed, but the error message displayed does not provide sufficient information / direction to correct.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200" dirty="0">
              <a:solidFill>
                <a:srgbClr val="004080"/>
              </a:solidFill>
              <a:ea typeface="MS Mincho" pitchFamily="49" charset="-128"/>
            </a:endParaRPr>
          </a:p>
        </p:txBody>
      </p:sp>
      <p:pic>
        <p:nvPicPr>
          <p:cNvPr id="1434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329" y="1069980"/>
            <a:ext cx="6900741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772" y="1462093"/>
            <a:ext cx="6899519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0" y="5056188"/>
            <a:ext cx="1648558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337" y="5316543"/>
            <a:ext cx="1393336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98" y="5097468"/>
            <a:ext cx="1659548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AutoShape 25"/>
          <p:cNvSpPr>
            <a:spLocks/>
          </p:cNvSpPr>
          <p:nvPr/>
        </p:nvSpPr>
        <p:spPr bwMode="auto">
          <a:xfrm>
            <a:off x="26866" y="5802318"/>
            <a:ext cx="2640135" cy="522287"/>
          </a:xfrm>
          <a:prstGeom prst="borderCallout2">
            <a:avLst>
              <a:gd name="adj1" fmla="val 73009"/>
              <a:gd name="adj2" fmla="val 101014"/>
              <a:gd name="adj3" fmla="val 72375"/>
              <a:gd name="adj4" fmla="val 311862"/>
              <a:gd name="adj5" fmla="val -18114"/>
              <a:gd name="adj6" fmla="val 311932"/>
            </a:avLst>
          </a:prstGeom>
          <a:solidFill>
            <a:schemeClr val="bg1"/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lIns="45717" tIns="45717" rIns="45717" bIns="45717"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</a:rPr>
              <a:t>Proposed Solution:  Tooltip with rules will appear in the screen when the cursor will be in the User-ID field.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>
                <a:solidFill>
                  <a:srgbClr val="000000"/>
                </a:solidFill>
              </a:rPr>
              <a:t/>
            </a:r>
            <a:br>
              <a:rPr lang="en-US" altLang="en-US" sz="1200" dirty="0">
                <a:solidFill>
                  <a:srgbClr val="000000"/>
                </a:solidFill>
              </a:rPr>
            </a:br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6909382" y="601977"/>
            <a:ext cx="219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0" dirty="0">
                <a:solidFill>
                  <a:srgbClr val="000000"/>
                </a:solidFill>
                <a:ea typeface="Tms Rmn" charset="0"/>
                <a:cs typeface="Gautami" pitchFamily="34" charset="0"/>
              </a:rPr>
              <a:t>Complexity:</a:t>
            </a:r>
            <a:r>
              <a:rPr lang="en-US" altLang="en-US" i="0" dirty="0">
                <a:solidFill>
                  <a:srgbClr val="000000"/>
                </a:solidFill>
                <a:ea typeface="Tms Rmn" charset="0"/>
                <a:cs typeface="Gautami" pitchFamily="34" charset="0"/>
              </a:rPr>
              <a:t> </a:t>
            </a:r>
            <a:r>
              <a:rPr lang="en-US" altLang="en-US" b="1" i="0" dirty="0">
                <a:solidFill>
                  <a:srgbClr val="FF0000"/>
                </a:solidFill>
                <a:ea typeface="Tms Rmn" charset="0"/>
                <a:cs typeface="Gautami" pitchFamily="34" charset="0"/>
              </a:rPr>
              <a:t>Minor</a:t>
            </a:r>
            <a:endParaRPr lang="en-US" altLang="en-US" dirty="0">
              <a:solidFill>
                <a:srgbClr val="000000"/>
              </a:solidFill>
              <a:ea typeface="Tms Rmn" charset="0"/>
              <a:cs typeface="Gauta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6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>
                <a:solidFill>
                  <a:schemeClr val="accent1"/>
                </a:solidFill>
              </a:rPr>
              <a:t>AMWG CR 2015-33</a:t>
            </a:r>
            <a:br>
              <a:rPr lang="en-US" altLang="en-US" smtClean="0">
                <a:solidFill>
                  <a:schemeClr val="accent1"/>
                </a:solidFill>
              </a:rPr>
            </a:br>
            <a:r>
              <a:rPr lang="en-US" altLang="en-US" smtClean="0">
                <a:solidFill>
                  <a:schemeClr val="accent1"/>
                </a:solidFill>
              </a:rPr>
              <a:t> Customer account set-up process</a:t>
            </a:r>
            <a:r>
              <a:rPr lang="en-US" altLang="en-US" smtClean="0"/>
              <a:t> 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65B1DB8-B09C-430D-B508-8D24B5D40426}" type="slidenum">
              <a:rPr lang="en-US" altLang="en-US" i="0" smtClean="0">
                <a:solidFill>
                  <a:srgbClr val="000000"/>
                </a:solidFill>
              </a:rPr>
              <a:pPr/>
              <a:t>3</a:t>
            </a:fld>
            <a:endParaRPr lang="en-US" altLang="en-US" i="0" smtClean="0">
              <a:solidFill>
                <a:srgbClr val="000000"/>
              </a:solidFill>
            </a:endParaRPr>
          </a:p>
        </p:txBody>
      </p:sp>
      <p:sp>
        <p:nvSpPr>
          <p:cNvPr id="27652" name="Text Box 14"/>
          <p:cNvSpPr txBox="1">
            <a:spLocks noChangeArrowheads="1"/>
          </p:cNvSpPr>
          <p:nvPr/>
        </p:nvSpPr>
        <p:spPr bwMode="auto">
          <a:xfrm>
            <a:off x="159971" y="1309690"/>
            <a:ext cx="1944077" cy="1215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 dirty="0">
                <a:solidFill>
                  <a:srgbClr val="000000"/>
                </a:solidFill>
              </a:rPr>
              <a:t>Business Requirement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>
                <a:solidFill>
                  <a:srgbClr val="000000"/>
                </a:solidFill>
              </a:rPr>
              <a:t>(cont)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</a:rPr>
              <a:t>Password requirement Tool-tip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200" dirty="0">
              <a:solidFill>
                <a:srgbClr val="004080"/>
              </a:solidFill>
              <a:ea typeface="MS Mincho" pitchFamily="49" charset="-128"/>
            </a:endParaRPr>
          </a:p>
        </p:txBody>
      </p:sp>
      <p:pic>
        <p:nvPicPr>
          <p:cNvPr id="1536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328" y="1069978"/>
            <a:ext cx="6900741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337" y="5316541"/>
            <a:ext cx="1393336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AutoShape 25"/>
          <p:cNvSpPr>
            <a:spLocks/>
          </p:cNvSpPr>
          <p:nvPr/>
        </p:nvSpPr>
        <p:spPr bwMode="auto">
          <a:xfrm>
            <a:off x="28088" y="5807075"/>
            <a:ext cx="2640135" cy="655638"/>
          </a:xfrm>
          <a:prstGeom prst="borderCallout2">
            <a:avLst>
              <a:gd name="adj1" fmla="val 30878"/>
              <a:gd name="adj2" fmla="val 99627"/>
              <a:gd name="adj3" fmla="val 21959"/>
              <a:gd name="adj4" fmla="val 248588"/>
              <a:gd name="adj5" fmla="val -150533"/>
              <a:gd name="adj6" fmla="val 248466"/>
            </a:avLst>
          </a:prstGeom>
          <a:solidFill>
            <a:schemeClr val="bg1"/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lIns="45717" tIns="45717" rIns="45717" bIns="45717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</a:rPr>
              <a:t>Proposed Solution:  Tooltip with rules will appear in the screen when the cursor will be in the All-Password fields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>
                <a:solidFill>
                  <a:srgbClr val="000000"/>
                </a:solidFill>
              </a:rPr>
              <a:t/>
            </a:r>
            <a:br>
              <a:rPr lang="en-US" altLang="en-US" sz="1200" dirty="0">
                <a:solidFill>
                  <a:srgbClr val="000000"/>
                </a:solidFill>
              </a:rPr>
            </a:br>
            <a:endParaRPr lang="en-US" altLang="en-US" sz="1200" dirty="0">
              <a:solidFill>
                <a:srgbClr val="000000"/>
              </a:solidFill>
            </a:endParaRPr>
          </a:p>
        </p:txBody>
      </p:sp>
      <p:pic>
        <p:nvPicPr>
          <p:cNvPr id="1536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7" y="1446213"/>
            <a:ext cx="216144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809" y="2913063"/>
            <a:ext cx="1150327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261" y="3444875"/>
            <a:ext cx="19526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029" y="3798888"/>
            <a:ext cx="16510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2" name="Rectangle 13"/>
          <p:cNvSpPr>
            <a:spLocks noChangeArrowheads="1"/>
          </p:cNvSpPr>
          <p:nvPr/>
        </p:nvSpPr>
        <p:spPr bwMode="auto">
          <a:xfrm>
            <a:off x="6870265" y="533400"/>
            <a:ext cx="2198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0" dirty="0">
                <a:solidFill>
                  <a:srgbClr val="000000"/>
                </a:solidFill>
                <a:ea typeface="Tms Rmn" charset="0"/>
                <a:cs typeface="Gautami" pitchFamily="34" charset="0"/>
              </a:rPr>
              <a:t>Complexity:</a:t>
            </a:r>
            <a:r>
              <a:rPr lang="en-US" altLang="en-US" i="0" dirty="0">
                <a:solidFill>
                  <a:srgbClr val="000000"/>
                </a:solidFill>
                <a:ea typeface="Tms Rmn" charset="0"/>
                <a:cs typeface="Gautami" pitchFamily="34" charset="0"/>
              </a:rPr>
              <a:t> </a:t>
            </a:r>
            <a:r>
              <a:rPr lang="en-US" altLang="en-US" b="1" i="0" dirty="0">
                <a:solidFill>
                  <a:srgbClr val="FF0000"/>
                </a:solidFill>
                <a:ea typeface="Tms Rmn" charset="0"/>
                <a:cs typeface="Gautami" pitchFamily="34" charset="0"/>
              </a:rPr>
              <a:t>Minor</a:t>
            </a:r>
            <a:endParaRPr lang="en-US" altLang="en-US" dirty="0">
              <a:solidFill>
                <a:srgbClr val="000000"/>
              </a:solidFill>
              <a:ea typeface="Tms Rmn" charset="0"/>
              <a:cs typeface="Gautami" pitchFamily="34" charset="0"/>
            </a:endParaRPr>
          </a:p>
        </p:txBody>
      </p:sp>
      <p:pic>
        <p:nvPicPr>
          <p:cNvPr id="153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048" y="1446213"/>
            <a:ext cx="163024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/>
          <a:stretch>
            <a:fillRect/>
          </a:stretch>
        </p:blipFill>
        <p:spPr bwMode="auto">
          <a:xfrm>
            <a:off x="2146789" y="1719263"/>
            <a:ext cx="3256818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2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81" y="1452563"/>
            <a:ext cx="330932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33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"/>
            <a:ext cx="485753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9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141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S&amp;C-2010</vt:lpstr>
      <vt:lpstr>1_S&amp;C-2010</vt:lpstr>
      <vt:lpstr>AMWG CR Recommended for Prioritization Presented to RMS – November 3, 2015 </vt:lpstr>
      <vt:lpstr>AMWG CR 2015-33  Customer account set-up process  </vt:lpstr>
      <vt:lpstr>AMWG CR 2015-33  Customer account set-up process  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AMWG CR Recommended for Prioritization Presented to RMS – November 3, 2015</dc:title>
  <dc:creator>Schatz, John</dc:creator>
  <cp:lastModifiedBy>Schatz, John</cp:lastModifiedBy>
  <cp:revision>3</cp:revision>
  <dcterms:created xsi:type="dcterms:W3CDTF">2015-10-27T22:46:24Z</dcterms:created>
  <dcterms:modified xsi:type="dcterms:W3CDTF">2015-10-27T23:08:44Z</dcterms:modified>
</cp:coreProperties>
</file>