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2" r:id="rId6"/>
    <p:sldId id="267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0" d="100"/>
          <a:sy n="120" d="100"/>
        </p:scale>
        <p:origin x="-536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875801-57CB-BD47-AE7E-132B56193C23}" type="datetimeFigureOut">
              <a:rPr lang="en-US" smtClean="0"/>
              <a:t>9/28/15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6847C-5852-4C49-8DE7-10E80BBC2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11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 any settlement scenario, LSE is better off with DR QSE providing load reduction, as long as--</a:t>
            </a:r>
          </a:p>
          <a:p>
            <a:pPr lvl="1"/>
            <a:r>
              <a:rPr lang="en-US" dirty="0" smtClean="0"/>
              <a:t>Retail rate is less than POLR, and</a:t>
            </a:r>
          </a:p>
          <a:p>
            <a:pPr lvl="1"/>
            <a:r>
              <a:rPr lang="en-US" dirty="0" smtClean="0"/>
              <a:t>Cost of hedge is less than POLR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714BF-13CD-486D-938D-0D6A29C4917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16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0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53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1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0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9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22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0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12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4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DAF7-F3CC-4944-A054-978D2109C666}" type="datetimeFigureOut">
              <a:rPr lang="en-US" smtClean="0"/>
              <a:t>9/28/15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EB8CE-C1FF-5149-A352-D3A880E09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Load Participation in Real-Time Market:  LMP Minus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Particular PUC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753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Can REP charge customer for energy not consumed or for risks related to customer’s participation in 3d party DR?</a:t>
            </a:r>
          </a:p>
          <a:p>
            <a:r>
              <a:rPr lang="en-US" dirty="0" smtClean="0"/>
              <a:t>What are REP’s options when </a:t>
            </a:r>
            <a:r>
              <a:rPr lang="en-US" dirty="0"/>
              <a:t>customer joins a DR QSE, if the current rate plan includes an incentive tied to DR capability</a:t>
            </a:r>
          </a:p>
          <a:p>
            <a:r>
              <a:rPr lang="en-US" dirty="0"/>
              <a:t>Transition period for REPs to manage existing customer relationships</a:t>
            </a:r>
          </a:p>
          <a:p>
            <a:r>
              <a:rPr lang="en-US" dirty="0" smtClean="0"/>
              <a:t>Prohibition of DR</a:t>
            </a:r>
            <a:r>
              <a:rPr lang="en-US" dirty="0"/>
              <a:t>-blocker strategies by REPs</a:t>
            </a:r>
          </a:p>
          <a:p>
            <a:r>
              <a:rPr lang="en-US" dirty="0" smtClean="0"/>
              <a:t>Customer engagement rules: REPs </a:t>
            </a:r>
            <a:r>
              <a:rPr lang="en-US" dirty="0"/>
              <a:t>and DR QSEs </a:t>
            </a:r>
            <a:r>
              <a:rPr lang="en-US" dirty="0" smtClean="0"/>
              <a:t>to compete </a:t>
            </a:r>
            <a:r>
              <a:rPr lang="en-US" dirty="0"/>
              <a:t>on equitable </a:t>
            </a:r>
            <a:r>
              <a:rPr lang="en-US" dirty="0" smtClean="0"/>
              <a:t>term</a:t>
            </a:r>
          </a:p>
          <a:p>
            <a:r>
              <a:rPr lang="en-US" dirty="0" smtClean="0"/>
              <a:t>System </a:t>
            </a:r>
            <a:r>
              <a:rPr lang="en-US" dirty="0"/>
              <a:t>to resolve competing claims to be customer’s DR-POR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0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TAC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 smtClean="0"/>
              <a:t>Should the PUC be brought into the deliberations on Loads in SCED?  If so, when and how?</a:t>
            </a:r>
          </a:p>
          <a:p>
            <a:r>
              <a:rPr lang="en-US" sz="4000" dirty="0" smtClean="0"/>
              <a:t>DSWG recommendation is consistent with the LMP-G concept discussed at 2011 TAC meeting, but different in implementation approach.  Is TAC OK with the approach outlined in this presentation?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22005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Efforts to Allow More Load  Participation in Energy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State law calls for ERCOT to permit demand response to participate in markets</a:t>
            </a:r>
          </a:p>
          <a:p>
            <a:r>
              <a:rPr lang="en-US" dirty="0" smtClean="0"/>
              <a:t>Significant potential resource in residential and commercial air conditioning load</a:t>
            </a:r>
          </a:p>
          <a:p>
            <a:r>
              <a:rPr lang="en-US" dirty="0" smtClean="0"/>
              <a:t>REP and third-party demand response providers have sought broader opportunities</a:t>
            </a:r>
          </a:p>
          <a:p>
            <a:pPr lvl="1"/>
            <a:r>
              <a:rPr lang="en-US" dirty="0" smtClean="0"/>
              <a:t>Third-party DR providers could bring focus and expertise, could invest in DR equipment at customers’ premises</a:t>
            </a:r>
          </a:p>
        </p:txBody>
      </p:sp>
    </p:spTree>
    <p:extLst>
      <p:ext uri="{BB962C8B-B14F-4D97-AF65-F5344CB8AC3E}">
        <p14:creationId xmlns:p14="http://schemas.microsoft.com/office/powerpoint/2010/main" val="144071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Deliberations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TAC in 2011 voted to endorse “LMP-G” rather than “Full LMP” as settlement mechanism</a:t>
            </a:r>
          </a:p>
          <a:p>
            <a:pPr lvl="1"/>
            <a:r>
              <a:rPr lang="en-US" dirty="0" smtClean="0"/>
              <a:t>TAC decision based on a conceptual discussion, rather than detailed examination of LMP-G</a:t>
            </a:r>
          </a:p>
          <a:p>
            <a:r>
              <a:rPr lang="en-US" dirty="0" smtClean="0"/>
              <a:t>Presentation to TAC emphasized avoiding double payment:  LMP to DR provider </a:t>
            </a:r>
            <a:r>
              <a:rPr lang="en-US" u="sng" dirty="0" smtClean="0"/>
              <a:t>plus</a:t>
            </a:r>
            <a:r>
              <a:rPr lang="en-US" dirty="0" smtClean="0"/>
              <a:t> customer’s avoided cost of energy</a:t>
            </a:r>
          </a:p>
          <a:p>
            <a:r>
              <a:rPr lang="en-US" dirty="0" smtClean="0"/>
              <a:t>TAC endorsed “volumetric” LMP-VG, in which energy curtailed would be added back to the LSE’s settlement at the individual customer (ESI ID)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003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Recent Stakeholder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159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DSWG’s Loads in SCED subgroup has worked on details of how LMP-G could be implemented</a:t>
            </a:r>
          </a:p>
          <a:p>
            <a:r>
              <a:rPr lang="en-US" dirty="0" smtClean="0"/>
              <a:t>Volumetric LMP-G is not workable for residential and small commercial, because ERCOT believes it cannot estimate load reductions for individual residential and small commercial sites with sufficient accuracy</a:t>
            </a:r>
          </a:p>
          <a:p>
            <a:r>
              <a:rPr lang="en-US" dirty="0" smtClean="0"/>
              <a:t>New approach, LMP-Proxy $G, can work for customers or aggregations of customers in all classes if capable of being accurately </a:t>
            </a:r>
            <a:r>
              <a:rPr lang="en-US" dirty="0" err="1" smtClean="0"/>
              <a:t>baselined</a:t>
            </a:r>
            <a:r>
              <a:rPr lang="en-US" dirty="0" smtClean="0"/>
              <a:t> by ERCOT</a:t>
            </a:r>
          </a:p>
          <a:p>
            <a:r>
              <a:rPr lang="en-US" dirty="0" smtClean="0"/>
              <a:t>This approach has broad support in DSWG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333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" y="32173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LMP-Proxy $G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LMP-G </a:t>
            </a:r>
            <a:r>
              <a:rPr lang="en-US" dirty="0" smtClean="0"/>
              <a:t>would be implemented </a:t>
            </a:r>
            <a:r>
              <a:rPr lang="en-US" dirty="0"/>
              <a:t>at the wholesale market </a:t>
            </a:r>
            <a:r>
              <a:rPr lang="en-US" dirty="0" smtClean="0"/>
              <a:t>(QSE settlement) level </a:t>
            </a:r>
          </a:p>
          <a:p>
            <a:pPr lvl="1"/>
            <a:r>
              <a:rPr lang="en-US" dirty="0" smtClean="0"/>
              <a:t>ERCOT would pay DR QSEs for load reduction at LMP-Proxy $G</a:t>
            </a:r>
          </a:p>
          <a:p>
            <a:pPr lvl="1"/>
            <a:r>
              <a:rPr lang="en-US" dirty="0" smtClean="0"/>
              <a:t>ERCOT would add each </a:t>
            </a:r>
            <a:r>
              <a:rPr lang="en-US" dirty="0"/>
              <a:t>LSE’s </a:t>
            </a:r>
            <a:r>
              <a:rPr lang="en-US" dirty="0" smtClean="0"/>
              <a:t>portfolio-level load reduction to the LSE’s settlement</a:t>
            </a:r>
          </a:p>
          <a:p>
            <a:pPr lvl="1"/>
            <a:r>
              <a:rPr lang="en-US" dirty="0" smtClean="0"/>
              <a:t>ERCOT would credit LSE at Proxy $G </a:t>
            </a:r>
            <a:r>
              <a:rPr lang="en-US" dirty="0"/>
              <a:t>for </a:t>
            </a:r>
            <a:r>
              <a:rPr lang="en-US" dirty="0" smtClean="0"/>
              <a:t>the load </a:t>
            </a:r>
            <a:r>
              <a:rPr lang="en-US" dirty="0"/>
              <a:t>reduction </a:t>
            </a:r>
            <a:endParaRPr lang="en-US" dirty="0" smtClean="0"/>
          </a:p>
          <a:p>
            <a:pPr lvl="1"/>
            <a:r>
              <a:rPr lang="en-US" dirty="0" smtClean="0"/>
              <a:t>Proxy $G would be based on POLR rates</a:t>
            </a:r>
          </a:p>
          <a:p>
            <a:r>
              <a:rPr lang="en-US" dirty="0" smtClean="0"/>
              <a:t>No </a:t>
            </a:r>
            <a:r>
              <a:rPr lang="en-US" dirty="0"/>
              <a:t>new market uplifts </a:t>
            </a:r>
            <a:r>
              <a:rPr lang="en-US" dirty="0" smtClean="0"/>
              <a:t>under this approach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167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9786"/>
          </a:xfrm>
        </p:spPr>
        <p:txBody>
          <a:bodyPr/>
          <a:lstStyle/>
          <a:p>
            <a:r>
              <a:rPr lang="en-US" dirty="0" smtClean="0"/>
              <a:t>Wholesale Settlement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54424"/>
            <a:ext cx="8229600" cy="528149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DR QSE load reduction of 1 mw</a:t>
            </a:r>
          </a:p>
          <a:p>
            <a:r>
              <a:rPr lang="en-US" dirty="0" smtClean="0"/>
              <a:t>SPP is $1000; Proxy $G is $150</a:t>
            </a:r>
          </a:p>
          <a:p>
            <a:r>
              <a:rPr lang="en-US" dirty="0" smtClean="0"/>
              <a:t>ERCOT payment to DR QSE = LMP </a:t>
            </a:r>
            <a:r>
              <a:rPr lang="en-US" dirty="0" smtClean="0"/>
              <a:t>- $</a:t>
            </a:r>
            <a:r>
              <a:rPr lang="en-US" dirty="0" err="1" smtClean="0"/>
              <a:t>ProxyG</a:t>
            </a:r>
            <a:r>
              <a:rPr lang="en-US" dirty="0" smtClean="0"/>
              <a:t> = $1000 - $150 = $ 850</a:t>
            </a:r>
          </a:p>
          <a:p>
            <a:r>
              <a:rPr lang="en-US" dirty="0" smtClean="0"/>
              <a:t>Load added to LSE’s QSE is 1 mw; ERCOT payment to LSE’s QSE is $150</a:t>
            </a:r>
          </a:p>
          <a:p>
            <a:pPr lvl="1"/>
            <a:r>
              <a:rPr lang="en-US" dirty="0"/>
              <a:t>In either case </a:t>
            </a:r>
            <a:r>
              <a:rPr lang="en-US" dirty="0" smtClean="0"/>
              <a:t>below</a:t>
            </a:r>
            <a:r>
              <a:rPr lang="en-US" dirty="0" smtClean="0"/>
              <a:t>, </a:t>
            </a:r>
            <a:r>
              <a:rPr lang="en-US" dirty="0"/>
              <a:t>the LSE is </a:t>
            </a:r>
            <a:r>
              <a:rPr lang="en-US" dirty="0" smtClean="0"/>
              <a:t>better </a:t>
            </a:r>
            <a:r>
              <a:rPr lang="en-US" dirty="0"/>
              <a:t>(or worse) off by Proxy $G - retail </a:t>
            </a:r>
            <a:r>
              <a:rPr lang="en-US" dirty="0" smtClean="0"/>
              <a:t>rate, compared to no DR provider  </a:t>
            </a:r>
            <a:endParaRPr lang="en-US" dirty="0"/>
          </a:p>
          <a:p>
            <a:pPr lvl="1"/>
            <a:r>
              <a:rPr lang="en-US" dirty="0" smtClean="0"/>
              <a:t>If LSE is 1 mw short of resources, LSE QSE’s net charge = $850</a:t>
            </a:r>
          </a:p>
          <a:p>
            <a:pPr lvl="1"/>
            <a:r>
              <a:rPr lang="en-US" dirty="0" smtClean="0"/>
              <a:t>If LSE obligation in RT is fully covered, ERCOT does not charge LSE’s QSE for the load; LSE QSE’s net charge =   - $150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69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LiSCED</a:t>
            </a:r>
            <a:r>
              <a:rPr lang="en-US" dirty="0" smtClean="0"/>
              <a:t> Consensus Principles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Loads should be permitted to actively participate </a:t>
            </a:r>
            <a:r>
              <a:rPr lang="en-US" dirty="0"/>
              <a:t>in </a:t>
            </a:r>
            <a:r>
              <a:rPr lang="en-US" dirty="0" smtClean="0"/>
              <a:t>Real </a:t>
            </a:r>
            <a:r>
              <a:rPr lang="en-US" dirty="0"/>
              <a:t>Time </a:t>
            </a:r>
            <a:r>
              <a:rPr lang="en-US" dirty="0" smtClean="0"/>
              <a:t>Market</a:t>
            </a:r>
            <a:endParaRPr lang="en-US" dirty="0"/>
          </a:p>
          <a:p>
            <a:r>
              <a:rPr lang="en-US" dirty="0"/>
              <a:t>L</a:t>
            </a:r>
            <a:r>
              <a:rPr lang="en-US" dirty="0" smtClean="0"/>
              <a:t>oads participating in Real Time Market would </a:t>
            </a:r>
            <a:r>
              <a:rPr lang="en-US" dirty="0"/>
              <a:t>contribute to wholesale price </a:t>
            </a:r>
            <a:r>
              <a:rPr lang="en-US" dirty="0" smtClean="0"/>
              <a:t>formation</a:t>
            </a:r>
            <a:endParaRPr lang="en-US" dirty="0"/>
          </a:p>
          <a:p>
            <a:r>
              <a:rPr lang="en-US" dirty="0" smtClean="0"/>
              <a:t>Loads </a:t>
            </a:r>
            <a:r>
              <a:rPr lang="en-US" dirty="0"/>
              <a:t>should not receive financial benefit more than once for providing demand </a:t>
            </a:r>
            <a:r>
              <a:rPr lang="en-US" dirty="0" smtClean="0"/>
              <a:t>response</a:t>
            </a:r>
            <a:endParaRPr lang="en-US" dirty="0"/>
          </a:p>
          <a:p>
            <a:r>
              <a:rPr lang="en-US" dirty="0"/>
              <a:t>The existing ORDC and Loads in SCED “bid to buy” market structures should be </a:t>
            </a:r>
            <a:r>
              <a:rPr lang="en-US" dirty="0" smtClean="0"/>
              <a:t>preserved</a:t>
            </a:r>
          </a:p>
          <a:p>
            <a:r>
              <a:rPr lang="en-US" dirty="0" smtClean="0"/>
              <a:t>There are other issues that will need to be resolved in stakeholder process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14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0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LiSCED</a:t>
            </a:r>
            <a:r>
              <a:rPr lang="en-US" dirty="0" smtClean="0"/>
              <a:t> Consensus Customer Policies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362076"/>
            <a:ext cx="8229600" cy="4801657"/>
          </a:xfrm>
        </p:spPr>
        <p:txBody>
          <a:bodyPr>
            <a:normAutofit fontScale="85000" lnSpcReduction="10000"/>
          </a:bodyPr>
          <a:lstStyle/>
          <a:p>
            <a:pPr fontAlgn="t"/>
            <a:r>
              <a:rPr lang="en-US" dirty="0" smtClean="0"/>
              <a:t>Customer </a:t>
            </a:r>
            <a:r>
              <a:rPr lang="en-US" dirty="0"/>
              <a:t>has the right to select or change a DR QSE</a:t>
            </a:r>
          </a:p>
          <a:p>
            <a:r>
              <a:rPr lang="en-US" dirty="0" smtClean="0"/>
              <a:t>REP would be notified if customer agrees to have his load response managed by a DR QSE</a:t>
            </a:r>
          </a:p>
          <a:p>
            <a:r>
              <a:rPr lang="en-US" dirty="0" smtClean="0"/>
              <a:t>Rules should preclude </a:t>
            </a:r>
            <a:r>
              <a:rPr lang="en-US" dirty="0"/>
              <a:t>DR-blocker strategies by </a:t>
            </a:r>
            <a:r>
              <a:rPr lang="en-US" dirty="0" smtClean="0"/>
              <a:t>REPs</a:t>
            </a:r>
            <a:endParaRPr lang="en-US" dirty="0"/>
          </a:p>
          <a:p>
            <a:r>
              <a:rPr lang="en-US" dirty="0" smtClean="0"/>
              <a:t>Rules </a:t>
            </a:r>
            <a:r>
              <a:rPr lang="en-US" dirty="0"/>
              <a:t>should ensure an adequate transition period </a:t>
            </a:r>
            <a:r>
              <a:rPr lang="en-US" dirty="0" smtClean="0"/>
              <a:t>for </a:t>
            </a:r>
            <a:r>
              <a:rPr lang="en-US" dirty="0"/>
              <a:t>REPs </a:t>
            </a:r>
            <a:r>
              <a:rPr lang="en-US" dirty="0" smtClean="0"/>
              <a:t>to </a:t>
            </a:r>
            <a:r>
              <a:rPr lang="en-US" dirty="0"/>
              <a:t>manage existing customer </a:t>
            </a:r>
            <a:r>
              <a:rPr lang="en-US" dirty="0" smtClean="0"/>
              <a:t>relationships</a:t>
            </a:r>
          </a:p>
          <a:p>
            <a:pPr lvl="1"/>
            <a:r>
              <a:rPr lang="en-US" dirty="0" smtClean="0"/>
              <a:t>For the transition period, rules </a:t>
            </a:r>
            <a:r>
              <a:rPr lang="en-US" dirty="0"/>
              <a:t>should define </a:t>
            </a:r>
            <a:r>
              <a:rPr lang="en-US" dirty="0" smtClean="0"/>
              <a:t>a REP’s rights with respect to a customer’s legacy </a:t>
            </a:r>
            <a:r>
              <a:rPr lang="en-US" dirty="0"/>
              <a:t>rate plan when customer joins a DR QSE, if the current rate plan includes an incentive tied to DR </a:t>
            </a:r>
            <a:r>
              <a:rPr lang="en-US" dirty="0" smtClean="0"/>
              <a:t>capability</a:t>
            </a:r>
          </a:p>
          <a:p>
            <a:r>
              <a:rPr lang="en-US" dirty="0"/>
              <a:t>Customer engagement rules will be needed, so that REPs and DR QSEs compete on equitable </a:t>
            </a:r>
            <a:r>
              <a:rPr lang="en-US" dirty="0" smtClean="0"/>
              <a:t>term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27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LiSCED</a:t>
            </a:r>
            <a:r>
              <a:rPr lang="en-US" dirty="0" smtClean="0"/>
              <a:t> Consensus Implementation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concept of demand response provider of record (DR-POR)</a:t>
            </a:r>
          </a:p>
          <a:p>
            <a:r>
              <a:rPr lang="en-US" dirty="0" smtClean="0"/>
              <a:t>System to notify ERCOT and current REP or DR provider of customer enrollment in DR program and other key events</a:t>
            </a:r>
          </a:p>
          <a:p>
            <a:r>
              <a:rPr lang="en-US" dirty="0" smtClean="0"/>
              <a:t>System needed to resolve competing claims to be customer’s DR-POR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885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14299</TotalTime>
  <Words>861</Words>
  <Application>Microsoft Macintosh PowerPoint</Application>
  <PresentationFormat>On-screen Show (4:3)</PresentationFormat>
  <Paragraphs>62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Load Participation in Real-Time Market:  LMP Minus G</vt:lpstr>
      <vt:lpstr>Efforts to Allow More Load  Participation in Energy Market</vt:lpstr>
      <vt:lpstr>TAC Deliberations</vt:lpstr>
      <vt:lpstr>Recent Stakeholder Efforts</vt:lpstr>
      <vt:lpstr>LMP-Proxy $G Settlement</vt:lpstr>
      <vt:lpstr>Wholesale Settlement Example</vt:lpstr>
      <vt:lpstr>LiSCED Consensus Principles </vt:lpstr>
      <vt:lpstr>LiSCED Consensus Customer Policies </vt:lpstr>
      <vt:lpstr>LiSCED Consensus Implementation Mechanisms</vt:lpstr>
      <vt:lpstr>Areas of Particular PUC Interest</vt:lpstr>
      <vt:lpstr>Questions for TAC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Load Participation in Real-Time Market</dc:title>
  <dc:creator>Jess Totten</dc:creator>
  <cp:lastModifiedBy>Jess Totten</cp:lastModifiedBy>
  <cp:revision>26</cp:revision>
  <dcterms:created xsi:type="dcterms:W3CDTF">2015-08-21T18:27:21Z</dcterms:created>
  <dcterms:modified xsi:type="dcterms:W3CDTF">2015-09-28T19:33:18Z</dcterms:modified>
</cp:coreProperties>
</file>