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50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AEDDEA-A196-4CE6-9DED-F45905769D97}" type="datetimeFigureOut">
              <a:rPr lang="en-US" smtClean="0"/>
              <a:t>10/27/2015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2583CE-CD1C-44CB-9643-0C19E0DDAD5A}" type="slidenum">
              <a:rPr lang="en-US" smtClean="0"/>
              <a:t>‹#›</a:t>
            </a:fld>
            <a:endParaRPr lang="en-US" dirty="0"/>
          </a:p>
        </p:txBody>
      </p:sp>
    </p:spTree>
    <p:extLst>
      <p:ext uri="{BB962C8B-B14F-4D97-AF65-F5344CB8AC3E}">
        <p14:creationId xmlns:p14="http://schemas.microsoft.com/office/powerpoint/2010/main" val="3946246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859100C-6EAE-48D3-99ED-3CD7553BFB69}" type="datetime1">
              <a:rPr lang="en-US" smtClean="0"/>
              <a:t>10/27/2015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202BEB-9903-47A8-A559-80C6B1EC9811}"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237764-7F51-494E-BC90-43F064F55E11}" type="datetime1">
              <a:rPr lang="en-US" smtClean="0"/>
              <a:t>10/27/2015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202BEB-9903-47A8-A559-80C6B1EC981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9B092A-6BFD-416A-B615-8E2E5D2B7DAF}" type="datetime1">
              <a:rPr lang="en-US" smtClean="0"/>
              <a:t>10/27/2015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202BEB-9903-47A8-A559-80C6B1EC981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0239810-DC00-4F8F-9C9B-172D670AF9B5}" type="datetime1">
              <a:rPr lang="en-US" smtClean="0"/>
              <a:t>10/27/2015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202BEB-9903-47A8-A559-80C6B1EC9811}"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F2494BC0-C192-4F5B-93A3-2DEC6A62EFD9}" type="datetime1">
              <a:rPr lang="en-US" smtClean="0"/>
              <a:t>10/27/2015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202BEB-9903-47A8-A559-80C6B1EC9811}"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25E6B62-CFD8-44DE-9718-29F6C0D46964}" type="datetime1">
              <a:rPr lang="en-US" smtClean="0"/>
              <a:t>10/27/2015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3202BEB-9903-47A8-A559-80C6B1EC9811}"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96B7E98-ACD3-481F-8A2A-F6C9E155499D}" type="datetime1">
              <a:rPr lang="en-US" smtClean="0"/>
              <a:t>10/27/2015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3202BEB-9903-47A8-A559-80C6B1EC9811}"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2B64B4-C156-4DFC-BDA2-3EA59EA689F1}" type="datetime1">
              <a:rPr lang="en-US" smtClean="0"/>
              <a:t>10/27/2015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3202BEB-9903-47A8-A559-80C6B1EC981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873D05-6A7F-430F-95F0-DAF6D2DF2D38}" type="datetime1">
              <a:rPr lang="en-US" smtClean="0"/>
              <a:t>10/27/2015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3202BEB-9903-47A8-A559-80C6B1EC981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680AF9CB-4E83-44A1-AFFA-2776FCF29A08}" type="datetime1">
              <a:rPr lang="en-US" smtClean="0"/>
              <a:t>10/27/2015</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43202BEB-9903-47A8-A559-80C6B1EC9811}"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dirty="0"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95E92A-81CC-411A-9F17-80B346EB89C6}" type="datetime1">
              <a:rPr lang="en-US" smtClean="0"/>
              <a:t>10/27/2015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3202BEB-9903-47A8-A559-80C6B1EC9811}"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F464CDDA-1623-49C3-A568-D5626E1D25B0}" type="datetime1">
              <a:rPr lang="en-US" smtClean="0"/>
              <a:t>10/27/2015</a:t>
            </a:fld>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43202BEB-9903-47A8-A559-80C6B1EC9811}"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RMS Leadership Meeting </a:t>
            </a:r>
            <a:endParaRPr lang="en-US" dirty="0"/>
          </a:p>
        </p:txBody>
      </p:sp>
      <p:sp>
        <p:nvSpPr>
          <p:cNvPr id="3" name="Subtitle 2"/>
          <p:cNvSpPr>
            <a:spLocks noGrp="1"/>
          </p:cNvSpPr>
          <p:nvPr>
            <p:ph type="subTitle" idx="1"/>
          </p:nvPr>
        </p:nvSpPr>
        <p:spPr/>
        <p:txBody>
          <a:bodyPr/>
          <a:lstStyle/>
          <a:p>
            <a:r>
              <a:rPr lang="en-US" dirty="0" smtClean="0"/>
              <a:t>October 20, 2015 </a:t>
            </a:r>
            <a:endParaRPr lang="en-US" dirty="0"/>
          </a:p>
        </p:txBody>
      </p:sp>
      <p:sp>
        <p:nvSpPr>
          <p:cNvPr id="4" name="Slide Number Placeholder 3"/>
          <p:cNvSpPr>
            <a:spLocks noGrp="1"/>
          </p:cNvSpPr>
          <p:nvPr>
            <p:ph type="sldNum" sz="quarter" idx="12"/>
          </p:nvPr>
        </p:nvSpPr>
        <p:spPr/>
        <p:txBody>
          <a:bodyPr/>
          <a:lstStyle/>
          <a:p>
            <a:fld id="{43202BEB-9903-47A8-A559-80C6B1EC9811}" type="slidenum">
              <a:rPr lang="en-US" smtClean="0"/>
              <a:t>1</a:t>
            </a:fld>
            <a:endParaRPr lang="en-US" dirty="0"/>
          </a:p>
        </p:txBody>
      </p:sp>
    </p:spTree>
    <p:extLst>
      <p:ext uri="{BB962C8B-B14F-4D97-AF65-F5344CB8AC3E}">
        <p14:creationId xmlns:p14="http://schemas.microsoft.com/office/powerpoint/2010/main" val="30456569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Agenda </a:t>
            </a:r>
            <a:endParaRPr lang="en-US" b="1" dirty="0"/>
          </a:p>
        </p:txBody>
      </p:sp>
      <p:sp>
        <p:nvSpPr>
          <p:cNvPr id="3" name="Content Placeholder 2"/>
          <p:cNvSpPr>
            <a:spLocks noGrp="1"/>
          </p:cNvSpPr>
          <p:nvPr>
            <p:ph idx="1"/>
          </p:nvPr>
        </p:nvSpPr>
        <p:spPr>
          <a:xfrm>
            <a:off x="822960" y="914400"/>
            <a:ext cx="7520940" cy="4038600"/>
          </a:xfrm>
        </p:spPr>
        <p:txBody>
          <a:bodyPr>
            <a:normAutofit/>
          </a:bodyPr>
          <a:lstStyle/>
          <a:p>
            <a:pPr>
              <a:buFont typeface="Arial" panose="020B0604020202020204" pitchFamily="34" charset="0"/>
              <a:buChar char="•"/>
            </a:pPr>
            <a:r>
              <a:rPr lang="en-US" sz="2400" b="0" dirty="0" smtClean="0"/>
              <a:t>Review 2015 Goals and the Alignment of those Goals with RMS Accomplishments for 2015</a:t>
            </a:r>
          </a:p>
          <a:p>
            <a:pPr>
              <a:buFont typeface="Arial" panose="020B0604020202020204" pitchFamily="34" charset="0"/>
              <a:buChar char="•"/>
            </a:pPr>
            <a:r>
              <a:rPr lang="en-US" sz="2400" b="0" dirty="0" smtClean="0"/>
              <a:t>Structural Review ( Meetings/Frequency/Working Group/Taskforces  going into 2016 )</a:t>
            </a:r>
          </a:p>
          <a:p>
            <a:pPr>
              <a:buFont typeface="Arial" panose="020B0604020202020204" pitchFamily="34" charset="0"/>
              <a:buChar char="•"/>
            </a:pPr>
            <a:r>
              <a:rPr lang="en-US" sz="2400" b="0" dirty="0" smtClean="0"/>
              <a:t>As Leadership, are you receiving what is needed to efficiently conduct market meetings whether it is Face to Face, WebEx Only or a combination of both?  </a:t>
            </a:r>
          </a:p>
          <a:p>
            <a:pPr>
              <a:buFont typeface="Arial" panose="020B0604020202020204" pitchFamily="34" charset="0"/>
              <a:buChar char="•"/>
            </a:pPr>
            <a:r>
              <a:rPr lang="en-US" sz="2400" b="0" dirty="0" smtClean="0"/>
              <a:t>2016 Leadership </a:t>
            </a:r>
          </a:p>
          <a:p>
            <a:pPr>
              <a:buFont typeface="Arial" panose="020B0604020202020204" pitchFamily="34" charset="0"/>
              <a:buChar char="•"/>
            </a:pPr>
            <a:r>
              <a:rPr lang="en-US" sz="2400" b="0" dirty="0" smtClean="0"/>
              <a:t>Concerns and Issues </a:t>
            </a:r>
          </a:p>
          <a:p>
            <a:pPr>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2"/>
          </p:nvPr>
        </p:nvSpPr>
        <p:spPr/>
        <p:txBody>
          <a:bodyPr/>
          <a:lstStyle/>
          <a:p>
            <a:fld id="{43202BEB-9903-47A8-A559-80C6B1EC9811}" type="slidenum">
              <a:rPr lang="en-US" smtClean="0"/>
              <a:t>2</a:t>
            </a:fld>
            <a:endParaRPr lang="en-US" dirty="0"/>
          </a:p>
        </p:txBody>
      </p:sp>
    </p:spTree>
    <p:extLst>
      <p:ext uri="{BB962C8B-B14F-4D97-AF65-F5344CB8AC3E}">
        <p14:creationId xmlns:p14="http://schemas.microsoft.com/office/powerpoint/2010/main" val="30247029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548640"/>
          </a:xfrm>
        </p:spPr>
        <p:txBody>
          <a:bodyPr/>
          <a:lstStyle/>
          <a:p>
            <a:r>
              <a:rPr lang="en-US" b="1" dirty="0" smtClean="0"/>
              <a:t>Leadership’s Discussion AND Comments </a:t>
            </a:r>
            <a:endParaRPr lang="en-US" b="1" dirty="0"/>
          </a:p>
        </p:txBody>
      </p:sp>
      <p:sp>
        <p:nvSpPr>
          <p:cNvPr id="3" name="Content Placeholder 2"/>
          <p:cNvSpPr>
            <a:spLocks noGrp="1"/>
          </p:cNvSpPr>
          <p:nvPr>
            <p:ph idx="1"/>
          </p:nvPr>
        </p:nvSpPr>
        <p:spPr>
          <a:xfrm>
            <a:off x="533400" y="685800"/>
            <a:ext cx="8458200" cy="4343400"/>
          </a:xfrm>
        </p:spPr>
        <p:txBody>
          <a:bodyPr>
            <a:noAutofit/>
          </a:bodyPr>
          <a:lstStyle/>
          <a:p>
            <a:pPr>
              <a:buFont typeface="Arial" panose="020B0604020202020204" pitchFamily="34" charset="0"/>
              <a:buChar char="•"/>
            </a:pPr>
            <a:r>
              <a:rPr lang="en-US" sz="1700" b="0" dirty="0" smtClean="0"/>
              <a:t>Attendees were supportive of the RMS structure, Subcommittee/WG/TF meeting schedules and meeting frequency.   I think everyone would like to see more market participation at all levels to ensure that all market concerns, business processes and issues are addressed throughout the governance process. </a:t>
            </a:r>
          </a:p>
          <a:p>
            <a:pPr>
              <a:buFont typeface="Arial" panose="020B0604020202020204" pitchFamily="34" charset="0"/>
              <a:buChar char="•"/>
            </a:pPr>
            <a:r>
              <a:rPr lang="en-US" sz="1700" b="0" dirty="0" smtClean="0"/>
              <a:t>Action Item: Working Group and Taskforces will provide their 2015  Accomplishments and 2016 Goals to RMS no later than the February 2, 2016 RMS meeting.   </a:t>
            </a:r>
            <a:endParaRPr lang="en-US" sz="1700" b="0" dirty="0"/>
          </a:p>
          <a:p>
            <a:pPr>
              <a:buFont typeface="Arial" panose="020B0604020202020204" pitchFamily="34" charset="0"/>
              <a:buChar char="•"/>
            </a:pPr>
            <a:r>
              <a:rPr lang="en-US" sz="1700" b="0" dirty="0" smtClean="0"/>
              <a:t>RMS 2015 Accomplishments will be provided to the January  28, 2016 TAC meeting.  RMS Leadership planned to wait for the 2016 TAC Goals in order to synchronize RMS’ 2016 Goals with TAC Goals where possible. </a:t>
            </a:r>
          </a:p>
          <a:p>
            <a:pPr>
              <a:buFont typeface="Arial" panose="020B0604020202020204" pitchFamily="34" charset="0"/>
              <a:buChar char="•"/>
            </a:pPr>
            <a:r>
              <a:rPr lang="en-US" sz="1700" b="0" dirty="0" smtClean="0"/>
              <a:t>There were concerns voiced about establishing quorum at RMS each month since voting items coming from the working groups and taskforces require a vote of approval from RMS to allow those items to move forward for implementation. Suzy Clifton (ERCOT) volunteered to provide an RMS update concerning quorum and voting requirements and hopefully this additional information will convey the importance </a:t>
            </a:r>
            <a:r>
              <a:rPr lang="en-US" sz="1700" b="0" smtClean="0"/>
              <a:t>of </a:t>
            </a:r>
            <a:r>
              <a:rPr lang="en-US" sz="1700" b="0" smtClean="0"/>
              <a:t>RMS’ </a:t>
            </a:r>
            <a:r>
              <a:rPr lang="en-US" sz="1700" b="0" dirty="0" smtClean="0"/>
              <a:t>in-room attendance </a:t>
            </a:r>
            <a:r>
              <a:rPr lang="en-US" sz="1700" b="0" smtClean="0"/>
              <a:t>that will </a:t>
            </a:r>
            <a:r>
              <a:rPr lang="en-US" sz="1700" b="0" dirty="0" smtClean="0"/>
              <a:t>help resolve these concerns.   </a:t>
            </a:r>
            <a:endParaRPr lang="en-US" sz="1700" b="0" dirty="0"/>
          </a:p>
        </p:txBody>
      </p:sp>
      <p:sp>
        <p:nvSpPr>
          <p:cNvPr id="4" name="Slide Number Placeholder 3"/>
          <p:cNvSpPr>
            <a:spLocks noGrp="1"/>
          </p:cNvSpPr>
          <p:nvPr>
            <p:ph type="sldNum" sz="quarter" idx="12"/>
          </p:nvPr>
        </p:nvSpPr>
        <p:spPr/>
        <p:txBody>
          <a:bodyPr/>
          <a:lstStyle/>
          <a:p>
            <a:fld id="{43202BEB-9903-47A8-A559-80C6B1EC9811}" type="slidenum">
              <a:rPr lang="en-US" smtClean="0"/>
              <a:t>3</a:t>
            </a:fld>
            <a:endParaRPr lang="en-US" dirty="0"/>
          </a:p>
        </p:txBody>
      </p:sp>
    </p:spTree>
    <p:extLst>
      <p:ext uri="{BB962C8B-B14F-4D97-AF65-F5344CB8AC3E}">
        <p14:creationId xmlns:p14="http://schemas.microsoft.com/office/powerpoint/2010/main" val="22264842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Questions</a:t>
            </a:r>
            <a:endParaRPr lang="en-US" b="1" dirty="0"/>
          </a:p>
        </p:txBody>
      </p:sp>
      <p:sp>
        <p:nvSpPr>
          <p:cNvPr id="4" name="Slide Number Placeholder 3"/>
          <p:cNvSpPr>
            <a:spLocks noGrp="1"/>
          </p:cNvSpPr>
          <p:nvPr>
            <p:ph type="sldNum" sz="quarter" idx="12"/>
          </p:nvPr>
        </p:nvSpPr>
        <p:spPr/>
        <p:txBody>
          <a:bodyPr/>
          <a:lstStyle/>
          <a:p>
            <a:fld id="{43202BEB-9903-47A8-A559-80C6B1EC9811}" type="slidenum">
              <a:rPr lang="en-US" smtClean="0"/>
              <a:t>4</a:t>
            </a:fld>
            <a:endParaRPr lang="en-US" dirty="0"/>
          </a:p>
        </p:txBody>
      </p:sp>
      <p:pic>
        <p:nvPicPr>
          <p:cNvPr id="1026" name="Picture 2" descr="C:\Users\00015621\AppData\Local\Microsoft\Windows\Temporary Internet Files\Content.IE5\S1BIGPF6\adamtglass-com[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8350" y="2885281"/>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00015621\AppData\Local\Microsoft\Windows\Temporary Internet Files\Content.IE5\APM1XNSF\adamtglass-com[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7237" y="3424237"/>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00015621\AppData\Local\Microsoft\Windows\Temporary Internet Files\Content.IE5\S1BIGPF6\adamtglass-com[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7237" y="3424237"/>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00015621\AppData\Local\Microsoft\Windows\Temporary Internet Files\Content.IE5\S1BIGPF6\adamtglass-com[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7237" y="3424237"/>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00015621\AppData\Local\Microsoft\Windows\Temporary Internet Files\Content.IE5\APM1XNSF\adamtglass-com[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7237" y="3424237"/>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Users\00015621\AppData\Local\Microsoft\Windows\Temporary Internet Files\Content.IE5\S1BIGPF6\adamtglass-com[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7237" y="3424237"/>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C:\Users\00015621\AppData\Local\Microsoft\Windows\Temporary Internet Files\Content.IE5\APM1XNSF\adamtglass-com[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7237" y="3424237"/>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C:\Users\00015621\AppData\Local\Microsoft\Windows\Temporary Internet Files\Content.IE5\S1BIGPF6\adamtglass-com[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7237" y="3424237"/>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C:\Users\00015621\AppData\Local\Microsoft\Windows\Temporary Internet Files\Content.IE5\APM1XNSF\adamtglass-com[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7237" y="3424237"/>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C:\Users\00015621\AppData\Local\Microsoft\Windows\Temporary Internet Files\Content.IE5\S1BIGPF6\adamtglass-com[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7237" y="3424237"/>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C:\Users\00015621\AppData\Local\Microsoft\Windows\Temporary Internet Files\Content.IE5\APM1XNSF\Man-With-Question-04[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90800" y="533400"/>
            <a:ext cx="4267200" cy="426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78645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68</TotalTime>
  <Words>262</Words>
  <Application>Microsoft Office PowerPoint</Application>
  <PresentationFormat>On-screen Show (4:3)</PresentationFormat>
  <Paragraphs>18</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Angles</vt:lpstr>
      <vt:lpstr>RMS Leadership Meeting </vt:lpstr>
      <vt:lpstr>Agenda </vt:lpstr>
      <vt:lpstr>Leadership’s Discussion AND Comments </vt:lpstr>
      <vt:lpstr>Questions</vt:lpstr>
    </vt:vector>
  </TitlesOfParts>
  <Company>CenterPoint Energy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RMS Leadership Meeting</dc:title>
  <dc:creator>Kathy Scott</dc:creator>
  <cp:lastModifiedBy>Kathy Scott </cp:lastModifiedBy>
  <cp:revision>16</cp:revision>
  <dcterms:created xsi:type="dcterms:W3CDTF">2015-10-26T19:23:12Z</dcterms:created>
  <dcterms:modified xsi:type="dcterms:W3CDTF">2015-10-27T20:04:33Z</dcterms:modified>
</cp:coreProperties>
</file>