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72" r:id="rId2"/>
    <p:sldId id="509" r:id="rId3"/>
    <p:sldId id="510" r:id="rId4"/>
    <p:sldId id="519" r:id="rId5"/>
    <p:sldId id="406" r:id="rId6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FF66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65" autoAdjust="0"/>
    <p:restoredTop sz="99068" autoAdjust="0"/>
  </p:normalViewPr>
  <p:slideViewPr>
    <p:cSldViewPr>
      <p:cViewPr varScale="1">
        <p:scale>
          <a:sx n="133" d="100"/>
          <a:sy n="133" d="100"/>
        </p:scale>
        <p:origin x="-1512" y="-78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F9FDEEA-5704-4A08-B22C-F16CA0CD2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26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C51442-EDE7-4953-BB55-E71AD2260C8B}" type="slidenum">
              <a:rPr lang="en-US" sz="1200" b="0" smtClean="0"/>
              <a:pPr eaLnBrk="1" hangingPunct="1"/>
              <a:t>1</a:t>
            </a:fld>
            <a:endParaRPr lang="en-US" sz="1200" b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D5EF8A-C74D-4291-9FCD-C4E7EF3299C6}" type="slidenum">
              <a:rPr lang="en-US" sz="1200" b="0" smtClean="0"/>
              <a:pPr eaLnBrk="1" hangingPunct="1"/>
              <a:t>5</a:t>
            </a:fld>
            <a:endParaRPr lang="en-US" sz="1200" b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2133600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33625" y="5067300"/>
            <a:ext cx="2895600" cy="4191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81249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6BAE-A68F-473A-A2D7-CEEA128D7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10511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1CF20-39D3-4579-9E24-257361C91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21034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1981A-7905-41B0-8858-66AAA0FFB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656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CEAF1-53AD-46BE-9176-013B2A2B7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6335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97839-E9E5-4038-9852-0A72C69A2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6447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D15DB-F492-417C-B3C1-95863FCAA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4154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5851-3123-4476-B2AC-37AA76559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0575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0A38D-180F-42DE-8177-B03C76167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3426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CC2D1-2CC9-45D0-AD2A-3A9F9D772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5321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06BC6-3DFE-4977-B534-48CCD8B6B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399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ADD4-17AA-47F5-8402-FBC938F9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0126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E718ABEB-4B20-4DAD-9F08-0F3C9742E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103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 userDrawn="1"/>
        </p:nvSpPr>
        <p:spPr bwMode="auto">
          <a:xfrm>
            <a:off x="8229600" y="6248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3670EEC-6877-42F5-BF6B-1CB534FE5D5D}" type="slidenum">
              <a:rPr lang="en-US" sz="1200" b="0"/>
              <a:pPr algn="ctr"/>
              <a:t>‹#›</a:t>
            </a:fld>
            <a:endParaRPr 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219200" y="2133600"/>
            <a:ext cx="7239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800" b="0" kern="0" dirty="0" smtClean="0">
                <a:latin typeface="+mj-lt"/>
              </a:rPr>
              <a:t>EMS Upgrade</a:t>
            </a:r>
            <a:endParaRPr lang="en-US" sz="2800" b="0" strike="sngStrike" kern="0" dirty="0" smtClean="0">
              <a:latin typeface="+mj-lt"/>
            </a:endParaRPr>
          </a:p>
          <a:p>
            <a:pPr>
              <a:defRPr/>
            </a:pPr>
            <a:endParaRPr lang="en-US" sz="2800" b="0" kern="0" dirty="0">
              <a:latin typeface="+mj-lt"/>
            </a:endParaRPr>
          </a:p>
          <a:p>
            <a:pPr>
              <a:defRPr/>
            </a:pPr>
            <a:r>
              <a:rPr lang="en-US" sz="2800" b="0" kern="0" dirty="0" smtClean="0">
                <a:latin typeface="+mj-lt"/>
              </a:rPr>
              <a:t>Report to TAC</a:t>
            </a:r>
            <a:endParaRPr lang="en-US" sz="2800" b="0" kern="0" dirty="0">
              <a:latin typeface="+mj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371600" y="3581400"/>
            <a:ext cx="25527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 smtClean="0">
                <a:latin typeface="+mn-lt"/>
              </a:rPr>
              <a:t>October 29, 2015</a:t>
            </a:r>
            <a:endParaRPr lang="en-US" sz="20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7010400" cy="68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EMS Upgrade Summary Information</a:t>
            </a:r>
          </a:p>
        </p:txBody>
      </p:sp>
      <p:sp>
        <p:nvSpPr>
          <p:cNvPr id="5123" name="Content Placeholder 16"/>
          <p:cNvSpPr>
            <a:spLocks noGrp="1"/>
          </p:cNvSpPr>
          <p:nvPr>
            <p:ph idx="1"/>
          </p:nvPr>
        </p:nvSpPr>
        <p:spPr>
          <a:xfrm>
            <a:off x="84664" y="990600"/>
            <a:ext cx="8991600" cy="5257800"/>
          </a:xfrm>
        </p:spPr>
        <p:txBody>
          <a:bodyPr/>
          <a:lstStyle/>
          <a:p>
            <a:pPr eaLnBrk="1" hangingPunct="1">
              <a:tabLst>
                <a:tab pos="6862763" algn="l"/>
              </a:tabLst>
            </a:pPr>
            <a:r>
              <a:rPr lang="en-US" sz="1800" dirty="0" smtClean="0"/>
              <a:t>The EMS Upgrade is scheduled for go-live in May 2016.  Key dates:</a:t>
            </a:r>
          </a:p>
          <a:p>
            <a:pPr lvl="1"/>
            <a:r>
              <a:rPr lang="en-US" sz="1800" b="0" dirty="0" smtClean="0"/>
              <a:t>Close Loop </a:t>
            </a:r>
            <a:r>
              <a:rPr lang="en-US" sz="1800" b="0" dirty="0"/>
              <a:t>Testing </a:t>
            </a:r>
            <a:r>
              <a:rPr lang="en-US" sz="1800" b="0" dirty="0" smtClean="0"/>
              <a:t>March</a:t>
            </a:r>
            <a:r>
              <a:rPr lang="en-US" sz="1800" dirty="0"/>
              <a:t> – </a:t>
            </a:r>
            <a:r>
              <a:rPr lang="en-US" sz="1800" b="0" dirty="0" smtClean="0"/>
              <a:t>May </a:t>
            </a:r>
            <a:r>
              <a:rPr lang="en-US" sz="1800" b="0" dirty="0"/>
              <a:t>2016</a:t>
            </a:r>
          </a:p>
          <a:p>
            <a:pPr lvl="1"/>
            <a:r>
              <a:rPr lang="en-US" sz="1800" b="0" dirty="0"/>
              <a:t>Cutover </a:t>
            </a:r>
            <a:r>
              <a:rPr lang="en-US" sz="1800" b="0" dirty="0" smtClean="0"/>
              <a:t>in late May 2016</a:t>
            </a:r>
          </a:p>
          <a:p>
            <a:pPr lvl="1"/>
            <a:endParaRPr lang="en-US" sz="1800" b="0" dirty="0"/>
          </a:p>
          <a:p>
            <a:pPr eaLnBrk="1" hangingPunct="1">
              <a:tabLst>
                <a:tab pos="6862763" algn="l"/>
              </a:tabLst>
            </a:pPr>
            <a:r>
              <a:rPr lang="en-US" sz="1800" dirty="0" smtClean="0"/>
              <a:t>In general, revision requests that require EMS software changes to the legacy or new system need to be limited to urgent items only and have the following timelines:</a:t>
            </a:r>
          </a:p>
          <a:p>
            <a:pPr lvl="1" eaLnBrk="1" hangingPunct="1">
              <a:tabLst>
                <a:tab pos="6862763" algn="l"/>
              </a:tabLst>
            </a:pPr>
            <a:r>
              <a:rPr lang="en-US" sz="1800" dirty="0" smtClean="0"/>
              <a:t>Software migrations December </a:t>
            </a:r>
            <a:r>
              <a:rPr lang="en-US" sz="1800" dirty="0" smtClean="0"/>
              <a:t>2015</a:t>
            </a:r>
          </a:p>
          <a:p>
            <a:pPr lvl="1" eaLnBrk="1" hangingPunct="1">
              <a:tabLst>
                <a:tab pos="6862763" algn="l"/>
              </a:tabLst>
            </a:pPr>
            <a:r>
              <a:rPr lang="en-US" sz="1800" dirty="0" smtClean="0"/>
              <a:t>Go-live after July 2016</a:t>
            </a:r>
          </a:p>
          <a:p>
            <a:pPr eaLnBrk="1" hangingPunct="1">
              <a:tabLst>
                <a:tab pos="6862763" algn="l"/>
              </a:tabLst>
            </a:pPr>
            <a:endParaRPr lang="en-US" sz="1800" dirty="0" smtClean="0"/>
          </a:p>
          <a:p>
            <a:pPr eaLnBrk="1" hangingPunct="1">
              <a:tabLst>
                <a:tab pos="6862763" algn="l"/>
              </a:tabLst>
            </a:pPr>
            <a:r>
              <a:rPr lang="en-US" sz="1800" dirty="0" smtClean="0"/>
              <a:t>ERCOT has reviewed the “in-flight” and “not started” PPL items that have EMS impacts</a:t>
            </a:r>
          </a:p>
          <a:p>
            <a:pPr lvl="1" eaLnBrk="1" hangingPunct="1">
              <a:tabLst>
                <a:tab pos="6862763" algn="l"/>
              </a:tabLst>
            </a:pPr>
            <a:r>
              <a:rPr lang="en-US" dirty="0" smtClean="0"/>
              <a:t>See next slides for impacts to market-requested items</a:t>
            </a:r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200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7010400" cy="68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EMS Upgrade Cross Impacts</a:t>
            </a:r>
          </a:p>
        </p:txBody>
      </p:sp>
      <p:sp>
        <p:nvSpPr>
          <p:cNvPr id="4" name="Content Placeholder 16"/>
          <p:cNvSpPr>
            <a:spLocks noGrp="1"/>
          </p:cNvSpPr>
          <p:nvPr>
            <p:ph idx="1"/>
          </p:nvPr>
        </p:nvSpPr>
        <p:spPr>
          <a:xfrm>
            <a:off x="84664" y="762000"/>
            <a:ext cx="8525936" cy="381000"/>
          </a:xfrm>
        </p:spPr>
        <p:txBody>
          <a:bodyPr/>
          <a:lstStyle/>
          <a:p>
            <a:pPr marL="0" indent="0" eaLnBrk="1" hangingPunct="1">
              <a:buNone/>
              <a:tabLst>
                <a:tab pos="6862763" algn="l"/>
              </a:tabLst>
            </a:pPr>
            <a:r>
              <a:rPr lang="en-US" dirty="0" smtClean="0"/>
              <a:t>NPRRs scheduled for production before go-live</a:t>
            </a:r>
          </a:p>
        </p:txBody>
      </p:sp>
      <p:sp>
        <p:nvSpPr>
          <p:cNvPr id="6" name="Content Placeholder 16"/>
          <p:cNvSpPr txBox="1">
            <a:spLocks/>
          </p:cNvSpPr>
          <p:nvPr/>
        </p:nvSpPr>
        <p:spPr bwMode="auto">
          <a:xfrm>
            <a:off x="71846" y="3580834"/>
            <a:ext cx="8157754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  <a:tabLst>
                <a:tab pos="6862763" algn="l"/>
              </a:tabLst>
            </a:pPr>
            <a:r>
              <a:rPr lang="en-US" kern="0" dirty="0" smtClean="0"/>
              <a:t>NPRRs currently scheduled for after go-live:</a:t>
            </a:r>
            <a:endParaRPr lang="en-US" strike="sngStrike" kern="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800600" y="5634335"/>
            <a:ext cx="2819400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 smtClean="0"/>
              <a:t>Component of 2015 Outage Scheduler Enhancements Project</a:t>
            </a:r>
            <a:endParaRPr lang="en-US" sz="1200" b="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 flipV="1">
            <a:off x="4495800" y="5661907"/>
            <a:ext cx="304800" cy="150733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00" y="4114800"/>
            <a:ext cx="8601473" cy="146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858852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792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1"/>
          <p:cNvSpPr>
            <a:spLocks noGrp="1"/>
          </p:cNvSpPr>
          <p:nvPr>
            <p:ph type="title"/>
          </p:nvPr>
        </p:nvSpPr>
        <p:spPr>
          <a:xfrm>
            <a:off x="152400" y="0"/>
            <a:ext cx="7010400" cy="685800"/>
          </a:xfrm>
        </p:spPr>
        <p:txBody>
          <a:bodyPr/>
          <a:lstStyle/>
          <a:p>
            <a:pPr eaLnBrk="1" hangingPunct="1"/>
            <a:r>
              <a:rPr lang="en-US" sz="1800" dirty="0"/>
              <a:t>EMS Upgrade Cross Impacts</a:t>
            </a:r>
            <a:endParaRPr lang="en-US" sz="1800" dirty="0" smtClean="0"/>
          </a:p>
        </p:txBody>
      </p:sp>
      <p:sp>
        <p:nvSpPr>
          <p:cNvPr id="4" name="Content Placeholder 16"/>
          <p:cNvSpPr>
            <a:spLocks noGrp="1"/>
          </p:cNvSpPr>
          <p:nvPr>
            <p:ph idx="1"/>
          </p:nvPr>
        </p:nvSpPr>
        <p:spPr>
          <a:xfrm>
            <a:off x="84664" y="3962400"/>
            <a:ext cx="9027586" cy="457200"/>
          </a:xfrm>
        </p:spPr>
        <p:txBody>
          <a:bodyPr/>
          <a:lstStyle/>
          <a:p>
            <a:pPr marL="0" indent="0" eaLnBrk="1" hangingPunct="1">
              <a:buNone/>
              <a:tabLst>
                <a:tab pos="6862763" algn="l"/>
              </a:tabLst>
            </a:pPr>
            <a:r>
              <a:rPr lang="en-US" sz="1800" dirty="0" smtClean="0"/>
              <a:t>NPRRs and NOGRRs impacting EMS system that do not have a go-live target:</a:t>
            </a:r>
          </a:p>
        </p:txBody>
      </p:sp>
      <p:sp>
        <p:nvSpPr>
          <p:cNvPr id="9" name="Content Placeholder 16"/>
          <p:cNvSpPr txBox="1">
            <a:spLocks/>
          </p:cNvSpPr>
          <p:nvPr/>
        </p:nvSpPr>
        <p:spPr bwMode="auto">
          <a:xfrm>
            <a:off x="44450" y="914400"/>
            <a:ext cx="9067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  <a:tabLst>
                <a:tab pos="6862763" algn="l"/>
              </a:tabLst>
            </a:pPr>
            <a:r>
              <a:rPr lang="en-US" kern="0" dirty="0" smtClean="0"/>
              <a:t>NPRRs impacting the EMS system that need to be moved to after go-live:</a:t>
            </a:r>
            <a:endParaRPr lang="en-US" strike="sngStrike" kern="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419600"/>
            <a:ext cx="8387443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ontent Placeholder 16"/>
          <p:cNvSpPr txBox="1">
            <a:spLocks/>
          </p:cNvSpPr>
          <p:nvPr/>
        </p:nvSpPr>
        <p:spPr bwMode="auto">
          <a:xfrm>
            <a:off x="152400" y="3267652"/>
            <a:ext cx="8763000" cy="542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eaLnBrk="1" hangingPunct="1">
              <a:buNone/>
              <a:tabLst>
                <a:tab pos="6862763" algn="l"/>
              </a:tabLst>
            </a:pPr>
            <a:r>
              <a:rPr lang="en-US" sz="1100" b="0" i="1" kern="0" dirty="0" smtClean="0"/>
              <a:t>Note 1: NPRR495 was delayed in order to combine with NPRR736.  NPRR736 is pending IA review at PRS.</a:t>
            </a:r>
          </a:p>
          <a:p>
            <a:pPr marL="457200" lvl="1" indent="0" eaLnBrk="1" hangingPunct="1">
              <a:buNone/>
              <a:tabLst>
                <a:tab pos="6862763" algn="l"/>
              </a:tabLst>
            </a:pPr>
            <a:r>
              <a:rPr lang="en-US" sz="1100" b="0" i="1" kern="0" dirty="0" smtClean="0"/>
              <a:t>Note 2: RRGRR003 and RRGRR006 are delayed in order to combine with RRGRR007.  RRGRR007 is pending review at ROS.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8944"/>
            <a:ext cx="8413242" cy="1855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473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6019800" cy="6858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Q &amp; 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743200"/>
            <a:ext cx="8229600" cy="3124200"/>
          </a:xfrm>
        </p:spPr>
        <p:txBody>
          <a:bodyPr/>
          <a:lstStyle/>
          <a:p>
            <a:pPr marL="0" indent="-57150" algn="ctr" eaLnBrk="1" hangingPunct="1">
              <a:buNone/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400" dirty="0" smtClean="0"/>
              <a:t>Questions?</a:t>
            </a:r>
          </a:p>
          <a:p>
            <a:pPr marL="571500" lvl="1" indent="-228600" eaLnBrk="1" hangingPunct="1">
              <a:tabLst>
                <a:tab pos="1143000" algn="l"/>
                <a:tab pos="2514600" algn="l"/>
                <a:tab pos="6864350" algn="l"/>
              </a:tabLst>
              <a:defRPr/>
            </a:pPr>
            <a:endParaRPr lang="en-US" sz="2400" dirty="0"/>
          </a:p>
          <a:p>
            <a:pPr marL="342900" lvl="1" indent="0" eaLnBrk="1" hangingPunct="1">
              <a:buFontTx/>
              <a:buNone/>
              <a:tabLst>
                <a:tab pos="1143000" algn="l"/>
                <a:tab pos="2514600" algn="l"/>
                <a:tab pos="6864350" algn="l"/>
              </a:tabLst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>
            <a:tab pos="1033463" algn="l"/>
            <a:tab pos="1143000" algn="l"/>
            <a:tab pos="2624138" algn="l"/>
          </a:tabLst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90195</TotalTime>
  <Words>209</Words>
  <Application>Microsoft Office PowerPoint</Application>
  <PresentationFormat>On-screen Show (4:3)</PresentationFormat>
  <Paragraphs>31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Custom Design</vt:lpstr>
      <vt:lpstr>PowerPoint Presentation</vt:lpstr>
      <vt:lpstr>EMS Upgrade Summary Information</vt:lpstr>
      <vt:lpstr>EMS Upgrade Cross Impacts</vt:lpstr>
      <vt:lpstr>EMS Upgrade Cross Impacts</vt:lpstr>
      <vt:lpstr>Q &amp; 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Anderson, Troy</dc:creator>
  <cp:lastModifiedBy>Lowe, Cagle</cp:lastModifiedBy>
  <cp:revision>1924</cp:revision>
  <cp:lastPrinted>2015-03-10T14:20:44Z</cp:lastPrinted>
  <dcterms:created xsi:type="dcterms:W3CDTF">2005-04-21T14:28:35Z</dcterms:created>
  <dcterms:modified xsi:type="dcterms:W3CDTF">2015-10-27T14:16:46Z</dcterms:modified>
</cp:coreProperties>
</file>