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20"/>
  </p:notesMasterIdLst>
  <p:handoutMasterIdLst>
    <p:handoutMasterId r:id="rId21"/>
  </p:handoutMasterIdLst>
  <p:sldIdLst>
    <p:sldId id="260" r:id="rId6"/>
    <p:sldId id="277" r:id="rId7"/>
    <p:sldId id="278" r:id="rId8"/>
    <p:sldId id="280" r:id="rId9"/>
    <p:sldId id="282" r:id="rId10"/>
    <p:sldId id="293" r:id="rId11"/>
    <p:sldId id="281" r:id="rId12"/>
    <p:sldId id="283" r:id="rId13"/>
    <p:sldId id="284" r:id="rId14"/>
    <p:sldId id="285" r:id="rId15"/>
    <p:sldId id="286" r:id="rId16"/>
    <p:sldId id="287" r:id="rId17"/>
    <p:sldId id="288" r:id="rId18"/>
    <p:sldId id="291" r:id="rId19"/>
  </p:sldIdLst>
  <p:sldSz cx="9144000" cy="6858000" type="screen4x3"/>
  <p:notesSz cx="7010400" cy="9296400"/>
  <p:custDataLst>
    <p:tags r:id="rId2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484" autoAdjust="0"/>
    <p:restoredTop sz="95560" autoAdjust="0"/>
  </p:normalViewPr>
  <p:slideViewPr>
    <p:cSldViewPr snapToGrid="0" snapToObjects="1">
      <p:cViewPr varScale="1">
        <p:scale>
          <a:sx n="74" d="100"/>
          <a:sy n="74" d="100"/>
        </p:scale>
        <p:origin x="-1032" y="-4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10/25/2015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10/25/2015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9FF9-C7B1-4EEE-842C-4D5E57DEF007}" type="datetimeFigureOut">
              <a:rPr lang="en-US" smtClean="0"/>
              <a:t>10/25/2015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E507F-AB6B-4A1E-8F56-864034B611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2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4E9FA6-2EDB-465A-BFA3-6A8683C95095}" type="datetimeFigureOut">
              <a:rPr lang="en-US" smtClean="0"/>
              <a:t>10/25/2015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2E507F-AB6B-4A1E-8F56-864034B611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02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707693" cy="34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  <p:sldLayoutId id="2147493498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97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Notice_RetailOperationsIssues@lists.ercot.com" TargetMode="External"/><Relationship Id="rId2" Type="http://schemas.openxmlformats.org/officeDocument/2006/relationships/hyperlink" Target="mailto:Notice_Credit@lists.ercot.com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Notice_Operations@lists.ercot.com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RetailOperationIssues@lists.ercot.com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385092"/>
            <a:chOff x="603250" y="546100"/>
            <a:chExt cx="7727950" cy="4385092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latin typeface="Arial Rounded MT Bold" panose="020F0704030504030204" pitchFamily="34" charset="0"/>
                </a:rPr>
                <a:t>Market Notice Communication Process </a:t>
              </a:r>
            </a:p>
            <a:p>
              <a:endParaRPr lang="en-US" b="1" dirty="0" smtClean="0"/>
            </a:p>
            <a:p>
              <a:r>
                <a:rPr lang="en-US" sz="2000" i="1" dirty="0" smtClean="0">
                  <a:latin typeface="Articulate Light" panose="02000503040000020004" pitchFamily="2" charset="0"/>
                </a:rPr>
                <a:t>Ted Hailu</a:t>
              </a:r>
            </a:p>
            <a:p>
              <a:r>
                <a:rPr lang="en-US" sz="2000" i="1" dirty="0" smtClean="0">
                  <a:latin typeface="Articulate Light" panose="02000503040000020004" pitchFamily="2" charset="0"/>
                </a:rPr>
                <a:t>Director, Client Services</a:t>
              </a:r>
            </a:p>
            <a:p>
              <a:r>
                <a:rPr lang="en-US" dirty="0" smtClean="0">
                  <a:latin typeface="Articulate Light" panose="02000503040000020004" pitchFamily="2" charset="0"/>
                </a:rPr>
                <a:t> </a:t>
              </a:r>
            </a:p>
            <a:p>
              <a:r>
                <a:rPr lang="en-US" dirty="0" smtClean="0">
                  <a:latin typeface="Articulate Light" panose="02000503040000020004" pitchFamily="2" charset="0"/>
                </a:rPr>
                <a:t>CSWG</a:t>
              </a:r>
            </a:p>
            <a:p>
              <a:r>
                <a:rPr lang="en-US" dirty="0" smtClean="0">
                  <a:latin typeface="Articulate Light" panose="02000503040000020004" pitchFamily="2" charset="0"/>
                </a:rPr>
                <a:t>October 26, 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Market Notice Communication </a:t>
            </a:r>
            <a:r>
              <a:rPr lang="en-US" dirty="0" smtClean="0">
                <a:latin typeface="Arial Rounded MT Bold" panose="020F0704030504030204" pitchFamily="34" charset="0"/>
              </a:rPr>
              <a:t>Process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647" y="12954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cs typeface="Arial" panose="020B0604020202020204" pitchFamily="34" charset="0"/>
              </a:rPr>
              <a:t>Market Notice Templates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81" t="28472" r="29528" b="27118"/>
          <a:stretch/>
        </p:blipFill>
        <p:spPr bwMode="auto">
          <a:xfrm>
            <a:off x="1656000" y="1900800"/>
            <a:ext cx="5717982" cy="4039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841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Market Notice Communication </a:t>
            </a:r>
            <a:r>
              <a:rPr lang="en-US" dirty="0" smtClean="0">
                <a:latin typeface="Arial Rounded MT Bold" panose="020F0704030504030204" pitchFamily="34" charset="0"/>
              </a:rPr>
              <a:t>Process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0647" y="896151"/>
            <a:ext cx="8153400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cs typeface="Arial" panose="020B0604020202020204" pitchFamily="34" charset="0"/>
              </a:rPr>
              <a:t>Market Notice E-mail Distribution Lists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Some are no longer applicable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Market Operations Bulletins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Some are new and need to added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hlinkClick r:id="rId2"/>
              </a:rPr>
              <a:t>Notice_Credit@lists.ercot.com</a:t>
            </a:r>
            <a:r>
              <a:rPr lang="en-US" sz="2000" dirty="0" smtClean="0"/>
              <a:t> 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hlinkClick r:id="rId3"/>
              </a:rPr>
              <a:t>Notice_RetailOperationsIssues@lists.ercot.com</a:t>
            </a:r>
            <a:r>
              <a:rPr lang="en-US" sz="2000" dirty="0" smtClean="0"/>
              <a:t> 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Others may need to be revised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hlinkClick r:id="rId4"/>
              </a:rPr>
              <a:t>Notice_Operations@lists.ercot.com</a:t>
            </a:r>
            <a:r>
              <a:rPr 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764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Market Notice Communication </a:t>
            </a:r>
            <a:r>
              <a:rPr lang="en-US" dirty="0" smtClean="0">
                <a:latin typeface="Arial Rounded MT Bold" panose="020F0704030504030204" pitchFamily="34" charset="0"/>
              </a:rPr>
              <a:t>Process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0647" y="741603"/>
            <a:ext cx="815340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cs typeface="Arial" panose="020B0604020202020204" pitchFamily="34" charset="0"/>
              </a:rPr>
              <a:t>Market Notice E-mail Distribution Lists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Additional E-mail lists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Registered contacts for Market Participants</a:t>
            </a:r>
          </a:p>
          <a:p>
            <a:pPr marL="1714500" lvl="3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Primary, Operational, Accounts Payable, Credit etc…  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Stakeholder </a:t>
            </a:r>
            <a:r>
              <a:rPr lang="en-US" sz="2000" dirty="0"/>
              <a:t>groups </a:t>
            </a:r>
            <a:endParaRPr lang="en-US" sz="2000" dirty="0" smtClean="0"/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Need to review appropriate use of these contacts</a:t>
            </a:r>
          </a:p>
          <a:p>
            <a:pPr marL="1714500" lvl="3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Primary </a:t>
            </a:r>
            <a:r>
              <a:rPr lang="en-US" sz="2000" dirty="0" smtClean="0"/>
              <a:t>contacts used for protocol required notices</a:t>
            </a:r>
          </a:p>
          <a:p>
            <a:pPr marL="1714500" lvl="3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Clear </a:t>
            </a:r>
            <a:r>
              <a:rPr lang="en-US" sz="2000" dirty="0"/>
              <a:t>description of lists and </a:t>
            </a:r>
            <a:r>
              <a:rPr lang="en-US" sz="2000" dirty="0" smtClean="0"/>
              <a:t>communication needed for appropriate use </a:t>
            </a:r>
            <a:r>
              <a:rPr lang="en-US" sz="2000" dirty="0"/>
              <a:t>of </a:t>
            </a:r>
            <a:r>
              <a:rPr lang="en-US" sz="2000" dirty="0" smtClean="0"/>
              <a:t>public and ERCOT e-mail </a:t>
            </a:r>
            <a:r>
              <a:rPr lang="en-US" sz="2000" dirty="0"/>
              <a:t>distribution </a:t>
            </a:r>
            <a:r>
              <a:rPr lang="en-US" sz="2000" dirty="0" smtClean="0"/>
              <a:t>lists as well as stakeholder groups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933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Market Notice Communication </a:t>
            </a:r>
            <a:r>
              <a:rPr lang="en-US" dirty="0" smtClean="0">
                <a:latin typeface="Arial Rounded MT Bold" panose="020F0704030504030204" pitchFamily="34" charset="0"/>
              </a:rPr>
              <a:t>Process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0647" y="857514"/>
            <a:ext cx="8153400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cs typeface="Arial" panose="020B0604020202020204" pitchFamily="34" charset="0"/>
              </a:rPr>
              <a:t>Service Level Agreements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Retail Market IT </a:t>
            </a:r>
            <a:r>
              <a:rPr lang="en-US" sz="2800" dirty="0"/>
              <a:t>Services </a:t>
            </a:r>
            <a:r>
              <a:rPr lang="en-US" sz="2800" dirty="0" smtClean="0"/>
              <a:t>SLA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Release schedules, process for exceptions, incident reporting etc…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Refer to SLAs and remove from guide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Market </a:t>
            </a:r>
            <a:r>
              <a:rPr lang="en-US" sz="2800" dirty="0"/>
              <a:t>Data Transparency SLA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Review criteria for market notices </a:t>
            </a:r>
            <a:r>
              <a:rPr lang="en-US" sz="2000" dirty="0" smtClean="0"/>
              <a:t>related </a:t>
            </a:r>
            <a:r>
              <a:rPr lang="en-US" sz="2000" dirty="0"/>
              <a:t>to extracts and reports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Refer </a:t>
            </a:r>
            <a:r>
              <a:rPr lang="en-US" sz="2000" dirty="0"/>
              <a:t>to SLAs and remove from guide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56134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Questions / Next steps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4735034" y="1846521"/>
            <a:ext cx="482010" cy="290624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m-ET"/>
          </a:p>
        </p:txBody>
      </p:sp>
      <p:pic>
        <p:nvPicPr>
          <p:cNvPr id="1033" name="Picture 9" descr="http://www.acheter-en-chine.com/wp-content/uploads/2011/10/ques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163" y="892632"/>
            <a:ext cx="2896959" cy="362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13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Market Notice Communication </a:t>
            </a:r>
            <a:r>
              <a:rPr lang="en-US" dirty="0" smtClean="0">
                <a:latin typeface="Arial Rounded MT Bold" panose="020F0704030504030204" pitchFamily="34" charset="0"/>
              </a:rPr>
              <a:t>Process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647" y="831756"/>
            <a:ext cx="81534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cs typeface="Arial" panose="020B0604020202020204" pitchFamily="34" charset="0"/>
              </a:rPr>
              <a:t>Current State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Goals for Appendix A revisions / rewrite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Update to reflect current processes for ERCOT and Market Participants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Capture changes agreed upon at CSWG / RMS 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Provide transparency into the Market Communication process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Move Appendix A to section 5</a:t>
            </a:r>
            <a:endParaRPr lang="en-US" sz="2800" dirty="0">
              <a:cs typeface="Arial" panose="020B0604020202020204" pitchFamily="34" charset="0"/>
            </a:endParaRPr>
          </a:p>
          <a:p>
            <a:endParaRPr lang="en-US" sz="2800" dirty="0"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04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Market Notice Communication </a:t>
            </a:r>
            <a:r>
              <a:rPr lang="en-US" dirty="0" smtClean="0">
                <a:latin typeface="Arial Rounded MT Bold" panose="020F0704030504030204" pitchFamily="34" charset="0"/>
              </a:rPr>
              <a:t>Process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647" y="870393"/>
            <a:ext cx="831184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cs typeface="Arial" panose="020B0604020202020204" pitchFamily="34" charset="0"/>
              </a:rPr>
              <a:t>Proposed Organization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Section 5.1 – ERCOT Market Notice Communication Process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5.1.1 – Phases of Market Notices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5.1.2 </a:t>
            </a:r>
            <a:r>
              <a:rPr lang="en-US" sz="1600" dirty="0">
                <a:cs typeface="Arial" panose="020B0604020202020204" pitchFamily="34" charset="0"/>
              </a:rPr>
              <a:t>– </a:t>
            </a:r>
            <a:r>
              <a:rPr lang="en-US" sz="1600" dirty="0" smtClean="0">
                <a:cs typeface="Arial" panose="020B0604020202020204" pitchFamily="34" charset="0"/>
              </a:rPr>
              <a:t>Coding of Market Notices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5.1.3 </a:t>
            </a:r>
            <a:r>
              <a:rPr lang="en-US" sz="1600" dirty="0">
                <a:cs typeface="Arial" panose="020B0604020202020204" pitchFamily="34" charset="0"/>
              </a:rPr>
              <a:t>– </a:t>
            </a:r>
            <a:r>
              <a:rPr lang="en-US" sz="1600" dirty="0" smtClean="0">
                <a:cs typeface="Arial" panose="020B0604020202020204" pitchFamily="34" charset="0"/>
              </a:rPr>
              <a:t>Timing of Market Notices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5.1.4 </a:t>
            </a:r>
            <a:r>
              <a:rPr lang="en-US" sz="1600" dirty="0">
                <a:cs typeface="Arial" panose="020B0604020202020204" pitchFamily="34" charset="0"/>
              </a:rPr>
              <a:t>– </a:t>
            </a:r>
            <a:r>
              <a:rPr lang="en-US" sz="1600" dirty="0" smtClean="0">
                <a:cs typeface="Arial" panose="020B0604020202020204" pitchFamily="34" charset="0"/>
              </a:rPr>
              <a:t>System Generated Market Notices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5.1.5 </a:t>
            </a:r>
            <a:r>
              <a:rPr lang="en-US" sz="1600" dirty="0">
                <a:cs typeface="Arial" panose="020B0604020202020204" pitchFamily="34" charset="0"/>
              </a:rPr>
              <a:t>– </a:t>
            </a:r>
            <a:r>
              <a:rPr lang="en-US" sz="1600" dirty="0" smtClean="0">
                <a:cs typeface="Arial" panose="020B0604020202020204" pitchFamily="34" charset="0"/>
              </a:rPr>
              <a:t>Market Notice Templates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5.1.6 </a:t>
            </a:r>
            <a:r>
              <a:rPr lang="en-US" sz="1600" dirty="0">
                <a:cs typeface="Arial" panose="020B0604020202020204" pitchFamily="34" charset="0"/>
              </a:rPr>
              <a:t>– </a:t>
            </a:r>
            <a:r>
              <a:rPr lang="en-US" sz="1600" dirty="0" smtClean="0">
                <a:cs typeface="Arial" panose="020B0604020202020204" pitchFamily="34" charset="0"/>
              </a:rPr>
              <a:t>E-mail distribution lists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5.1.7 </a:t>
            </a:r>
            <a:r>
              <a:rPr lang="en-US" sz="1600" dirty="0">
                <a:cs typeface="Arial" panose="020B0604020202020204" pitchFamily="34" charset="0"/>
              </a:rPr>
              <a:t>– </a:t>
            </a:r>
            <a:r>
              <a:rPr lang="en-US" sz="1600" dirty="0" smtClean="0">
                <a:cs typeface="Arial" panose="020B0604020202020204" pitchFamily="34" charset="0"/>
              </a:rPr>
              <a:t>Service Level Agreements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58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Market Notice Communication </a:t>
            </a:r>
            <a:r>
              <a:rPr lang="en-US" dirty="0" smtClean="0">
                <a:latin typeface="Arial Rounded MT Bold" panose="020F0704030504030204" pitchFamily="34" charset="0"/>
              </a:rPr>
              <a:t>Process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647" y="1295400"/>
            <a:ext cx="8311846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cs typeface="Arial" panose="020B0604020202020204" pitchFamily="34" charset="0"/>
              </a:rPr>
              <a:t>Proposed Organization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Section 5.2 – Market Participant Communication Process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5.2.1 </a:t>
            </a:r>
            <a:r>
              <a:rPr lang="en-US" sz="1600" dirty="0" smtClean="0">
                <a:cs typeface="Arial" panose="020B0604020202020204" pitchFamily="34" charset="0"/>
              </a:rPr>
              <a:t>– Phases of Market Notices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5.2.2 </a:t>
            </a:r>
            <a:r>
              <a:rPr lang="en-US" sz="1600" dirty="0">
                <a:cs typeface="Arial" panose="020B0604020202020204" pitchFamily="34" charset="0"/>
              </a:rPr>
              <a:t>– Coding of Market Notices</a:t>
            </a:r>
            <a:endParaRPr lang="en-US" sz="1600" dirty="0" smtClean="0">
              <a:cs typeface="Arial" panose="020B0604020202020204" pitchFamily="34" charset="0"/>
            </a:endParaRP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5.2.3 </a:t>
            </a:r>
            <a:r>
              <a:rPr lang="en-US" sz="1600" dirty="0">
                <a:cs typeface="Arial" panose="020B0604020202020204" pitchFamily="34" charset="0"/>
              </a:rPr>
              <a:t>– </a:t>
            </a:r>
            <a:r>
              <a:rPr lang="en-US" sz="1600" dirty="0" smtClean="0">
                <a:cs typeface="Arial" panose="020B0604020202020204" pitchFamily="34" charset="0"/>
              </a:rPr>
              <a:t>Market Notice Templates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5.2.4 </a:t>
            </a:r>
            <a:r>
              <a:rPr lang="en-US" sz="1600" dirty="0">
                <a:cs typeface="Arial" panose="020B0604020202020204" pitchFamily="34" charset="0"/>
              </a:rPr>
              <a:t>– </a:t>
            </a:r>
            <a:r>
              <a:rPr lang="en-US" sz="1600" dirty="0" smtClean="0">
                <a:cs typeface="Arial" panose="020B0604020202020204" pitchFamily="34" charset="0"/>
              </a:rPr>
              <a:t>Email </a:t>
            </a:r>
            <a:r>
              <a:rPr lang="en-US" sz="1600" dirty="0" smtClean="0">
                <a:cs typeface="Arial" panose="020B0604020202020204" pitchFamily="34" charset="0"/>
              </a:rPr>
              <a:t>distribution lists</a:t>
            </a:r>
          </a:p>
        </p:txBody>
      </p:sp>
    </p:spTree>
    <p:extLst>
      <p:ext uri="{BB962C8B-B14F-4D97-AF65-F5344CB8AC3E}">
        <p14:creationId xmlns:p14="http://schemas.microsoft.com/office/powerpoint/2010/main" val="389998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Market Notice Communication </a:t>
            </a:r>
            <a:r>
              <a:rPr lang="en-US" dirty="0" smtClean="0">
                <a:latin typeface="Arial Rounded MT Bold" panose="020F0704030504030204" pitchFamily="34" charset="0"/>
              </a:rPr>
              <a:t>Process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647" y="664329"/>
            <a:ext cx="8153400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cs typeface="Arial" panose="020B0604020202020204" pitchFamily="34" charset="0"/>
              </a:rPr>
              <a:t>Phases of Market Notices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Content </a:t>
            </a:r>
            <a:r>
              <a:rPr lang="en-US" sz="2000" dirty="0" smtClean="0"/>
              <a:t>– Market </a:t>
            </a:r>
            <a:r>
              <a:rPr lang="en-US" sz="2000" dirty="0"/>
              <a:t>Notices </a:t>
            </a:r>
            <a:r>
              <a:rPr lang="en-US" sz="2000" dirty="0" smtClean="0"/>
              <a:t>communicate available information as </a:t>
            </a:r>
            <a:r>
              <a:rPr lang="en-US" sz="2000" dirty="0" smtClean="0"/>
              <a:t>soon as possible with </a:t>
            </a:r>
            <a:r>
              <a:rPr lang="en-US" sz="2000" dirty="0"/>
              <a:t>subsequent </a:t>
            </a:r>
            <a:r>
              <a:rPr lang="en-US" sz="2000" dirty="0" smtClean="0"/>
              <a:t>notices providing </a:t>
            </a:r>
            <a:r>
              <a:rPr lang="en-US" sz="2000" dirty="0"/>
              <a:t>more details </a:t>
            </a:r>
            <a:r>
              <a:rPr lang="en-US" sz="2000" dirty="0" smtClean="0"/>
              <a:t>as </a:t>
            </a:r>
            <a:r>
              <a:rPr lang="en-US" sz="2000" dirty="0" smtClean="0"/>
              <a:t>details become available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Audience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Public e-mail distribution lists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ListServ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Registered Market Participant contacts (Primary, Operations, etc…)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452243"/>
              </p:ext>
            </p:extLst>
          </p:nvPr>
        </p:nvGraphicFramePr>
        <p:xfrm>
          <a:off x="1365161" y="2376254"/>
          <a:ext cx="7585656" cy="189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5446"/>
                <a:gridCol w="48402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Current</a:t>
                      </a:r>
                      <a:endParaRPr lang="am-E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Proposed</a:t>
                      </a:r>
                      <a:endParaRPr lang="am-ET" sz="1400" dirty="0"/>
                    </a:p>
                  </a:txBody>
                  <a:tcPr/>
                </a:tc>
              </a:tr>
              <a:tr h="27361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Initial</a:t>
                      </a:r>
                      <a:endParaRPr lang="am-E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Initial</a:t>
                      </a:r>
                      <a:endParaRPr lang="am-ET" sz="1400" b="1" dirty="0"/>
                    </a:p>
                  </a:txBody>
                  <a:tcPr/>
                </a:tc>
              </a:tr>
              <a:tr h="287789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Follow-up</a:t>
                      </a:r>
                      <a:endParaRPr lang="am-E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Follow-up</a:t>
                      </a:r>
                      <a:endParaRPr lang="am-ET" sz="1400" b="1" dirty="0"/>
                    </a:p>
                  </a:txBody>
                  <a:tcPr/>
                </a:tc>
              </a:tr>
              <a:tr h="280700">
                <a:tc>
                  <a:txBody>
                    <a:bodyPr/>
                    <a:lstStyle/>
                    <a:p>
                      <a:r>
                        <a:rPr lang="en-US" sz="1400" b="1" strike="sngStrike" baseline="0" dirty="0" smtClean="0">
                          <a:solidFill>
                            <a:srgbClr val="FF0000"/>
                          </a:solidFill>
                        </a:rPr>
                        <a:t>Completion (root cause)</a:t>
                      </a:r>
                      <a:endParaRPr lang="am-ET" sz="1400" b="1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Root cause discussions at s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takeholder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 meetings</a:t>
                      </a:r>
                      <a:endParaRPr lang="am-ET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7361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Final</a:t>
                      </a:r>
                      <a:endParaRPr lang="am-E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Final</a:t>
                      </a:r>
                      <a:endParaRPr lang="am-ET" sz="1400" b="1" dirty="0" smtClean="0"/>
                    </a:p>
                  </a:txBody>
                  <a:tcPr/>
                </a:tc>
              </a:tr>
              <a:tr h="273612">
                <a:tc>
                  <a:txBody>
                    <a:bodyPr/>
                    <a:lstStyle/>
                    <a:p>
                      <a:r>
                        <a:rPr lang="en-US" sz="1400" b="1" strike="sngStrike" dirty="0" smtClean="0">
                          <a:solidFill>
                            <a:srgbClr val="FF0000"/>
                          </a:solidFill>
                        </a:rPr>
                        <a:t>Lessons Learned</a:t>
                      </a:r>
                      <a:r>
                        <a:rPr lang="en-US" sz="1400" b="1" strike="sngStrike" baseline="0" dirty="0" smtClean="0">
                          <a:solidFill>
                            <a:srgbClr val="FF0000"/>
                          </a:solidFill>
                        </a:rPr>
                        <a:t> / Mitigation</a:t>
                      </a:r>
                      <a:endParaRPr lang="am-ET" sz="1400" b="1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Lessons learned 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discussions at s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takeholder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 meetings</a:t>
                      </a:r>
                      <a:endParaRPr lang="am-ET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45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Market Notice Communication Process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647" y="921909"/>
            <a:ext cx="8153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cs typeface="Arial" panose="020B0604020202020204" pitchFamily="34" charset="0"/>
              </a:rPr>
              <a:t>Escalation of Market Notices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Notification of stakeholder groups for certain Market Notices 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Based of severity, duration and cross system impact of events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Market Notices to appropriate stakeholder groups (TAC , RMS, WMS etc…)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Conference calls –  Scheduled to provide updates on recovery efforts </a:t>
            </a:r>
            <a:endParaRPr lang="en-US" sz="2800" b="1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79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Market Notice Communication </a:t>
            </a:r>
            <a:r>
              <a:rPr lang="en-US" dirty="0" smtClean="0">
                <a:latin typeface="Arial Rounded MT Bold" panose="020F0704030504030204" pitchFamily="34" charset="0"/>
              </a:rPr>
              <a:t>Process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647" y="921909"/>
            <a:ext cx="8153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cs typeface="Arial" panose="020B0604020202020204" pitchFamily="34" charset="0"/>
              </a:rPr>
              <a:t>Coding of Market </a:t>
            </a:r>
            <a:r>
              <a:rPr lang="en-US" sz="2800" b="1" dirty="0" smtClean="0">
                <a:cs typeface="Arial" panose="020B0604020202020204" pitchFamily="34" charset="0"/>
              </a:rPr>
              <a:t>Notices – Tracking Codes</a:t>
            </a:r>
            <a:endParaRPr lang="en-US" sz="2800" b="1" dirty="0" smtClean="0">
              <a:cs typeface="Arial" panose="020B0604020202020204" pitchFamily="34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Impacted market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Retail (R</a:t>
            </a:r>
            <a:r>
              <a:rPr lang="en-US" sz="1400" dirty="0" smtClean="0"/>
              <a:t>), Wholesale (W), Market Wide (M)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Unique identifier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R - A – Retail, First </a:t>
            </a:r>
            <a:r>
              <a:rPr lang="en-US" sz="1400" dirty="0"/>
              <a:t>topic Market </a:t>
            </a:r>
            <a:r>
              <a:rPr lang="en-US" sz="1400" dirty="0" smtClean="0"/>
              <a:t>Notice of the day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R - B – </a:t>
            </a:r>
            <a:r>
              <a:rPr lang="en-US" sz="1400" dirty="0"/>
              <a:t>Retail, </a:t>
            </a:r>
            <a:r>
              <a:rPr lang="en-US" sz="1400" dirty="0" smtClean="0"/>
              <a:t>Second topic </a:t>
            </a:r>
            <a:r>
              <a:rPr lang="en-US" sz="1400" dirty="0"/>
              <a:t>Market Notice of the day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Initial Notice date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R </a:t>
            </a:r>
            <a:r>
              <a:rPr lang="en-US" sz="1400" dirty="0" smtClean="0"/>
              <a:t>– A102615 </a:t>
            </a:r>
            <a:r>
              <a:rPr lang="en-US" sz="1400" dirty="0"/>
              <a:t>– Retail, First topic Market Notice </a:t>
            </a:r>
            <a:r>
              <a:rPr lang="en-US" sz="1400" dirty="0" smtClean="0"/>
              <a:t>on 10/26/15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Sequence Number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R – </a:t>
            </a:r>
            <a:r>
              <a:rPr lang="en-US" sz="1400" dirty="0" smtClean="0"/>
              <a:t>A102615-01 - </a:t>
            </a:r>
            <a:r>
              <a:rPr lang="en-US" sz="1400" dirty="0"/>
              <a:t>Retail, First topic Market Notice on </a:t>
            </a:r>
            <a:r>
              <a:rPr lang="en-US" sz="1400" dirty="0" smtClean="0"/>
              <a:t>10/26/15 - Initial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smtClean="0"/>
              <a:t>R – A102615-02 -  Retail, First topic Market Notice on 10/26/15 – Follow up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884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Market Notice Communication </a:t>
            </a:r>
            <a:r>
              <a:rPr lang="en-US" dirty="0" smtClean="0">
                <a:latin typeface="Arial Rounded MT Bold" panose="020F0704030504030204" pitchFamily="34" charset="0"/>
              </a:rPr>
              <a:t>Process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647" y="805998"/>
            <a:ext cx="81534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cs typeface="Arial" panose="020B0604020202020204" pitchFamily="34" charset="0"/>
              </a:rPr>
              <a:t>Timing of Market Notices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Planned releases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Initial – 30 days before release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Follow-up – 10 days before releases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Follow-up – One day before release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Final – ASAP at the end of a </a:t>
            </a:r>
            <a:r>
              <a:rPr lang="en-US" sz="1600" dirty="0" smtClean="0">
                <a:cs typeface="Arial" panose="020B0604020202020204" pitchFamily="34" charset="0"/>
              </a:rPr>
              <a:t>release (Currently for retail releases only)</a:t>
            </a:r>
            <a:endParaRPr lang="en-US" sz="1600" dirty="0" smtClean="0">
              <a:cs typeface="Arial" panose="020B0604020202020204" pitchFamily="34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Planned maintenance releases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Initial – </a:t>
            </a:r>
            <a:r>
              <a:rPr lang="en-US" sz="1600" dirty="0" smtClean="0">
                <a:cs typeface="Arial" panose="020B0604020202020204" pitchFamily="34" charset="0"/>
              </a:rPr>
              <a:t>3 </a:t>
            </a:r>
            <a:r>
              <a:rPr lang="en-US" sz="1600" dirty="0">
                <a:cs typeface="Arial" panose="020B0604020202020204" pitchFamily="34" charset="0"/>
              </a:rPr>
              <a:t>days before release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Arial" panose="020B0604020202020204" pitchFamily="34" charset="0"/>
              </a:rPr>
              <a:t>Follow-up </a:t>
            </a:r>
            <a:r>
              <a:rPr lang="en-US" sz="1600" dirty="0">
                <a:cs typeface="Arial" panose="020B0604020202020204" pitchFamily="34" charset="0"/>
              </a:rPr>
              <a:t>– One day before release</a:t>
            </a:r>
          </a:p>
          <a:p>
            <a:pPr marL="1257300" lvl="2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Final - ASAP at the end of a release 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3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Market Notice Communication </a:t>
            </a:r>
            <a:r>
              <a:rPr lang="en-US" dirty="0" smtClean="0">
                <a:latin typeface="Arial Rounded MT Bold" panose="020F0704030504030204" pitchFamily="34" charset="0"/>
              </a:rPr>
              <a:t>Process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647" y="870393"/>
            <a:ext cx="8153400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cs typeface="Arial" panose="020B0604020202020204" pitchFamily="34" charset="0"/>
              </a:rPr>
              <a:t>System Generated Market Notices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Retail issues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Retail </a:t>
            </a:r>
            <a:r>
              <a:rPr lang="en-US" sz="2800" dirty="0">
                <a:cs typeface="Arial" panose="020B0604020202020204" pitchFamily="34" charset="0"/>
              </a:rPr>
              <a:t>transaction processing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>
                <a:cs typeface="Arial" panose="020B0604020202020204" pitchFamily="34" charset="0"/>
              </a:rPr>
              <a:t>MarkeTrak</a:t>
            </a:r>
            <a:endParaRPr lang="en-US" sz="2800" dirty="0">
              <a:cs typeface="Arial" panose="020B0604020202020204" pitchFamily="34" charset="0"/>
            </a:endParaRP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cs typeface="Arial" panose="020B0604020202020204" pitchFamily="34" charset="0"/>
              </a:rPr>
              <a:t>Retail MIS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To </a:t>
            </a:r>
            <a:r>
              <a:rPr lang="en-US" sz="2800" dirty="0" smtClean="0">
                <a:cs typeface="Arial" panose="020B0604020202020204" pitchFamily="34" charset="0"/>
                <a:hlinkClick r:id="rId2"/>
              </a:rPr>
              <a:t>RetailOperationIssues@lists.ercot.com</a:t>
            </a:r>
            <a:endParaRPr lang="en-US" sz="2800" dirty="0">
              <a:cs typeface="Arial" panose="020B0604020202020204" pitchFamily="34" charset="0"/>
            </a:endParaRP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Red flag on ERCOT website home page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cs typeface="Arial" panose="020B0604020202020204" pitchFamily="34" charset="0"/>
              </a:rPr>
              <a:t>Follow up notice </a:t>
            </a:r>
            <a:r>
              <a:rPr lang="en-US" sz="2800" dirty="0">
                <a:cs typeface="Arial" panose="020B0604020202020204" pitchFamily="34" charset="0"/>
              </a:rPr>
              <a:t>sent during business </a:t>
            </a:r>
            <a:r>
              <a:rPr lang="en-US" sz="2800" dirty="0" smtClean="0">
                <a:cs typeface="Arial" panose="020B0604020202020204" pitchFamily="34" charset="0"/>
              </a:rPr>
              <a:t>hours </a:t>
            </a:r>
            <a:r>
              <a:rPr lang="en-US" sz="2800" dirty="0" smtClean="0">
                <a:cs typeface="Arial" panose="020B0604020202020204" pitchFamily="34" charset="0"/>
              </a:rPr>
              <a:t>for </a:t>
            </a:r>
            <a:r>
              <a:rPr lang="en-US" sz="2800" dirty="0" smtClean="0">
                <a:cs typeface="Arial" panose="020B0604020202020204" pitchFamily="34" charset="0"/>
              </a:rPr>
              <a:t>issues lasting more than 30 </a:t>
            </a:r>
            <a:r>
              <a:rPr lang="en-US" sz="2800" dirty="0" smtClean="0">
                <a:cs typeface="Arial" panose="020B0604020202020204" pitchFamily="34" charset="0"/>
              </a:rPr>
              <a:t>minutes</a:t>
            </a:r>
            <a:endParaRPr lang="en-US" sz="2800" dirty="0" smtClean="0">
              <a:cs typeface="Arial" panose="020B0604020202020204" pitchFamily="34" charset="0"/>
            </a:endParaRPr>
          </a:p>
        </p:txBody>
      </p:sp>
      <p:pic>
        <p:nvPicPr>
          <p:cNvPr id="4" name="Picture 7" descr="http://pixabay.com/static/uploads/photo/2013/07/12/19/20/communist-154578__18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427" y="1598963"/>
            <a:ext cx="911413" cy="1764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Callout 4"/>
          <p:cNvSpPr/>
          <p:nvPr/>
        </p:nvSpPr>
        <p:spPr>
          <a:xfrm>
            <a:off x="7339765" y="783801"/>
            <a:ext cx="1617044" cy="900223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FF0000"/>
                </a:solidFill>
              </a:rPr>
              <a:t>ERCOT is experiencing retail system issues</a:t>
            </a:r>
            <a:endParaRPr lang="am-ET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37B2BCAFE87E41B1B28FC963254B10" ma:contentTypeVersion="0" ma:contentTypeDescription="Create a new document." ma:contentTypeScope="" ma:versionID="b043b82a8de636bc1ea7cf422dd796b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78c9bce5adce976f91a2b6d4efe6f23f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nillable="true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c34af464-7aa1-4edd-9be4-83dffc1cb926"/>
    <ds:schemaRef ds:uri="http://purl.org/dc/terms/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43186A2-93E8-4E75-8808-F3D8269710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3956</TotalTime>
  <Words>651</Words>
  <Application>Microsoft Office PowerPoint</Application>
  <PresentationFormat>On-screen Show (4:3)</PresentationFormat>
  <Paragraphs>121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Custom Design</vt:lpstr>
      <vt:lpstr>PowerPoint Presentation</vt:lpstr>
      <vt:lpstr>Market Notice Communication Process</vt:lpstr>
      <vt:lpstr>Market Notice Communication Process</vt:lpstr>
      <vt:lpstr>Market Notice Communication Process</vt:lpstr>
      <vt:lpstr>Market Notice Communication Process</vt:lpstr>
      <vt:lpstr>Market Notice Communication Process</vt:lpstr>
      <vt:lpstr>Market Notice Communication Process</vt:lpstr>
      <vt:lpstr>Market Notice Communication Process</vt:lpstr>
      <vt:lpstr>Market Notice Communication Process</vt:lpstr>
      <vt:lpstr>Market Notice Communication Process</vt:lpstr>
      <vt:lpstr>Market Notice Communication Process</vt:lpstr>
      <vt:lpstr>Market Notice Communication Process</vt:lpstr>
      <vt:lpstr>Market Notice Communication Process</vt:lpstr>
      <vt:lpstr>Questions / 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Hailu,Ted</cp:lastModifiedBy>
  <cp:revision>202</cp:revision>
  <cp:lastPrinted>2015-05-13T14:08:33Z</cp:lastPrinted>
  <dcterms:created xsi:type="dcterms:W3CDTF">2010-04-12T23:12:02Z</dcterms:created>
  <dcterms:modified xsi:type="dcterms:W3CDTF">2015-10-25T19:12:54Z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0x0101000837B2BCAFE87E41B1B28FC963254B10</vt:lpwstr>
  </property>
</Properties>
</file>