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67" r:id="rId4"/>
    <p:sldMasterId id="2147493479" r:id="rId5"/>
    <p:sldMasterId id="2147493491" r:id="rId6"/>
    <p:sldMasterId id="2147493503" r:id="rId7"/>
  </p:sldMasterIdLst>
  <p:notesMasterIdLst>
    <p:notesMasterId r:id="rId11"/>
  </p:notesMasterIdLst>
  <p:handoutMasterIdLst>
    <p:handoutMasterId r:id="rId12"/>
  </p:handoutMasterIdLst>
  <p:sldIdLst>
    <p:sldId id="401" r:id="rId8"/>
    <p:sldId id="406" r:id="rId9"/>
    <p:sldId id="407" r:id="rId10"/>
  </p:sldIdLst>
  <p:sldSz cx="9144000" cy="6858000" type="screen4x3"/>
  <p:notesSz cx="9296400" cy="7010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386"/>
    <a:srgbClr val="55BAB7"/>
    <a:srgbClr val="00385E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85" autoAdjust="0"/>
    <p:restoredTop sz="94595" autoAdjust="0"/>
  </p:normalViewPr>
  <p:slideViewPr>
    <p:cSldViewPr snapToGrid="0" snapToObjects="1">
      <p:cViewPr varScale="1">
        <p:scale>
          <a:sx n="134" d="100"/>
          <a:sy n="134" d="100"/>
        </p:scale>
        <p:origin x="-906" y="-78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 snapToObjects="1" showGuides="1">
      <p:cViewPr varScale="1">
        <p:scale>
          <a:sx n="125" d="100"/>
          <a:sy n="125" d="100"/>
        </p:scale>
        <p:origin x="-1962" y="-102"/>
      </p:cViewPr>
      <p:guideLst>
        <p:guide orient="horz" pos="2208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DE495-51AC-4723-A7B4-B1B58AAC8C5A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D1E90-E9C6-42A2-8EB7-24DAC221A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87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014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F52B9-7E6C-4146-83FC-76B5AB271E46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482" y="3330419"/>
            <a:ext cx="7435436" cy="31544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014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B3D22-F502-4A52-A06E-717BD3D70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3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62E46B9-32B7-40E7-9A82-BF397A6673AD}" type="slidenum">
              <a:rPr lang="en-US" smtClean="0">
                <a:solidFill>
                  <a:prstClr val="black"/>
                </a:solidFill>
              </a:rPr>
              <a:pPr eaLnBrk="1" hangingPunct="1"/>
              <a:t>1</a:t>
            </a:fld>
            <a:endParaRPr 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1513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4C8E96-8577-4B68-8064-BDBA256C085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6611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4C8E96-8577-4B68-8064-BDBA256C085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661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31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CBE48-FA63-478E-8B3E-EC00F2B7C09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094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2134A-645F-43EE-AFC5-4BFB5FBA1F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1953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CB5A9-6AED-41D7-9973-C3E52D0DDF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7948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EBB23-21DA-48A3-AC94-0BEAC5B162F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5932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4544E-00D5-47D8-BAE9-43AD6AAC7B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7613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E5927-58FF-4ECE-80AC-7C696E90D67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5061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7545698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6FCB9-52E2-41AE-801F-E0915C34B9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5350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FEAE9-A0CB-47FA-A0D5-50D8B972F8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052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4E67A-B593-4113-8DC6-EA120DC45A3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1143000" y="64770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782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348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95AC3-10FB-43FB-A2DE-3CEE6D282FC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4351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CBE48-FA63-478E-8B3E-EC00F2B7C09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9612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2134A-645F-43EE-AFC5-4BFB5FBA1F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2470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CB5A9-6AED-41D7-9973-C3E52D0DDF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65983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EBB23-21DA-48A3-AC94-0BEAC5B162F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7330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4544E-00D5-47D8-BAE9-43AD6AAC7B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4775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E5927-58FF-4ECE-80AC-7C696E90D67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67462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205129829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6FCB9-52E2-41AE-801F-E0915C34B9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20175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FEAE9-A0CB-47FA-A0D5-50D8B972F8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607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ERCOT Public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8252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4E67A-B593-4113-8DC6-EA120DC45A3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1143000" y="64770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33351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95AC3-10FB-43FB-A2DE-3CEE6D282FC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98775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CBE48-FA63-478E-8B3E-EC00F2B7C09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20299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2134A-645F-43EE-AFC5-4BFB5FBA1F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32434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CB5A9-6AED-41D7-9973-C3E52D0DDF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0030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EBB23-21DA-48A3-AC94-0BEAC5B162F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11981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4544E-00D5-47D8-BAE9-43AD6AAC7B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39400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E5927-58FF-4ECE-80AC-7C696E90D67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472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ERCOT Public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700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4021263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6FCB9-52E2-41AE-801F-E0915C34B9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870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FEAE9-A0CB-47FA-A0D5-50D8B972F8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44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4E67A-B593-4113-8DC6-EA120DC45A3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1143000" y="64770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9326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95AC3-10FB-43FB-A2DE-3CEE6D282FC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380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68453"/>
            <a:ext cx="9144000" cy="721695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/>
          <p:cNvPicPr>
            <a:picLocks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October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1B48D-6708-5141-8A45-C2E8F9E833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33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4" r:id="rId1"/>
    <p:sldLayoutId id="2147493475" r:id="rId2"/>
    <p:sldLayoutId id="2147493476" r:id="rId3"/>
    <p:sldLayoutId id="2147493477" r:id="rId4"/>
  </p:sldLayoutIdLst>
  <p:timing>
    <p:tnLst>
      <p:par>
        <p:cTn id="1" dur="indefinite" restart="never" nodeType="tmRoot"/>
      </p:par>
    </p:tnLst>
  </p:timing>
  <p:hf sldNum="0"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A358B131-1F6E-415A-B53B-329E77A48CAE}" type="slidenum">
              <a:rPr lang="en-US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1032" name="Line 11"/>
          <p:cNvSpPr>
            <a:spLocks noChangeShapeType="1"/>
          </p:cNvSpPr>
          <p:nvPr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4" name="Line 12"/>
          <p:cNvSpPr>
            <a:spLocks noChangeShapeType="1"/>
          </p:cNvSpPr>
          <p:nvPr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fld id="{A9AB3048-F455-4A6C-AB20-509BC68DBB60}" type="slidenum">
              <a:rPr lang="en-US" sz="1200">
                <a:solidFill>
                  <a:srgbClr val="000000"/>
                </a:solidFill>
                <a:cs typeface="Arial" charset="0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816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80" r:id="rId1"/>
    <p:sldLayoutId id="2147493481" r:id="rId2"/>
    <p:sldLayoutId id="2147493482" r:id="rId3"/>
    <p:sldLayoutId id="2147493483" r:id="rId4"/>
    <p:sldLayoutId id="2147493484" r:id="rId5"/>
    <p:sldLayoutId id="2147493485" r:id="rId6"/>
    <p:sldLayoutId id="2147493486" r:id="rId7"/>
    <p:sldLayoutId id="2147493487" r:id="rId8"/>
    <p:sldLayoutId id="2147493488" r:id="rId9"/>
    <p:sldLayoutId id="2147493489" r:id="rId10"/>
    <p:sldLayoutId id="2147493490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A358B131-1F6E-415A-B53B-329E77A48CAE}" type="slidenum">
              <a:rPr lang="en-US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1032" name="Line 11"/>
          <p:cNvSpPr>
            <a:spLocks noChangeShapeType="1"/>
          </p:cNvSpPr>
          <p:nvPr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4" name="Line 12"/>
          <p:cNvSpPr>
            <a:spLocks noChangeShapeType="1"/>
          </p:cNvSpPr>
          <p:nvPr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fld id="{A9AB3048-F455-4A6C-AB20-509BC68DBB60}" type="slidenum">
              <a:rPr lang="en-US" sz="1200">
                <a:solidFill>
                  <a:srgbClr val="000000"/>
                </a:solidFill>
                <a:cs typeface="Arial" charset="0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150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92" r:id="rId1"/>
    <p:sldLayoutId id="2147493493" r:id="rId2"/>
    <p:sldLayoutId id="2147493494" r:id="rId3"/>
    <p:sldLayoutId id="2147493495" r:id="rId4"/>
    <p:sldLayoutId id="2147493496" r:id="rId5"/>
    <p:sldLayoutId id="2147493497" r:id="rId6"/>
    <p:sldLayoutId id="2147493498" r:id="rId7"/>
    <p:sldLayoutId id="2147493499" r:id="rId8"/>
    <p:sldLayoutId id="2147493500" r:id="rId9"/>
    <p:sldLayoutId id="2147493501" r:id="rId10"/>
    <p:sldLayoutId id="2147493502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A358B131-1F6E-415A-B53B-329E77A48CAE}" type="slidenum">
              <a:rPr lang="en-US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1032" name="Line 11"/>
          <p:cNvSpPr>
            <a:spLocks noChangeShapeType="1"/>
          </p:cNvSpPr>
          <p:nvPr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4" name="Line 12"/>
          <p:cNvSpPr>
            <a:spLocks noChangeShapeType="1"/>
          </p:cNvSpPr>
          <p:nvPr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fld id="{A9AB3048-F455-4A6C-AB20-509BC68DBB60}" type="slidenum">
              <a:rPr lang="en-US" sz="1200">
                <a:solidFill>
                  <a:srgbClr val="000000"/>
                </a:solidFill>
                <a:cs typeface="Arial" charset="0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573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504" r:id="rId1"/>
    <p:sldLayoutId id="2147493505" r:id="rId2"/>
    <p:sldLayoutId id="2147493506" r:id="rId3"/>
    <p:sldLayoutId id="2147493507" r:id="rId4"/>
    <p:sldLayoutId id="2147493508" r:id="rId5"/>
    <p:sldLayoutId id="2147493509" r:id="rId6"/>
    <p:sldLayoutId id="2147493510" r:id="rId7"/>
    <p:sldLayoutId id="2147493511" r:id="rId8"/>
    <p:sldLayoutId id="2147493512" r:id="rId9"/>
    <p:sldLayoutId id="2147493513" r:id="rId10"/>
    <p:sldLayoutId id="2147493514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019800" cy="1238250"/>
          </a:xfrm>
        </p:spPr>
        <p:txBody>
          <a:bodyPr/>
          <a:lstStyle/>
          <a:p>
            <a:pPr eaLnBrk="1" hangingPunct="1"/>
            <a:r>
              <a:rPr lang="en-US" dirty="0" smtClean="0"/>
              <a:t>Information Technology Report</a:t>
            </a:r>
          </a:p>
        </p:txBody>
      </p:sp>
      <p:sp>
        <p:nvSpPr>
          <p:cNvPr id="5123" name="Rectangle 2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Dave Pagliai</a:t>
            </a:r>
          </a:p>
          <a:p>
            <a:pPr eaLnBrk="1" hangingPunct="1"/>
            <a:r>
              <a:rPr lang="en-US" dirty="0" smtClean="0"/>
              <a:t>Manager, IT Support Services</a:t>
            </a:r>
          </a:p>
        </p:txBody>
      </p:sp>
      <p:sp>
        <p:nvSpPr>
          <p:cNvPr id="5124" name="Date Placeholder 5"/>
          <p:cNvSpPr>
            <a:spLocks noGrp="1"/>
          </p:cNvSpPr>
          <p:nvPr>
            <p:ph type="dt" sz="quarter" idx="10"/>
          </p:nvPr>
        </p:nvSpPr>
        <p:spPr>
          <a:xfrm>
            <a:off x="2389414" y="5486400"/>
            <a:ext cx="6276975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125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229704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/>
              <a:t>ERCOT Public</a:t>
            </a:r>
          </a:p>
        </p:txBody>
      </p:sp>
      <p:sp>
        <p:nvSpPr>
          <p:cNvPr id="6147" name="Date Placeholder 5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October 2015</a:t>
            </a:r>
            <a:endParaRPr lang="en-US" dirty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Incident Report Highlights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2361" y="768246"/>
            <a:ext cx="8686800" cy="5410200"/>
          </a:xfrm>
          <a:ln>
            <a:miter lim="800000"/>
            <a:headEnd/>
            <a:tailEnd/>
          </a:ln>
        </p:spPr>
        <p:txBody>
          <a:bodyPr/>
          <a:lstStyle/>
          <a:p>
            <a:pPr marL="0" indent="0">
              <a:spcBef>
                <a:spcPts val="400"/>
              </a:spcBef>
              <a:spcAft>
                <a:spcPts val="0"/>
              </a:spcAft>
              <a:buFontTx/>
              <a:buNone/>
              <a:defRPr/>
            </a:pPr>
            <a:r>
              <a:rPr lang="en-US" sz="1600" dirty="0" smtClean="0"/>
              <a:t>Service Availability – </a:t>
            </a:r>
            <a:r>
              <a:rPr lang="en-US" sz="1600" dirty="0" smtClean="0"/>
              <a:t>September</a:t>
            </a:r>
            <a:endParaRPr lang="en-US" sz="1600" dirty="0" smtClean="0"/>
          </a:p>
          <a:p>
            <a:pPr lvl="1"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dirty="0">
                <a:solidFill>
                  <a:schemeClr val="tx2"/>
                </a:solidFill>
              </a:rPr>
              <a:t>Market Data Transparency IT systems met all </a:t>
            </a:r>
            <a:r>
              <a:rPr lang="en-US" sz="1600" dirty="0" smtClean="0">
                <a:solidFill>
                  <a:schemeClr val="tx2"/>
                </a:solidFill>
              </a:rPr>
              <a:t>SLA targets, with the exception of</a:t>
            </a:r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X"/>
              <a:defRPr/>
            </a:pPr>
            <a:r>
              <a:rPr lang="en-US" sz="1600" dirty="0" smtClean="0">
                <a:solidFill>
                  <a:schemeClr val="tx2"/>
                </a:solidFill>
              </a:rPr>
              <a:t>Retail API (Find ESIID – 97.8%)</a:t>
            </a: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Incidents &amp; Maintenance – </a:t>
            </a:r>
            <a:r>
              <a:rPr lang="en-US" sz="1600" dirty="0" smtClean="0"/>
              <a:t>September/October</a:t>
            </a:r>
            <a:endParaRPr lang="en-US" sz="16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09/20/15 – UNIX Production frame failure in Taylor data center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09/21/15 – Unplanned Maintenance (Site Failover)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10/02/15 – Planned Maintenance (Site Failover)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10/08/15 – Planned Maintenance (Site Failover – External Web Services)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10/09/15 – Planned Maintenance (Site Failover – MIS)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10/11/15 – Planned Maintenance (Site Failover – ercot.com, MPIM, Retail API)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lvl="2"/>
            <a:endParaRPr lang="en-US" sz="1400" dirty="0" smtClean="0"/>
          </a:p>
          <a:p>
            <a:pPr lvl="2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41538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/>
              <a:t>ERCOT Public</a:t>
            </a:r>
          </a:p>
        </p:txBody>
      </p:sp>
      <p:sp>
        <p:nvSpPr>
          <p:cNvPr id="6147" name="Date Placeholder 5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October 2015</a:t>
            </a:r>
            <a:endParaRPr lang="en-US" dirty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Incident Report Highlights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7714" y="758372"/>
            <a:ext cx="8686800" cy="5410200"/>
          </a:xfrm>
          <a:ln>
            <a:miter lim="800000"/>
            <a:headEnd/>
            <a:tailEnd/>
          </a:ln>
        </p:spPr>
        <p:txBody>
          <a:bodyPr/>
          <a:lstStyle/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lvl="2"/>
            <a:endParaRPr lang="en-US" sz="1400" dirty="0" smtClean="0"/>
          </a:p>
          <a:p>
            <a:pPr lvl="2"/>
            <a:endParaRPr lang="en-US" sz="14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787671" y="1007940"/>
          <a:ext cx="7568657" cy="4842121"/>
        </p:xfrm>
        <a:graphic>
          <a:graphicData uri="http://schemas.openxmlformats.org/drawingml/2006/table">
            <a:tbl>
              <a:tblPr/>
              <a:tblGrid>
                <a:gridCol w="2431581"/>
                <a:gridCol w="1489704"/>
                <a:gridCol w="740046"/>
                <a:gridCol w="569451"/>
                <a:gridCol w="1722771"/>
                <a:gridCol w="615104"/>
              </a:tblGrid>
              <a:tr h="3678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Report Name</a:t>
                      </a:r>
                    </a:p>
                  </a:txBody>
                  <a:tcPr marL="7213" marR="7213" marT="7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Frequency</a:t>
                      </a:r>
                    </a:p>
                  </a:txBody>
                  <a:tcPr marL="7213" marR="7213" marT="7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EMIL ID</a:t>
                      </a:r>
                    </a:p>
                  </a:txBody>
                  <a:tcPr marL="7213" marR="7213" marT="7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Report Type ID</a:t>
                      </a:r>
                    </a:p>
                  </a:txBody>
                  <a:tcPr marL="7213" marR="7213" marT="7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Missed Intervals</a:t>
                      </a:r>
                    </a:p>
                  </a:txBody>
                  <a:tcPr marL="7213" marR="7213" marT="7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Number of Intervals Missed</a:t>
                      </a:r>
                    </a:p>
                  </a:txBody>
                  <a:tcPr marL="7213" marR="7213" marT="7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44256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Consolidated Transmission Outage Report  </a:t>
                      </a:r>
                    </a:p>
                  </a:txBody>
                  <a:tcPr marL="7213" marR="7213" marT="7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Chron - Hourly</a:t>
                      </a:r>
                    </a:p>
                  </a:txBody>
                  <a:tcPr marL="7213" marR="7213" marT="7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NP3-157-CD</a:t>
                      </a:r>
                    </a:p>
                  </a:txBody>
                  <a:tcPr marL="7213" marR="7213" marT="72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13446</a:t>
                      </a:r>
                    </a:p>
                  </a:txBody>
                  <a:tcPr marL="7213" marR="7213" marT="72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20/09/2015 18:00 - 20/09/2015 21:00</a:t>
                      </a:r>
                    </a:p>
                  </a:txBody>
                  <a:tcPr marL="7213" marR="7213" marT="7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7213" marR="7213" marT="7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256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Forecasted Temperature Adjusted Dynamic Ratings</a:t>
                      </a:r>
                    </a:p>
                  </a:txBody>
                  <a:tcPr marL="7213" marR="7213" marT="7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Chron - Hourly</a:t>
                      </a:r>
                    </a:p>
                  </a:txBody>
                  <a:tcPr marL="7213" marR="7213" marT="7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NP3-217-CD</a:t>
                      </a:r>
                    </a:p>
                  </a:txBody>
                  <a:tcPr marL="7213" marR="7213" marT="72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12346</a:t>
                      </a:r>
                    </a:p>
                  </a:txBody>
                  <a:tcPr marL="7213" marR="7213" marT="72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20/09/2015 18:00 - 20/09/2015 21:00</a:t>
                      </a:r>
                    </a:p>
                  </a:txBody>
                  <a:tcPr marL="7213" marR="7213" marT="7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7213" marR="7213" marT="7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256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Hourly Balancing Authority Operations Report</a:t>
                      </a:r>
                    </a:p>
                  </a:txBody>
                  <a:tcPr marL="7213" marR="7213" marT="7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Chron - Hourly</a:t>
                      </a:r>
                    </a:p>
                  </a:txBody>
                  <a:tcPr marL="7213" marR="7213" marT="7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EIA-930-CD</a:t>
                      </a:r>
                    </a:p>
                  </a:txBody>
                  <a:tcPr marL="7213" marR="7213" marT="72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13457</a:t>
                      </a:r>
                    </a:p>
                  </a:txBody>
                  <a:tcPr marL="7213" marR="7213" marT="72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20/09/2015 18:00 - 20/09/2015 21:00</a:t>
                      </a:r>
                    </a:p>
                  </a:txBody>
                  <a:tcPr marL="7213" marR="7213" marT="7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7213" marR="7213" marT="7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256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Hourly Resource Outage Capacity</a:t>
                      </a:r>
                    </a:p>
                  </a:txBody>
                  <a:tcPr marL="7213" marR="7213" marT="7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Chron - Hourly</a:t>
                      </a:r>
                    </a:p>
                  </a:txBody>
                  <a:tcPr marL="7213" marR="7213" marT="7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NP3-233-CD</a:t>
                      </a:r>
                    </a:p>
                  </a:txBody>
                  <a:tcPr marL="7213" marR="7213" marT="72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13103</a:t>
                      </a:r>
                    </a:p>
                  </a:txBody>
                  <a:tcPr marL="7213" marR="7213" marT="72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20/09/2015 18:00 - 20/09/2015 21:00</a:t>
                      </a:r>
                    </a:p>
                  </a:txBody>
                  <a:tcPr marL="7213" marR="7213" marT="7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7213" marR="7213" marT="7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256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Hourly State Estimator Phase Shifter Information</a:t>
                      </a:r>
                    </a:p>
                  </a:txBody>
                  <a:tcPr marL="7213" marR="7213" marT="7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Chron - Hourly</a:t>
                      </a:r>
                    </a:p>
                  </a:txBody>
                  <a:tcPr marL="7213" marR="7213" marT="7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NP6-622-CD</a:t>
                      </a:r>
                    </a:p>
                  </a:txBody>
                  <a:tcPr marL="7213" marR="7213" marT="72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12310</a:t>
                      </a:r>
                    </a:p>
                  </a:txBody>
                  <a:tcPr marL="7213" marR="7213" marT="72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20/09/2015 18:00 - 20/09/2015 21:00</a:t>
                      </a:r>
                    </a:p>
                  </a:txBody>
                  <a:tcPr marL="7213" marR="7213" marT="7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7213" marR="7213" marT="7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256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Load Forecast Distribution Factors </a:t>
                      </a:r>
                    </a:p>
                  </a:txBody>
                  <a:tcPr marL="7213" marR="7213" marT="7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Chron - Hourly</a:t>
                      </a:r>
                    </a:p>
                  </a:txBody>
                  <a:tcPr marL="7213" marR="7213" marT="7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NP4-159-CD</a:t>
                      </a:r>
                    </a:p>
                  </a:txBody>
                  <a:tcPr marL="7213" marR="7213" marT="72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12324</a:t>
                      </a:r>
                    </a:p>
                  </a:txBody>
                  <a:tcPr marL="7213" marR="7213" marT="72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20/09/2015 18:00 - 20/09/2015 21:00</a:t>
                      </a:r>
                    </a:p>
                  </a:txBody>
                  <a:tcPr marL="7213" marR="7213" marT="7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7213" marR="7213" marT="7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25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NSA Active Constraints   </a:t>
                      </a:r>
                    </a:p>
                  </a:txBody>
                  <a:tcPr marL="7213" marR="7213" marT="72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Chron - 5 Minutes when needed</a:t>
                      </a:r>
                    </a:p>
                  </a:txBody>
                  <a:tcPr marL="7213" marR="7213" marT="72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NP6-6-CD</a:t>
                      </a:r>
                    </a:p>
                  </a:txBody>
                  <a:tcPr marL="7213" marR="7213" marT="72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12305</a:t>
                      </a:r>
                    </a:p>
                  </a:txBody>
                  <a:tcPr marL="7213" marR="7213" marT="72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09/20/2015 17:45 - 09/21/2015 03:30</a:t>
                      </a:r>
                    </a:p>
                  </a:txBody>
                  <a:tcPr marL="7213" marR="7213" marT="7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116</a:t>
                      </a:r>
                    </a:p>
                  </a:txBody>
                  <a:tcPr marL="7213" marR="7213" marT="7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25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NSA Inactive Constraints </a:t>
                      </a:r>
                    </a:p>
                  </a:txBody>
                  <a:tcPr marL="7213" marR="7213" marT="72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Chron - 5 Minutes when needed</a:t>
                      </a:r>
                    </a:p>
                  </a:txBody>
                  <a:tcPr marL="7213" marR="7213" marT="72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NP5-911-CD</a:t>
                      </a:r>
                    </a:p>
                  </a:txBody>
                  <a:tcPr marL="7213" marR="7213" marT="72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12345</a:t>
                      </a:r>
                    </a:p>
                  </a:txBody>
                  <a:tcPr marL="7213" marR="7213" marT="72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09/20/2015 17:45 - 09/21/2015 03:30</a:t>
                      </a:r>
                    </a:p>
                  </a:txBody>
                  <a:tcPr marL="7213" marR="7213" marT="7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116</a:t>
                      </a:r>
                    </a:p>
                  </a:txBody>
                  <a:tcPr marL="7213" marR="7213" marT="7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25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QSE Ancillary Services Capacity Monitor</a:t>
                      </a:r>
                    </a:p>
                  </a:txBody>
                  <a:tcPr marL="7213" marR="7213" marT="72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Chron - 5 Minutes  </a:t>
                      </a:r>
                    </a:p>
                  </a:txBody>
                  <a:tcPr marL="7213" marR="7213" marT="72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NP8-143-CD</a:t>
                      </a:r>
                    </a:p>
                  </a:txBody>
                  <a:tcPr marL="7213" marR="7213" marT="72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11025</a:t>
                      </a:r>
                    </a:p>
                  </a:txBody>
                  <a:tcPr marL="7213" marR="7213" marT="72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20/09/2015 17:45 - 20/09/2015 22:15</a:t>
                      </a:r>
                    </a:p>
                  </a:txBody>
                  <a:tcPr marL="7213" marR="7213" marT="7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</a:t>
                      </a:r>
                    </a:p>
                  </a:txBody>
                  <a:tcPr marL="7213" marR="7213" marT="7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25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Real Time Dynamic Rating Data  </a:t>
                      </a:r>
                    </a:p>
                  </a:txBody>
                  <a:tcPr marL="7213" marR="7213" marT="72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Chron - 15 Minutes</a:t>
                      </a:r>
                    </a:p>
                  </a:txBody>
                  <a:tcPr marL="7213" marR="7213" marT="72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NP6-215-CD</a:t>
                      </a:r>
                    </a:p>
                  </a:txBody>
                  <a:tcPr marL="7213" marR="7213" marT="72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11024</a:t>
                      </a:r>
                    </a:p>
                  </a:txBody>
                  <a:tcPr marL="7213" marR="7213" marT="72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20/09/2015 17:45 - 20/09/2015 21:45 </a:t>
                      </a:r>
                    </a:p>
                  </a:txBody>
                  <a:tcPr marL="7213" marR="7213" marT="7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marL="7213" marR="7213" marT="7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25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RUC Buy-Back Hours </a:t>
                      </a:r>
                    </a:p>
                  </a:txBody>
                  <a:tcPr marL="7213" marR="7213" marT="72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Chron - Hourly</a:t>
                      </a:r>
                    </a:p>
                  </a:txBody>
                  <a:tcPr marL="7213" marR="7213" marT="7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NP5-513-CD</a:t>
                      </a:r>
                    </a:p>
                  </a:txBody>
                  <a:tcPr marL="7213" marR="7213" marT="72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13102</a:t>
                      </a:r>
                    </a:p>
                  </a:txBody>
                  <a:tcPr marL="7213" marR="7213" marT="72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21/09/2015 00:00 - 21/09/2015 06:00 </a:t>
                      </a:r>
                    </a:p>
                  </a:txBody>
                  <a:tcPr marL="7213" marR="7213" marT="7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7213" marR="7213" marT="7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256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Seven-Day Load Forecast by Forecast Zone </a:t>
                      </a:r>
                    </a:p>
                  </a:txBody>
                  <a:tcPr marL="7213" marR="7213" marT="7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Chron - Hourly</a:t>
                      </a:r>
                    </a:p>
                  </a:txBody>
                  <a:tcPr marL="7213" marR="7213" marT="7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NP3-560-CD</a:t>
                      </a:r>
                    </a:p>
                  </a:txBody>
                  <a:tcPr marL="7213" marR="7213" marT="72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12311</a:t>
                      </a:r>
                    </a:p>
                  </a:txBody>
                  <a:tcPr marL="7213" marR="7213" marT="72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20/09/2015 18:00 - 20/09/2015 21:00</a:t>
                      </a:r>
                    </a:p>
                  </a:txBody>
                  <a:tcPr marL="7213" marR="7213" marT="7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7213" marR="7213" marT="7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25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Seven-Day Load Forecast by Weather Zone </a:t>
                      </a:r>
                    </a:p>
                  </a:txBody>
                  <a:tcPr marL="7213" marR="7213" marT="72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Chron - Hourly</a:t>
                      </a:r>
                    </a:p>
                  </a:txBody>
                  <a:tcPr marL="7213" marR="7213" marT="7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NP3-561-CD</a:t>
                      </a:r>
                    </a:p>
                  </a:txBody>
                  <a:tcPr marL="7213" marR="7213" marT="72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12312</a:t>
                      </a:r>
                    </a:p>
                  </a:txBody>
                  <a:tcPr marL="7213" marR="7213" marT="72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20/09/2015 18:00 - 20/09/2015 21:00</a:t>
                      </a:r>
                    </a:p>
                  </a:txBody>
                  <a:tcPr marL="7213" marR="7213" marT="7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7213" marR="7213" marT="7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25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Short-Term System Adequacy Report </a:t>
                      </a:r>
                    </a:p>
                  </a:txBody>
                  <a:tcPr marL="7213" marR="7213" marT="72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Chron - Hourly</a:t>
                      </a:r>
                    </a:p>
                  </a:txBody>
                  <a:tcPr marL="7213" marR="7213" marT="7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NP3-763-CD</a:t>
                      </a:r>
                    </a:p>
                  </a:txBody>
                  <a:tcPr marL="7213" marR="7213" marT="72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12315</a:t>
                      </a:r>
                    </a:p>
                  </a:txBody>
                  <a:tcPr marL="7213" marR="7213" marT="72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20/09/2015 18:00 - 20/09/2015 21:00</a:t>
                      </a:r>
                    </a:p>
                  </a:txBody>
                  <a:tcPr marL="7213" marR="7213" marT="7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7213" marR="7213" marT="7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25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State Estimator Bus Voltages </a:t>
                      </a:r>
                    </a:p>
                  </a:txBody>
                  <a:tcPr marL="7213" marR="7213" marT="72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Chron - Hourly</a:t>
                      </a:r>
                    </a:p>
                  </a:txBody>
                  <a:tcPr marL="7213" marR="7213" marT="7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NP6-627-CD</a:t>
                      </a:r>
                    </a:p>
                  </a:txBody>
                  <a:tcPr marL="7213" marR="7213" marT="72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13048</a:t>
                      </a:r>
                    </a:p>
                  </a:txBody>
                  <a:tcPr marL="7213" marR="7213" marT="72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20/09/2015 18:00 - 20/09/2015 21:00</a:t>
                      </a:r>
                    </a:p>
                  </a:txBody>
                  <a:tcPr marL="7213" marR="7213" marT="7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7213" marR="7213" marT="7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25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State Estimator Load Report - DC Ties Flows </a:t>
                      </a:r>
                    </a:p>
                  </a:txBody>
                  <a:tcPr marL="7213" marR="7213" marT="72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Chron - Hourly</a:t>
                      </a:r>
                    </a:p>
                  </a:txBody>
                  <a:tcPr marL="7213" marR="7213" marT="7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NP6-626-CD</a:t>
                      </a:r>
                    </a:p>
                  </a:txBody>
                  <a:tcPr marL="7213" marR="7213" marT="72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12359</a:t>
                      </a:r>
                    </a:p>
                  </a:txBody>
                  <a:tcPr marL="7213" marR="7213" marT="72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20/09/2015 18:00 - 20/09/2015 21:00</a:t>
                      </a:r>
                    </a:p>
                  </a:txBody>
                  <a:tcPr marL="7213" marR="7213" marT="7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7213" marR="7213" marT="7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25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State Estimator Load Report - Total ERCOT Generation </a:t>
                      </a:r>
                    </a:p>
                  </a:txBody>
                  <a:tcPr marL="7213" marR="7213" marT="72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Chron - Hourly</a:t>
                      </a:r>
                    </a:p>
                  </a:txBody>
                  <a:tcPr marL="7213" marR="7213" marT="7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NP6-625-CD</a:t>
                      </a:r>
                    </a:p>
                  </a:txBody>
                  <a:tcPr marL="7213" marR="7213" marT="72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12358</a:t>
                      </a:r>
                    </a:p>
                  </a:txBody>
                  <a:tcPr marL="7213" marR="7213" marT="72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20/09/2015 18:00 - 20/09/2015 21:00</a:t>
                      </a:r>
                    </a:p>
                  </a:txBody>
                  <a:tcPr marL="7213" marR="7213" marT="7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7213" marR="7213" marT="7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25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State Estimator Real-Time Transmission Line Flows </a:t>
                      </a:r>
                    </a:p>
                  </a:txBody>
                  <a:tcPr marL="7213" marR="7213" marT="72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Chron - 5 Minutes  </a:t>
                      </a:r>
                    </a:p>
                  </a:txBody>
                  <a:tcPr marL="7213" marR="7213" marT="72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NP6-619-CD</a:t>
                      </a:r>
                    </a:p>
                  </a:txBody>
                  <a:tcPr marL="7213" marR="7213" marT="72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12308</a:t>
                      </a:r>
                    </a:p>
                  </a:txBody>
                  <a:tcPr marL="7213" marR="7213" marT="72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20/09/2015 17:45 - 20/09/2015 21:45</a:t>
                      </a:r>
                    </a:p>
                  </a:txBody>
                  <a:tcPr marL="7213" marR="7213" marT="7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</a:t>
                      </a:r>
                    </a:p>
                  </a:txBody>
                  <a:tcPr marL="7213" marR="7213" marT="7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256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State Estimator Switch Status </a:t>
                      </a:r>
                    </a:p>
                  </a:txBody>
                  <a:tcPr marL="7213" marR="7213" marT="7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Chron - Hourly</a:t>
                      </a:r>
                    </a:p>
                  </a:txBody>
                  <a:tcPr marL="7213" marR="7213" marT="7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NP6-93-CD</a:t>
                      </a:r>
                    </a:p>
                  </a:txBody>
                  <a:tcPr marL="7213" marR="7213" marT="72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12304</a:t>
                      </a:r>
                    </a:p>
                  </a:txBody>
                  <a:tcPr marL="7213" marR="7213" marT="72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20/09/2015 18:00 - 20/09/2015 21:00</a:t>
                      </a:r>
                    </a:p>
                  </a:txBody>
                  <a:tcPr marL="7213" marR="7213" marT="7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7213" marR="7213" marT="7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25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System-Wide Demand</a:t>
                      </a:r>
                    </a:p>
                  </a:txBody>
                  <a:tcPr marL="7213" marR="7213" marT="72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Chron - Hourly</a:t>
                      </a:r>
                    </a:p>
                  </a:txBody>
                  <a:tcPr marL="7213" marR="7213" marT="7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NP6-235-CD</a:t>
                      </a:r>
                    </a:p>
                  </a:txBody>
                  <a:tcPr marL="7213" marR="7213" marT="72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12340</a:t>
                      </a:r>
                    </a:p>
                  </a:txBody>
                  <a:tcPr marL="7213" marR="7213" marT="72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20/09/2015 18:00 - 20/09/2015 21:00</a:t>
                      </a:r>
                    </a:p>
                  </a:txBody>
                  <a:tcPr marL="7213" marR="7213" marT="7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7213" marR="7213" marT="7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25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Temporarily Removed Contingencies </a:t>
                      </a:r>
                    </a:p>
                  </a:txBody>
                  <a:tcPr marL="7213" marR="7213" marT="72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Chron - Hourly</a:t>
                      </a:r>
                    </a:p>
                  </a:txBody>
                  <a:tcPr marL="7213" marR="7213" marT="7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NP5-649-CD</a:t>
                      </a:r>
                    </a:p>
                  </a:txBody>
                  <a:tcPr marL="7213" marR="7213" marT="72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12352</a:t>
                      </a:r>
                    </a:p>
                  </a:txBody>
                  <a:tcPr marL="7213" marR="7213" marT="72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20/09/2015 18:00 - 20/09/2015 21:00</a:t>
                      </a:r>
                    </a:p>
                  </a:txBody>
                  <a:tcPr marL="7213" marR="7213" marT="7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7213" marR="7213" marT="7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25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Topology Consistency</a:t>
                      </a:r>
                    </a:p>
                  </a:txBody>
                  <a:tcPr marL="7213" marR="7213" marT="72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Chron - 5 Minutes  </a:t>
                      </a:r>
                    </a:p>
                  </a:txBody>
                  <a:tcPr marL="7213" marR="7213" marT="72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NP6-291-CD</a:t>
                      </a:r>
                    </a:p>
                  </a:txBody>
                  <a:tcPr marL="7213" marR="7213" marT="72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12309</a:t>
                      </a:r>
                    </a:p>
                  </a:txBody>
                  <a:tcPr marL="7213" marR="7213" marT="72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20/09/2015 17:45 - 20/09/2015 21:45</a:t>
                      </a:r>
                    </a:p>
                  </a:txBody>
                  <a:tcPr marL="7213" marR="7213" marT="7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</a:t>
                      </a:r>
                    </a:p>
                  </a:txBody>
                  <a:tcPr marL="7213" marR="7213" marT="7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25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Unconfirmed Ancillary Service Trades </a:t>
                      </a:r>
                    </a:p>
                  </a:txBody>
                  <a:tcPr marL="7213" marR="7213" marT="72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Chron - Hourly</a:t>
                      </a:r>
                    </a:p>
                  </a:txBody>
                  <a:tcPr marL="7213" marR="7213" marT="7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NP4-439-CD</a:t>
                      </a:r>
                    </a:p>
                  </a:txBody>
                  <a:tcPr marL="7213" marR="7213" marT="72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13084</a:t>
                      </a:r>
                    </a:p>
                  </a:txBody>
                  <a:tcPr marL="7213" marR="7213" marT="72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20/09/2015 15:00 - 21/09/2015 04:00</a:t>
                      </a:r>
                    </a:p>
                  </a:txBody>
                  <a:tcPr marL="7213" marR="7213" marT="7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7213" marR="7213" marT="7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23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Unconfirmed Capacity Trades</a:t>
                      </a:r>
                    </a:p>
                  </a:txBody>
                  <a:tcPr marL="7213" marR="7213" marT="72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Chron - Hourly</a:t>
                      </a:r>
                    </a:p>
                  </a:txBody>
                  <a:tcPr marL="7213" marR="7213" marT="7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NP4-437-CD</a:t>
                      </a:r>
                    </a:p>
                  </a:txBody>
                  <a:tcPr marL="7213" marR="7213" marT="72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13082</a:t>
                      </a:r>
                    </a:p>
                  </a:txBody>
                  <a:tcPr marL="7213" marR="7213" marT="72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20/09/2015 16:00 - 20/09/2015 23:00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21/09/2015 01:00 - 21/09/2015 03:00</a:t>
                      </a:r>
                    </a:p>
                  </a:txBody>
                  <a:tcPr marL="7213" marR="7213" marT="7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7213" marR="7213" marT="7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25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Unconfirmed Energy Trades</a:t>
                      </a:r>
                    </a:p>
                  </a:txBody>
                  <a:tcPr marL="7213" marR="7213" marT="72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Chron - Hourly</a:t>
                      </a:r>
                    </a:p>
                  </a:txBody>
                  <a:tcPr marL="7213" marR="7213" marT="7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NP4-438-CD</a:t>
                      </a:r>
                    </a:p>
                  </a:txBody>
                  <a:tcPr marL="7213" marR="7213" marT="72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13083</a:t>
                      </a:r>
                    </a:p>
                  </a:txBody>
                  <a:tcPr marL="7213" marR="7213" marT="72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20/09/2015 18:00 - 21/09/2015 03:00 </a:t>
                      </a:r>
                    </a:p>
                  </a:txBody>
                  <a:tcPr marL="7213" marR="7213" marT="7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7213" marR="7213" marT="7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25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Wind Generation Resource Power Potential Forecast</a:t>
                      </a:r>
                    </a:p>
                  </a:txBody>
                  <a:tcPr marL="7213" marR="7213" marT="72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Chron - Hourly</a:t>
                      </a:r>
                    </a:p>
                  </a:txBody>
                  <a:tcPr marL="7213" marR="7213" marT="7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NP4-731-SG</a:t>
                      </a:r>
                    </a:p>
                  </a:txBody>
                  <a:tcPr marL="7213" marR="7213" marT="72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12320</a:t>
                      </a:r>
                    </a:p>
                  </a:txBody>
                  <a:tcPr marL="7213" marR="7213" marT="72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20/09/2015 18:00 - 21/09/2015 04:00</a:t>
                      </a:r>
                    </a:p>
                  </a:txBody>
                  <a:tcPr marL="7213" marR="7213" marT="7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7213" marR="7213" marT="7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44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Wind Power Production - Actual 5-minute averaged values </a:t>
                      </a:r>
                    </a:p>
                  </a:txBody>
                  <a:tcPr marL="7213" marR="7213" marT="72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Chron - 5 Minutes  </a:t>
                      </a:r>
                    </a:p>
                  </a:txBody>
                  <a:tcPr marL="7213" marR="7213" marT="72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NP4-733-CD</a:t>
                      </a:r>
                    </a:p>
                  </a:txBody>
                  <a:tcPr marL="7213" marR="7213" marT="72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13071</a:t>
                      </a:r>
                    </a:p>
                  </a:txBody>
                  <a:tcPr marL="7213" marR="7213" marT="72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20/09/2015 17:40 - 20/09/2015 21:45</a:t>
                      </a:r>
                    </a:p>
                  </a:txBody>
                  <a:tcPr marL="7213" marR="7213" marT="7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</a:t>
                      </a:r>
                    </a:p>
                  </a:txBody>
                  <a:tcPr marL="7213" marR="7213" marT="7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44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Wind Power Production - Hourly averaged actual and forecasted values </a:t>
                      </a:r>
                    </a:p>
                  </a:txBody>
                  <a:tcPr marL="7213" marR="7213" marT="72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Chron - Hourly</a:t>
                      </a:r>
                    </a:p>
                  </a:txBody>
                  <a:tcPr marL="7213" marR="7213" marT="7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NP4-732-CD</a:t>
                      </a:r>
                    </a:p>
                  </a:txBody>
                  <a:tcPr marL="7213" marR="7213" marT="72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13028</a:t>
                      </a:r>
                    </a:p>
                  </a:txBody>
                  <a:tcPr marL="7213" marR="7213" marT="72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20/09/2015 18:00 - 20/09/2015 21:00 </a:t>
                      </a:r>
                    </a:p>
                  </a:txBody>
                  <a:tcPr marL="7213" marR="7213" marT="7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7213" marR="7213" marT="7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238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Public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www.w3.org/XML/1998/namespace"/>
    <ds:schemaRef ds:uri="http://purl.org/dc/terms/"/>
    <ds:schemaRef ds:uri="http://schemas.microsoft.com/office/2006/metadata/properties"/>
    <ds:schemaRef ds:uri="c34af464-7aa1-4edd-9be4-83dffc1cb926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C766D08B-9BD9-4F52-9876-573EE2900B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8841</TotalTime>
  <Words>592</Words>
  <Application>Microsoft Office PowerPoint</Application>
  <PresentationFormat>On-screen Show (4:3)</PresentationFormat>
  <Paragraphs>218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Custom Design</vt:lpstr>
      <vt:lpstr>1_Custom Design</vt:lpstr>
      <vt:lpstr>2_Custom Design</vt:lpstr>
      <vt:lpstr>3_Custom Design</vt:lpstr>
      <vt:lpstr>Information Technology Report</vt:lpstr>
      <vt:lpstr>Incident Report Highlights</vt:lpstr>
      <vt:lpstr>Incident Report Highlights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Pagliai, Dave</cp:lastModifiedBy>
  <cp:revision>358</cp:revision>
  <cp:lastPrinted>2014-05-01T15:23:10Z</cp:lastPrinted>
  <dcterms:created xsi:type="dcterms:W3CDTF">2010-04-12T23:12:02Z</dcterms:created>
  <dcterms:modified xsi:type="dcterms:W3CDTF">2015-10-13T18:45:28Z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