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97" r:id="rId5"/>
    <p:sldMasterId id="2147493502" r:id="rId6"/>
  </p:sldMasterIdLst>
  <p:notesMasterIdLst>
    <p:notesMasterId r:id="rId50"/>
  </p:notesMasterIdLst>
  <p:handoutMasterIdLst>
    <p:handoutMasterId r:id="rId51"/>
  </p:handoutMasterIdLst>
  <p:sldIdLst>
    <p:sldId id="393" r:id="rId7"/>
    <p:sldId id="443" r:id="rId8"/>
    <p:sldId id="538" r:id="rId9"/>
    <p:sldId id="534" r:id="rId10"/>
    <p:sldId id="567" r:id="rId11"/>
    <p:sldId id="568" r:id="rId12"/>
    <p:sldId id="526" r:id="rId13"/>
    <p:sldId id="569" r:id="rId14"/>
    <p:sldId id="570" r:id="rId15"/>
    <p:sldId id="539" r:id="rId16"/>
    <p:sldId id="505" r:id="rId17"/>
    <p:sldId id="542" r:id="rId18"/>
    <p:sldId id="502" r:id="rId19"/>
    <p:sldId id="545" r:id="rId20"/>
    <p:sldId id="543" r:id="rId21"/>
    <p:sldId id="546" r:id="rId22"/>
    <p:sldId id="544" r:id="rId23"/>
    <p:sldId id="541" r:id="rId24"/>
    <p:sldId id="503" r:id="rId25"/>
    <p:sldId id="506" r:id="rId26"/>
    <p:sldId id="507" r:id="rId27"/>
    <p:sldId id="547" r:id="rId28"/>
    <p:sldId id="548" r:id="rId29"/>
    <p:sldId id="549" r:id="rId30"/>
    <p:sldId id="550" r:id="rId31"/>
    <p:sldId id="551" r:id="rId32"/>
    <p:sldId id="552" r:id="rId33"/>
    <p:sldId id="554" r:id="rId34"/>
    <p:sldId id="553" r:id="rId35"/>
    <p:sldId id="555" r:id="rId36"/>
    <p:sldId id="556" r:id="rId37"/>
    <p:sldId id="557" r:id="rId38"/>
    <p:sldId id="509" r:id="rId39"/>
    <p:sldId id="560" r:id="rId40"/>
    <p:sldId id="571" r:id="rId41"/>
    <p:sldId id="559" r:id="rId42"/>
    <p:sldId id="562" r:id="rId43"/>
    <p:sldId id="561" r:id="rId44"/>
    <p:sldId id="563" r:id="rId45"/>
    <p:sldId id="564" r:id="rId46"/>
    <p:sldId id="565" r:id="rId47"/>
    <p:sldId id="566" r:id="rId48"/>
    <p:sldId id="573" r:id="rId4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5E"/>
    <a:srgbClr val="008373"/>
    <a:srgbClr val="005386"/>
    <a:srgbClr val="55BAB7"/>
    <a:srgbClr val="C4E3E1"/>
    <a:srgbClr val="C0D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595" autoAdjust="0"/>
  </p:normalViewPr>
  <p:slideViewPr>
    <p:cSldViewPr snapToGrid="0" snapToObjects="1">
      <p:cViewPr>
        <p:scale>
          <a:sx n="100" d="100"/>
          <a:sy n="100" d="100"/>
        </p:scale>
        <p:origin x="-234" y="-7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03" d="100"/>
          <a:sy n="103" d="100"/>
        </p:scale>
        <p:origin x="-690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1718E-789D-4ACA-AAAD-A77BC4FC9ED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34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1718E-789D-4ACA-AAAD-A77BC4FC9ED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1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1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77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073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97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93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7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971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41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38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10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6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4" r:id="rId2"/>
    <p:sldLayoutId id="2147493495" r:id="rId3"/>
    <p:sldLayoutId id="2147493496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prstClr val="black"/>
                </a:solidFill>
              </a:rPr>
              <a:t>ERCOT PUBLIC</a:t>
            </a:r>
            <a:endParaRPr lang="en-US" sz="1050" b="1" dirty="0">
              <a:solidFill>
                <a:prstClr val="black"/>
              </a:solidFill>
            </a:endParaRPr>
          </a:p>
          <a:p>
            <a:r>
              <a:rPr lang="en-US" sz="1050" dirty="0" smtClean="0">
                <a:solidFill>
                  <a:prstClr val="black"/>
                </a:solidFill>
              </a:rPr>
              <a:t>10/28/2015</a:t>
            </a:r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6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9671BF0-B9A6-4991-87A3-688B7968C5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1BFC47-BF17-4BA7-843B-CCEA56A62E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03" r:id="rId1"/>
    <p:sldLayoutId id="2147493504" r:id="rId2"/>
    <p:sldLayoutId id="2147493505" r:id="rId3"/>
    <p:sldLayoutId id="2147493506" r:id="rId4"/>
    <p:sldLayoutId id="2147493507" r:id="rId5"/>
    <p:sldLayoutId id="2147493508" r:id="rId6"/>
    <p:sldLayoutId id="2147493509" r:id="rId7"/>
    <p:sldLayoutId id="2147493510" r:id="rId8"/>
    <p:sldLayoutId id="2147493511" r:id="rId9"/>
    <p:sldLayoutId id="2147493512" r:id="rId10"/>
    <p:sldLayoutId id="21474935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ortlng.com/Project_Status.as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03250" y="1498064"/>
            <a:ext cx="7727950" cy="4323536"/>
            <a:chOff x="603250" y="546100"/>
            <a:chExt cx="7727950" cy="4323536"/>
          </a:xfrm>
        </p:grpSpPr>
        <p:pic>
          <p:nvPicPr>
            <p:cNvPr id="9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2016 Long-Term Load Forecast</a:t>
              </a:r>
            </a:p>
            <a:p>
              <a:endParaRPr lang="en-US" b="1" dirty="0" smtClean="0"/>
            </a:p>
            <a:p>
              <a:r>
                <a:rPr lang="en-US" sz="1600" i="1" dirty="0" smtClean="0"/>
                <a:t>Calvin Opheim</a:t>
              </a:r>
            </a:p>
            <a:p>
              <a:r>
                <a:rPr lang="en-US" sz="1600" i="1" dirty="0" smtClean="0"/>
                <a:t>ERCOT</a:t>
              </a:r>
            </a:p>
            <a:p>
              <a:r>
                <a:rPr lang="en-US" sz="1600" dirty="0" smtClean="0"/>
                <a:t>Manager, Forecasting &amp; Analysis</a:t>
              </a:r>
            </a:p>
            <a:p>
              <a:endParaRPr lang="en-US" dirty="0"/>
            </a:p>
            <a:p>
              <a:endParaRPr lang="en-US" sz="1400" dirty="0" smtClean="0"/>
            </a:p>
            <a:p>
              <a:endParaRPr lang="en-US" sz="1400" dirty="0"/>
            </a:p>
            <a:p>
              <a:r>
                <a:rPr lang="en-US" sz="1400" dirty="0" smtClean="0"/>
                <a:t>SAWG</a:t>
              </a:r>
            </a:p>
            <a:p>
              <a:r>
                <a:rPr lang="en-US" sz="1400" dirty="0" smtClean="0"/>
                <a:t>October 28, 2015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23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Forecasting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8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Zones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12564"/>
            <a:ext cx="8229600" cy="51816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/>
              <a:buNone/>
            </a:pPr>
            <a:endParaRPr lang="en-US" sz="1200" dirty="0" smtClean="0"/>
          </a:p>
          <a:p>
            <a:pPr marL="457200" lvl="1" indent="0">
              <a:buFont typeface="Arial"/>
              <a:buNone/>
            </a:pPr>
            <a:endParaRPr lang="en-US" sz="1200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" t="2254" r="15376" b="2627"/>
          <a:stretch/>
        </p:blipFill>
        <p:spPr bwMode="auto">
          <a:xfrm>
            <a:off x="609600" y="762000"/>
            <a:ext cx="73247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96100" y="1809749"/>
            <a:ext cx="1790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models and load models are developed for each weather 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/>
              <a:t>Premise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/>
              <a:t>Forecasted premise counts are used </a:t>
            </a:r>
            <a:r>
              <a:rPr lang="en-US" sz="2000" dirty="0" smtClean="0"/>
              <a:t>as the driver of future demand/energy growth in the </a:t>
            </a:r>
            <a:r>
              <a:rPr lang="en-US" sz="2000" b="1" dirty="0" smtClean="0">
                <a:solidFill>
                  <a:srgbClr val="FF0000"/>
                </a:solidFill>
              </a:rPr>
              <a:t>majority</a:t>
            </a:r>
            <a:r>
              <a:rPr lang="en-US" sz="2000" dirty="0" smtClean="0"/>
              <a:t> of weather zones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Economic variables were used as input in the premise forecast models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Variables used include population, non-farm employment, and housing stock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Also included error correction term</a:t>
            </a:r>
          </a:p>
          <a:p>
            <a:pPr lvl="1">
              <a:tabLst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	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232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Monthly Economic Measures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Non-farm employment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Population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Housing stock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Moody’s base scenario was used for economic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Data Availability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County level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Counties are mapped into a weather zone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Growth Driver in Premise Models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8069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 Premises – Challenges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27909"/>
            <a:ext cx="599281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705476" y="2362201"/>
            <a:ext cx="1495424" cy="4381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705476" y="2800350"/>
            <a:ext cx="1495424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04313" y="1327908"/>
            <a:ext cx="17335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were increased significantly via opt-in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6903"/>
            <a:ext cx="5937250" cy="49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Premises – Challenges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391151" y="1442211"/>
            <a:ext cx="1933574" cy="1129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295900" y="2571750"/>
            <a:ext cx="2028825" cy="1762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96125" y="1327909"/>
            <a:ext cx="18274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were increased significantly via opt-in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Forecasting premises is problematic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63" y="1198924"/>
            <a:ext cx="6364037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Premises – Challenges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995988" y="1819277"/>
            <a:ext cx="1328737" cy="457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919788" y="2276475"/>
            <a:ext cx="1404937" cy="13811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327909"/>
            <a:ext cx="18383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Premise counts are relatively flat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No significant benefit in forecasting premises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Forecasting Premises – Challenges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Premise Models - Exceptions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Unable to forecast premise counts in </a:t>
            </a:r>
            <a:r>
              <a:rPr lang="en-US" sz="2000" dirty="0" smtClean="0">
                <a:solidFill>
                  <a:srgbClr val="FF0000"/>
                </a:solidFill>
              </a:rPr>
              <a:t>three</a:t>
            </a:r>
            <a:r>
              <a:rPr lang="en-US" sz="2000" dirty="0" smtClean="0"/>
              <a:t> weather zones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Impacted by an entity opting-in (</a:t>
            </a:r>
            <a:r>
              <a:rPr lang="en-US" sz="2000" dirty="0" smtClean="0">
                <a:solidFill>
                  <a:srgbClr val="FF0000"/>
                </a:solidFill>
              </a:rPr>
              <a:t>Far West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FF0000"/>
                </a:solidFill>
              </a:rPr>
              <a:t>West</a:t>
            </a:r>
            <a:r>
              <a:rPr lang="en-US" sz="2000" dirty="0" smtClean="0"/>
              <a:t>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Flat premise growth (</a:t>
            </a:r>
            <a:r>
              <a:rPr lang="en-US" sz="2000" dirty="0" smtClean="0">
                <a:solidFill>
                  <a:srgbClr val="FF0000"/>
                </a:solidFill>
              </a:rPr>
              <a:t>North</a:t>
            </a:r>
            <a:r>
              <a:rPr lang="en-US" sz="2000" dirty="0" smtClean="0"/>
              <a:t>)</a:t>
            </a:r>
            <a:endParaRPr lang="en-US" sz="2200" dirty="0" smtClean="0"/>
          </a:p>
          <a:p>
            <a:pPr lvl="1">
              <a:tabLst>
                <a:tab pos="5888038" algn="dec"/>
              </a:tabLst>
            </a:pPr>
            <a:endParaRPr lang="en-US" sz="2200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Modeling Solution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These three weather zones required traditional economic variables (population</a:t>
            </a:r>
            <a:r>
              <a:rPr lang="en-US" sz="2000" dirty="0"/>
              <a:t> </a:t>
            </a:r>
            <a:r>
              <a:rPr lang="en-US" sz="2000" dirty="0" smtClean="0"/>
              <a:t>and non-farm employment) as the driver of future demand/energy growth in the hourly models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	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027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Hourly Models 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Hourly models were created for each weather zone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Over 48,000 hourly observations including load, weather data, and calendar variables (day-of-week, holidays, etc.)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Historical data from January, 2010 through August, 2015 was used to create the models</a:t>
            </a:r>
          </a:p>
          <a:p>
            <a:pPr marL="457200" lvl="1" indent="0">
              <a:buNone/>
              <a:tabLst>
                <a:tab pos="5888038" algn="dec"/>
              </a:tabLst>
            </a:pPr>
            <a:endParaRPr lang="en-US" sz="2200" b="1" dirty="0" smtClean="0"/>
          </a:p>
          <a:p>
            <a:pPr marL="400050">
              <a:tabLst>
                <a:tab pos="5888038" algn="dec"/>
              </a:tabLst>
            </a:pPr>
            <a:r>
              <a:rPr lang="en-US" sz="2200" b="1" dirty="0" smtClean="0"/>
              <a:t>Rationale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Typically use 5 years of historical data in model development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Allows for a more recent snapshot of appliance stock, energy efficiency impacts, demand response impacts, price responsive load, etc.</a:t>
            </a:r>
          </a:p>
          <a:p>
            <a:pPr lvl="1">
              <a:tabLst>
                <a:tab pos="5888038" algn="dec"/>
              </a:tabLst>
            </a:pPr>
            <a:endParaRPr lang="en-US" sz="2000" dirty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965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Models - Data Input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Weather Data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Temperature, Temperature Squared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Cooling Degree Days/Hours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Heating Degree Days/Hours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Cloud Cover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Wind Speed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May also include values from a previous day(s)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Two or three weather stations located in each weather zone</a:t>
            </a:r>
            <a:endParaRPr lang="en-US" sz="2200" b="1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2683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Today’s Presentation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Summary of Results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Comparison to 2014 Long-Term Load Forecast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Forecasting Framework / Model Data Input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Normal Weather (50/50) Forecast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Assumptions and Challenges</a:t>
            </a:r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Active Models</a:t>
            </a:r>
            <a:endParaRPr lang="en-US" sz="2200" b="1" dirty="0"/>
          </a:p>
          <a:p>
            <a:pPr>
              <a:tabLst>
                <a:tab pos="5888038" algn="dec"/>
              </a:tabLst>
            </a:pPr>
            <a:endParaRPr lang="en-US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469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Forecasting Models - Data Input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Calendar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Month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Day of the week 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Holidays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Hour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Interact Hour with Day of the week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Interactions</a:t>
            </a: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May interact weather variables with calendar variables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Example: Temperature with Hour</a:t>
            </a:r>
            <a:endParaRPr lang="en-US" sz="2000" dirty="0"/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2">
              <a:tabLst>
                <a:tab pos="1430338" algn="l"/>
                <a:tab pos="5888038" algn="dec"/>
              </a:tabLst>
            </a:pPr>
            <a:endParaRPr lang="en-US" sz="1600" dirty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05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Forecasting Models - Data Input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Monthly Premise Count by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Instead of using economic measures as the driver of future load growth, use the actual number of premises for each customer class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Customer class is determined by the load profile assignment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Three classes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 smtClean="0"/>
              <a:t>Residential (includes lighting)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 smtClean="0"/>
              <a:t>Commercial</a:t>
            </a:r>
          </a:p>
          <a:p>
            <a:pPr marL="1314450" lvl="2" indent="-400050">
              <a:buFont typeface="+mj-lt"/>
              <a:buAutoNum type="romanLcPeriod"/>
              <a:tabLst>
                <a:tab pos="1430338" algn="l"/>
                <a:tab pos="5888038" algn="dec"/>
              </a:tabLst>
            </a:pPr>
            <a:r>
              <a:rPr lang="en-US" sz="1800" dirty="0" smtClean="0"/>
              <a:t>Industrial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 smtClean="0"/>
          </a:p>
          <a:p>
            <a:pPr marL="0" indent="0">
              <a:buNone/>
              <a:tabLst>
                <a:tab pos="1430338" algn="l"/>
                <a:tab pos="5888038" algn="dec"/>
              </a:tabLst>
            </a:pPr>
            <a:endParaRPr lang="en-US" sz="2200" b="1" dirty="0" smtClean="0"/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4102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Forecasting Models - Data Input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Monthly Economic Data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For the three weather zones without a premise forecast (Far West, West, and North), use population and non-farm employment as the driver of future load growth</a:t>
            </a:r>
            <a:endParaRPr lang="en-US" sz="1800" dirty="0" smtClean="0"/>
          </a:p>
          <a:p>
            <a:pPr>
              <a:tabLst>
                <a:tab pos="1430338" algn="l"/>
                <a:tab pos="5888038" algn="dec"/>
              </a:tabLst>
            </a:pPr>
            <a:endParaRPr lang="en-US" sz="2400" b="1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Moody’s Base Scenario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641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Normal Weather Forecast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Weather (50/50)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Performed at the Weather </a:t>
            </a:r>
            <a:r>
              <a:rPr lang="en-US" sz="2200" b="1" dirty="0"/>
              <a:t>Z</a:t>
            </a:r>
            <a:r>
              <a:rPr lang="en-US" sz="2200" b="1" dirty="0" smtClean="0"/>
              <a:t>one </a:t>
            </a:r>
            <a:r>
              <a:rPr lang="en-US" sz="2200" b="1" dirty="0"/>
              <a:t>L</a:t>
            </a:r>
            <a:r>
              <a:rPr lang="en-US" sz="2200" b="1" dirty="0" smtClean="0"/>
              <a:t>evel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Historical weather from calendar years 2002 – 2014 is used as input into each hourly weather zone forecast model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292" y="2247745"/>
            <a:ext cx="554196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Weather (50/50)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Performed at the Weather </a:t>
            </a:r>
            <a:r>
              <a:rPr lang="en-US" sz="2200" b="1" dirty="0"/>
              <a:t>Z</a:t>
            </a:r>
            <a:r>
              <a:rPr lang="en-US" sz="2200" b="1" dirty="0" smtClean="0"/>
              <a:t>one </a:t>
            </a:r>
            <a:r>
              <a:rPr lang="en-US" sz="2200" b="1" dirty="0"/>
              <a:t>L</a:t>
            </a:r>
            <a:r>
              <a:rPr lang="en-US" sz="2200" b="1" dirty="0" smtClean="0"/>
              <a:t>evel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Forecasted values are sorted from high to low for each year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sorted values are averaged by rank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Example: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r>
              <a:rPr lang="en-US" sz="2000" dirty="0" smtClean="0"/>
              <a:t>Below are the top 5 peak values for Coast for 2016</a:t>
            </a:r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3471863"/>
            <a:ext cx="67913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7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Weather (50/50)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Performed at the Weather </a:t>
            </a:r>
            <a:r>
              <a:rPr lang="en-US" sz="2200" b="1" dirty="0"/>
              <a:t>Z</a:t>
            </a:r>
            <a:r>
              <a:rPr lang="en-US" sz="2200" b="1" dirty="0" smtClean="0"/>
              <a:t>one </a:t>
            </a:r>
            <a:r>
              <a:rPr lang="en-US" sz="2200" b="1" dirty="0"/>
              <a:t>L</a:t>
            </a:r>
            <a:r>
              <a:rPr lang="en-US" sz="2200" b="1" dirty="0" smtClean="0"/>
              <a:t>evel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807690"/>
            <a:ext cx="6086475" cy="379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Weather (50/50)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Performed at the Weather </a:t>
            </a:r>
            <a:r>
              <a:rPr lang="en-US" sz="2200" b="1" dirty="0"/>
              <a:t>Z</a:t>
            </a:r>
            <a:r>
              <a:rPr lang="en-US" sz="2200" b="1" dirty="0" smtClean="0"/>
              <a:t>one </a:t>
            </a:r>
            <a:r>
              <a:rPr lang="en-US" sz="2200" b="1" dirty="0"/>
              <a:t>L</a:t>
            </a:r>
            <a:r>
              <a:rPr lang="en-US" sz="2200" b="1" dirty="0" smtClean="0"/>
              <a:t>evel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This process is completed for every weather zone, for each forecasted year (2016 – 2025)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ERCOT (50/50) Forecast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After the weather zone (50/50) hourly load forecasts are completed, the results are mapped into a representative historical calendar by rank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The 2003 calendar was selected (as has been our convention in the past)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486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Assumptions and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Assumptions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Current </a:t>
            </a:r>
            <a:r>
              <a:rPr lang="en-US" sz="2200" b="1" dirty="0"/>
              <a:t>M</a:t>
            </a:r>
            <a:r>
              <a:rPr lang="en-US" sz="2200" b="1" dirty="0" smtClean="0"/>
              <a:t>odeling </a:t>
            </a:r>
            <a:r>
              <a:rPr lang="en-US" sz="2200" b="1" dirty="0"/>
              <a:t>F</a:t>
            </a:r>
            <a:r>
              <a:rPr lang="en-US" sz="2200" b="1" dirty="0" smtClean="0"/>
              <a:t>ramework </a:t>
            </a:r>
            <a:r>
              <a:rPr lang="en-US" sz="2200" b="1" dirty="0"/>
              <a:t>A</a:t>
            </a:r>
            <a:r>
              <a:rPr lang="en-US" sz="2200" b="1" dirty="0" smtClean="0"/>
              <a:t>ssumes: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Inherent levels from the input data for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/>
              <a:t>A</a:t>
            </a:r>
            <a:r>
              <a:rPr lang="en-US" sz="1800" dirty="0" smtClean="0"/>
              <a:t>ppliance stock / energy efficiency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Demand Response, 4 CP Impact, behind-the-meter DG, Price Responsive Load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Electric Vehicles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1800" dirty="0" smtClean="0"/>
              <a:t>No increase in territory to be serve</a:t>
            </a:r>
            <a:r>
              <a:rPr lang="en-US" sz="2000" dirty="0" smtClean="0"/>
              <a:t>d by ERCOT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No discrete increase for additional LNG facilities (except for Freeport)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No discrete increase in load for a Tesla plant or other large unanticipated load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No incremental adjustments (positive or negative) to the load forecast have been applied for the above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823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Forecasting Challenges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Weather Volatility: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Extreme weather events (record heat and cold, drought, flood, etc.) seem to occur fairly frequently</a:t>
            </a:r>
          </a:p>
          <a:p>
            <a:pPr>
              <a:tabLst>
                <a:tab pos="1430338" algn="l"/>
                <a:tab pos="5888038" algn="dec"/>
              </a:tabLst>
            </a:pPr>
            <a:endParaRPr lang="en-US" sz="2200" b="1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Economic Uncertainty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Accuracy of economic forecasts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Recession has occurred every decade since the 60s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200" dirty="0"/>
          </a:p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Policy Impacts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Behind the meter DG growth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Energy Efficiency growth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Increased price caps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Loads in SCED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0090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49" y="3019425"/>
            <a:ext cx="31337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Active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Structure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r>
              <a:rPr lang="en-US" sz="2200" b="1" dirty="0" smtClean="0"/>
              <a:t>ERCOT maintains an ensemble of load forecast models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Neural Network models based on a single linear node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Linear Regression model representation of the single linear node Neural Network model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Uses the exact same variables, relationships as the single linear node Neural Network model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Is easier to share the model form with Market Participants (i.e., the variables are easier to interpret than those from the Neural Network model)</a:t>
            </a:r>
          </a:p>
          <a:p>
            <a:pPr lvl="2">
              <a:tabLst>
                <a:tab pos="1430338" algn="l"/>
                <a:tab pos="5888038" algn="dec"/>
              </a:tabLst>
            </a:pPr>
            <a:r>
              <a:rPr lang="en-US" sz="1800" dirty="0" smtClean="0"/>
              <a:t>Results are very close to the Neural Network model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Neural Network models based on linear and higher order nodes</a:t>
            </a:r>
          </a:p>
          <a:p>
            <a:pPr lvl="1">
              <a:tabLst>
                <a:tab pos="1430338" algn="l"/>
                <a:tab pos="5888038" algn="dec"/>
              </a:tabLst>
            </a:pPr>
            <a:r>
              <a:rPr lang="en-US" sz="2000" dirty="0" smtClean="0"/>
              <a:t>Models are maintained for daily energy forecasting, hourly energy forecasting, and a combination</a:t>
            </a: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b="1" dirty="0">
              <a:solidFill>
                <a:srgbClr val="FF0000"/>
              </a:solidFill>
            </a:endParaRPr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2836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2736053"/>
            <a:ext cx="6827196" cy="1385895"/>
            <a:chOff x="1295400" y="2799182"/>
            <a:chExt cx="6827196" cy="1385895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3199742"/>
              <a:ext cx="6827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Appendix</a:t>
              </a:r>
              <a:endParaRPr lang="en-US" sz="2800" b="1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1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t="1263" r="1159" b="1625"/>
          <a:stretch/>
        </p:blipFill>
        <p:spPr bwMode="auto">
          <a:xfrm>
            <a:off x="1609725" y="723900"/>
            <a:ext cx="597217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923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Zone 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807690"/>
            <a:ext cx="6086475" cy="379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2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10511"/>
            <a:ext cx="6089904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9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00987"/>
            <a:ext cx="6085215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9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10512"/>
            <a:ext cx="6085215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0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10512"/>
            <a:ext cx="6089904" cy="379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8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Summer Peak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81" y="991004"/>
            <a:ext cx="6946188" cy="486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10512"/>
            <a:ext cx="6089904" cy="37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2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10512"/>
            <a:ext cx="6085214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2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Zone </a:t>
            </a:r>
            <a:r>
              <a:rPr lang="en-US" dirty="0" smtClean="0"/>
              <a:t>2016 Forecasts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tabLst>
                <a:tab pos="1430338" algn="l"/>
                <a:tab pos="5888038" algn="dec"/>
              </a:tabLst>
            </a:pPr>
            <a:endParaRPr lang="en-US" sz="2000" dirty="0" smtClean="0"/>
          </a:p>
          <a:p>
            <a:pPr lvl="8">
              <a:tabLst>
                <a:tab pos="1430338" algn="l"/>
                <a:tab pos="5888038" algn="dec"/>
              </a:tabLst>
            </a:pPr>
            <a:endParaRPr lang="en-US" sz="12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48" y="1810512"/>
            <a:ext cx="6085214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15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endParaRPr lang="en-US" sz="2000" dirty="0">
              <a:solidFill>
                <a:srgbClr val="00538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4784" y="899154"/>
            <a:ext cx="8134432" cy="4841246"/>
            <a:chOff x="508000" y="899154"/>
            <a:chExt cx="8134432" cy="484124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0" y="899154"/>
              <a:ext cx="5312509" cy="354344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0"/>
            <a:stretch/>
          </p:blipFill>
          <p:spPr>
            <a:xfrm>
              <a:off x="5765179" y="899154"/>
              <a:ext cx="2877253" cy="484124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91" b="20701"/>
            <a:stretch/>
          </p:blipFill>
          <p:spPr>
            <a:xfrm>
              <a:off x="508000" y="3769112"/>
              <a:ext cx="5257179" cy="1971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3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Annual Energy Forecast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430338" algn="l"/>
                <a:tab pos="5888038" algn="dec"/>
              </a:tabLst>
            </a:pPr>
            <a:endParaRPr lang="en-US" sz="2200" b="1" dirty="0" smtClean="0"/>
          </a:p>
        </p:txBody>
      </p:sp>
      <p:pic>
        <p:nvPicPr>
          <p:cNvPr id="8194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4" y="987552"/>
            <a:ext cx="6949440" cy="486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 Adjustments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Freeport LNG Facility</a:t>
            </a:r>
            <a:endParaRPr lang="en-US" sz="2200" b="1" dirty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Incremental load of 655 MW was added to the forecast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Timeline for the load addition was from Freeport’s website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u="sng" dirty="0" smtClean="0">
                <a:hlinkClick r:id="rId3"/>
              </a:rPr>
              <a:t>(http</a:t>
            </a:r>
            <a:r>
              <a:rPr lang="en-US" sz="2000" u="sng" dirty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www.freeportlng.com/Project_Status.asp</a:t>
            </a:r>
            <a:r>
              <a:rPr lang="en-US" sz="2000" u="sng" dirty="0" smtClean="0"/>
              <a:t>)</a:t>
            </a:r>
            <a:endParaRPr lang="en-US" sz="2000" dirty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This load was not </a:t>
            </a: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included </a:t>
            </a:r>
            <a:r>
              <a:rPr lang="en-US" sz="2000" dirty="0" smtClean="0"/>
              <a:t>in the </a:t>
            </a: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previous </a:t>
            </a:r>
            <a:r>
              <a:rPr lang="en-US" sz="2000" dirty="0" smtClean="0"/>
              <a:t>forecast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No reduction in </a:t>
            </a:r>
            <a:r>
              <a:rPr lang="en-US" sz="2000" dirty="0" smtClean="0"/>
              <a:t>the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 smtClean="0"/>
              <a:t>    facility </a:t>
            </a:r>
            <a:r>
              <a:rPr lang="en-US" sz="2000" dirty="0" smtClean="0"/>
              <a:t>load was </a:t>
            </a: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assumed </a:t>
            </a:r>
            <a:r>
              <a:rPr lang="en-US" sz="2000" dirty="0" smtClean="0"/>
              <a:t>for 4 CP </a:t>
            </a: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and/or </a:t>
            </a:r>
            <a:r>
              <a:rPr lang="en-US" sz="2000" dirty="0" smtClean="0"/>
              <a:t>high price </a:t>
            </a:r>
            <a:endParaRPr lang="en-US" sz="2000" dirty="0" smtClean="0"/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intervals</a:t>
            </a:r>
            <a:endParaRPr lang="en-US" sz="2200" dirty="0" smtClean="0"/>
          </a:p>
          <a:p>
            <a:pPr marL="457200" lvl="1" indent="0">
              <a:buNone/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  <p:pic>
        <p:nvPicPr>
          <p:cNvPr id="1026" name="Picture 2" descr="\\cpw0028\ERCOT SCRATCH SHARE\Pysh\Freepo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2667000"/>
            <a:ext cx="4791075" cy="326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91004"/>
            <a:ext cx="8229600" cy="47774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88038" algn="dec"/>
              </a:tabLst>
            </a:pPr>
            <a:r>
              <a:rPr lang="en-US" sz="2200" b="1" dirty="0" smtClean="0"/>
              <a:t>Summer Peak Forecast</a:t>
            </a:r>
            <a:endParaRPr lang="en-US" sz="2200" b="1" dirty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Consistent with the previous forecast (within ~ 1%)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Slower growth in the outer years (2023 on)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Forecasted growth rate is 1.1% (2016 – 2025)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Previous forecast growth rate was 1.3% (2014 – 2023)</a:t>
            </a:r>
          </a:p>
          <a:p>
            <a:pPr marL="457200" lvl="1" indent="0">
              <a:buNone/>
              <a:tabLst>
                <a:tab pos="5888038" algn="dec"/>
              </a:tabLst>
            </a:pPr>
            <a:endParaRPr lang="en-US" sz="2200" dirty="0" smtClean="0"/>
          </a:p>
          <a:p>
            <a:pPr>
              <a:tabLst>
                <a:tab pos="5888038" algn="dec"/>
              </a:tabLst>
            </a:pPr>
            <a:r>
              <a:rPr lang="en-US" sz="2200" b="1" dirty="0" smtClean="0"/>
              <a:t>Energy Forecast</a:t>
            </a:r>
            <a:endParaRPr lang="en-US" sz="2200" b="1" dirty="0"/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Consistent with the previous forecast (within ~ 1%) </a:t>
            </a:r>
          </a:p>
          <a:p>
            <a:pPr marL="457200" lvl="1" indent="0">
              <a:buNone/>
              <a:tabLst>
                <a:tab pos="5888038" algn="dec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except for 2024</a:t>
            </a:r>
          </a:p>
          <a:p>
            <a:pPr lvl="1">
              <a:tabLst>
                <a:tab pos="5888038" algn="dec"/>
              </a:tabLst>
            </a:pPr>
            <a:r>
              <a:rPr lang="en-US" sz="2000" dirty="0" smtClean="0"/>
              <a:t>The energy forecast is less than the previous forecast after 2020</a:t>
            </a:r>
            <a:endParaRPr lang="en-US" sz="2000" dirty="0"/>
          </a:p>
          <a:p>
            <a:pPr lvl="1">
              <a:tabLst>
                <a:tab pos="5888038" algn="dec"/>
              </a:tabLst>
            </a:pPr>
            <a:endParaRPr lang="en-US" sz="2000" dirty="0" smtClean="0"/>
          </a:p>
          <a:p>
            <a:pPr lvl="1">
              <a:tabLst>
                <a:tab pos="5888038" algn="dec"/>
              </a:tabLst>
            </a:pPr>
            <a:endParaRPr lang="en-US" sz="1400" b="1" dirty="0" smtClean="0"/>
          </a:p>
          <a:p>
            <a:pPr>
              <a:tabLst>
                <a:tab pos="5888038" algn="dec"/>
              </a:tabLst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397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and Forecasted Summer Peak Demand</a:t>
            </a:r>
            <a:endParaRPr lang="en-US" dirty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114425"/>
            <a:ext cx="8596313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4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and Forecasted Energy</a:t>
            </a:r>
            <a:endParaRPr lang="en-US" dirty="0"/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5" y="1115568"/>
            <a:ext cx="8595360" cy="439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www.w3.org/XML/1998/namespace"/>
    <ds:schemaRef ds:uri="c34af464-7aa1-4edd-9be4-83dffc1cb926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5729</TotalTime>
  <Words>1153</Words>
  <Application>Microsoft Office PowerPoint</Application>
  <PresentationFormat>On-screen Show (4:3)</PresentationFormat>
  <Paragraphs>290</Paragraphs>
  <Slides>43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2_Office Theme</vt:lpstr>
      <vt:lpstr>PowerPoint Presentation</vt:lpstr>
      <vt:lpstr>Outline of Today’s Presentation</vt:lpstr>
      <vt:lpstr>PowerPoint Presentation</vt:lpstr>
      <vt:lpstr>ERCOT Summer Peak Forecast</vt:lpstr>
      <vt:lpstr>ERCOT Annual Energy Forecast</vt:lpstr>
      <vt:lpstr>Forecast Adjustments</vt:lpstr>
      <vt:lpstr>Summary</vt:lpstr>
      <vt:lpstr>Historical and Forecasted Summer Peak Demand</vt:lpstr>
      <vt:lpstr>Historical and Forecasted Energy</vt:lpstr>
      <vt:lpstr>PowerPoint Presentation</vt:lpstr>
      <vt:lpstr>Weather Zones </vt:lpstr>
      <vt:lpstr>Forecasting Premises</vt:lpstr>
      <vt:lpstr>Forecasting Premises</vt:lpstr>
      <vt:lpstr>Forecasting Premises – Challenges</vt:lpstr>
      <vt:lpstr>Forecasting Premises – Challenges</vt:lpstr>
      <vt:lpstr>Forecasting Premises – Challenges</vt:lpstr>
      <vt:lpstr>Forecasting Premises – Challenges</vt:lpstr>
      <vt:lpstr>Load Forecasting Models</vt:lpstr>
      <vt:lpstr>Load Forecasting Models - Data Input</vt:lpstr>
      <vt:lpstr>Load Forecasting Models - Data Input</vt:lpstr>
      <vt:lpstr>Load Forecasting Models - Data Input</vt:lpstr>
      <vt:lpstr>Load Forecasting Models - Data Input</vt:lpstr>
      <vt:lpstr>PowerPoint Presentation</vt:lpstr>
      <vt:lpstr>Normal Weather (50/50) Forecast</vt:lpstr>
      <vt:lpstr>Normal Weather (50/50) Forecast</vt:lpstr>
      <vt:lpstr>Normal Weather (50/50) Forecast</vt:lpstr>
      <vt:lpstr>Normal Weather (50/50) Forecast</vt:lpstr>
      <vt:lpstr>PowerPoint Presentation</vt:lpstr>
      <vt:lpstr>Load Forecasting Assumptions</vt:lpstr>
      <vt:lpstr>Load Forecasting Challenges</vt:lpstr>
      <vt:lpstr>PowerPoint Presentation</vt:lpstr>
      <vt:lpstr>Modeling Structure</vt:lpstr>
      <vt:lpstr>PowerPoint Presentation</vt:lpstr>
      <vt:lpstr>ERCOT 2016 Forecasts</vt:lpstr>
      <vt:lpstr>Weather Zone 2016 Forecasts</vt:lpstr>
      <vt:lpstr>Weather Zone 2016 Forecasts</vt:lpstr>
      <vt:lpstr>Weather Zone 2016 Forecasts</vt:lpstr>
      <vt:lpstr>Weather Zone 2016 Forecasts</vt:lpstr>
      <vt:lpstr>Weather Zone 2016 Forecasts</vt:lpstr>
      <vt:lpstr>Weather Zone 2016 Forecasts</vt:lpstr>
      <vt:lpstr>Weather Zone 2016 Forecasts</vt:lpstr>
      <vt:lpstr>Weather Zone 2016 Forecasts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Opheim, Calvin</cp:lastModifiedBy>
  <cp:revision>576</cp:revision>
  <cp:lastPrinted>2013-12-02T17:19:13Z</cp:lastPrinted>
  <dcterms:created xsi:type="dcterms:W3CDTF">2010-04-12T23:12:02Z</dcterms:created>
  <dcterms:modified xsi:type="dcterms:W3CDTF">2015-10-20T15:50:31Z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