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0.xml" ContentType="application/vnd.openxmlformats-officedocument.presentationml.notesSlide+xml"/>
  <Override PartName="/ppt/charts/chart7.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89" r:id="rId4"/>
    <p:sldMasterId id="2147493467" r:id="rId5"/>
  </p:sldMasterIdLst>
  <p:notesMasterIdLst>
    <p:notesMasterId r:id="rId32"/>
  </p:notesMasterIdLst>
  <p:handoutMasterIdLst>
    <p:handoutMasterId r:id="rId33"/>
  </p:handoutMasterIdLst>
  <p:sldIdLst>
    <p:sldId id="260" r:id="rId6"/>
    <p:sldId id="261" r:id="rId7"/>
    <p:sldId id="264" r:id="rId8"/>
    <p:sldId id="265" r:id="rId9"/>
    <p:sldId id="266" r:id="rId10"/>
    <p:sldId id="267" r:id="rId11"/>
    <p:sldId id="289" r:id="rId12"/>
    <p:sldId id="290" r:id="rId13"/>
    <p:sldId id="273" r:id="rId14"/>
    <p:sldId id="274" r:id="rId15"/>
    <p:sldId id="275" r:id="rId16"/>
    <p:sldId id="292" r:id="rId17"/>
    <p:sldId id="291" r:id="rId18"/>
    <p:sldId id="280" r:id="rId19"/>
    <p:sldId id="277" r:id="rId20"/>
    <p:sldId id="287" r:id="rId21"/>
    <p:sldId id="268" r:id="rId22"/>
    <p:sldId id="269" r:id="rId23"/>
    <p:sldId id="270" r:id="rId24"/>
    <p:sldId id="283" r:id="rId25"/>
    <p:sldId id="285" r:id="rId26"/>
    <p:sldId id="284" r:id="rId27"/>
    <p:sldId id="286" r:id="rId28"/>
    <p:sldId id="293" r:id="rId29"/>
    <p:sldId id="278" r:id="rId30"/>
    <p:sldId id="279" r:id="rId31"/>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84" autoAdjust="0"/>
    <p:restoredTop sz="92186" autoAdjust="0"/>
  </p:normalViewPr>
  <p:slideViewPr>
    <p:cSldViewPr snapToGrid="0" snapToObjects="1">
      <p:cViewPr varScale="1">
        <p:scale>
          <a:sx n="66" d="100"/>
          <a:sy n="66" d="100"/>
        </p:scale>
        <p:origin x="444" y="7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ercot.com\departments\operations%20planning\Operations%20Analysis\AS%20Procurement\proposed%20changes%20for%202016\Regulation_Requirement_PD.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rcot.com\departments\operations%20planning\Operations%20Analysis\AS%20Procurement\proposed%20changes%20for%202016\Regulation_Requirement_PD.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rcot.com\departments\operations%20planning\Operations%20Analysis\AS%20Procurement\proposed%20changes%20for%202016\NSRS_Requirement_ABCD_PD.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ercot.com\users\pdu\regulation_2016_new\year%202015\current\Compare%20between%20current%20and%20new.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ercot.com\users\pdu\regulation_2016_new\year%202015\current\Compare%20between%20current%20and%20new.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ercot.com\users\pdu\regulation_2016_new\year%202015\current\Compare%20between%20current%20and%20new.xlsx" TargetMode="External"/></Relationships>
</file>

<file path=ppt/charts/_rels/chart7.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compare!$B$24</c:f>
              <c:strCache>
                <c:ptCount val="1"/>
                <c:pt idx="0">
                  <c:v>Current</c:v>
                </c:pt>
              </c:strCache>
            </c:strRef>
          </c:tx>
          <c:spPr>
            <a:solidFill>
              <a:schemeClr val="tx1"/>
            </a:solidFill>
          </c:spPr>
          <c:invertIfNegative val="0"/>
          <c:cat>
            <c:numRef>
              <c:f>compare!$A$25:$A$36</c:f>
              <c:numCache>
                <c:formatCode>mmm\-yy</c:formatCode>
                <c:ptCount val="12"/>
                <c:pt idx="0">
                  <c:v>42005</c:v>
                </c:pt>
                <c:pt idx="1">
                  <c:v>42036</c:v>
                </c:pt>
                <c:pt idx="2">
                  <c:v>42064</c:v>
                </c:pt>
                <c:pt idx="3">
                  <c:v>42095</c:v>
                </c:pt>
                <c:pt idx="4">
                  <c:v>42125</c:v>
                </c:pt>
                <c:pt idx="5">
                  <c:v>42156</c:v>
                </c:pt>
                <c:pt idx="6">
                  <c:v>42186</c:v>
                </c:pt>
                <c:pt idx="7">
                  <c:v>42217</c:v>
                </c:pt>
                <c:pt idx="8">
                  <c:v>41883</c:v>
                </c:pt>
                <c:pt idx="9">
                  <c:v>41913</c:v>
                </c:pt>
                <c:pt idx="10">
                  <c:v>41944</c:v>
                </c:pt>
                <c:pt idx="11">
                  <c:v>41974</c:v>
                </c:pt>
              </c:numCache>
            </c:numRef>
          </c:cat>
          <c:val>
            <c:numRef>
              <c:f>compare!$B$25:$B$36</c:f>
              <c:numCache>
                <c:formatCode>General</c:formatCode>
                <c:ptCount val="12"/>
                <c:pt idx="0">
                  <c:v>9983</c:v>
                </c:pt>
                <c:pt idx="1">
                  <c:v>10197</c:v>
                </c:pt>
                <c:pt idx="2">
                  <c:v>10783</c:v>
                </c:pt>
                <c:pt idx="3" formatCode="0">
                  <c:v>10796</c:v>
                </c:pt>
                <c:pt idx="4" formatCode="0">
                  <c:v>10696</c:v>
                </c:pt>
                <c:pt idx="5" formatCode="0">
                  <c:v>11583</c:v>
                </c:pt>
                <c:pt idx="6" formatCode="0">
                  <c:v>11346</c:v>
                </c:pt>
                <c:pt idx="7" formatCode="0">
                  <c:v>10481</c:v>
                </c:pt>
                <c:pt idx="8">
                  <c:v>11336</c:v>
                </c:pt>
                <c:pt idx="9">
                  <c:v>10714</c:v>
                </c:pt>
                <c:pt idx="10">
                  <c:v>10751</c:v>
                </c:pt>
                <c:pt idx="11">
                  <c:v>9430</c:v>
                </c:pt>
              </c:numCache>
            </c:numRef>
          </c:val>
        </c:ser>
        <c:ser>
          <c:idx val="3"/>
          <c:order val="1"/>
          <c:tx>
            <c:strRef>
              <c:f>compare!$E$24</c:f>
              <c:strCache>
                <c:ptCount val="1"/>
                <c:pt idx="0">
                  <c:v>Proposed</c:v>
                </c:pt>
              </c:strCache>
            </c:strRef>
          </c:tx>
          <c:spPr>
            <a:solidFill>
              <a:srgbClr val="7030A0"/>
            </a:solidFill>
          </c:spPr>
          <c:invertIfNegative val="0"/>
          <c:cat>
            <c:numRef>
              <c:f>compare!$A$25:$A$36</c:f>
              <c:numCache>
                <c:formatCode>mmm\-yy</c:formatCode>
                <c:ptCount val="12"/>
                <c:pt idx="0">
                  <c:v>42005</c:v>
                </c:pt>
                <c:pt idx="1">
                  <c:v>42036</c:v>
                </c:pt>
                <c:pt idx="2">
                  <c:v>42064</c:v>
                </c:pt>
                <c:pt idx="3">
                  <c:v>42095</c:v>
                </c:pt>
                <c:pt idx="4">
                  <c:v>42125</c:v>
                </c:pt>
                <c:pt idx="5">
                  <c:v>42156</c:v>
                </c:pt>
                <c:pt idx="6">
                  <c:v>42186</c:v>
                </c:pt>
                <c:pt idx="7">
                  <c:v>42217</c:v>
                </c:pt>
                <c:pt idx="8">
                  <c:v>41883</c:v>
                </c:pt>
                <c:pt idx="9">
                  <c:v>41913</c:v>
                </c:pt>
                <c:pt idx="10">
                  <c:v>41944</c:v>
                </c:pt>
                <c:pt idx="11">
                  <c:v>41974</c:v>
                </c:pt>
              </c:numCache>
            </c:numRef>
          </c:cat>
          <c:val>
            <c:numRef>
              <c:f>compare!$E$25:$E$36</c:f>
              <c:numCache>
                <c:formatCode>General</c:formatCode>
                <c:ptCount val="12"/>
                <c:pt idx="0">
                  <c:v>7476</c:v>
                </c:pt>
                <c:pt idx="1">
                  <c:v>7565</c:v>
                </c:pt>
                <c:pt idx="2">
                  <c:v>8194</c:v>
                </c:pt>
                <c:pt idx="3" formatCode="0">
                  <c:v>8408</c:v>
                </c:pt>
                <c:pt idx="4" formatCode="0">
                  <c:v>8283</c:v>
                </c:pt>
                <c:pt idx="5" formatCode="0">
                  <c:v>8338</c:v>
                </c:pt>
                <c:pt idx="6" formatCode="0">
                  <c:v>8166</c:v>
                </c:pt>
                <c:pt idx="7" formatCode="0">
                  <c:v>8291</c:v>
                </c:pt>
                <c:pt idx="8">
                  <c:v>8903</c:v>
                </c:pt>
                <c:pt idx="9">
                  <c:v>7632</c:v>
                </c:pt>
                <c:pt idx="10">
                  <c:v>6921</c:v>
                </c:pt>
                <c:pt idx="11">
                  <c:v>7546</c:v>
                </c:pt>
              </c:numCache>
            </c:numRef>
          </c:val>
        </c:ser>
        <c:dLbls>
          <c:showLegendKey val="0"/>
          <c:showVal val="0"/>
          <c:showCatName val="0"/>
          <c:showSerName val="0"/>
          <c:showPercent val="0"/>
          <c:showBubbleSize val="0"/>
        </c:dLbls>
        <c:gapWidth val="150"/>
        <c:axId val="480383272"/>
        <c:axId val="480382880"/>
      </c:barChart>
      <c:dateAx>
        <c:axId val="480383272"/>
        <c:scaling>
          <c:orientation val="minMax"/>
        </c:scaling>
        <c:delete val="0"/>
        <c:axPos val="b"/>
        <c:numFmt formatCode="mmm\-yy" sourceLinked="1"/>
        <c:majorTickMark val="out"/>
        <c:minorTickMark val="none"/>
        <c:tickLblPos val="nextTo"/>
        <c:txPr>
          <a:bodyPr/>
          <a:lstStyle/>
          <a:p>
            <a:pPr>
              <a:defRPr sz="1100" b="1"/>
            </a:pPr>
            <a:endParaRPr lang="en-US"/>
          </a:p>
        </c:txPr>
        <c:crossAx val="480382880"/>
        <c:crosses val="autoZero"/>
        <c:auto val="1"/>
        <c:lblOffset val="100"/>
        <c:baseTimeUnit val="months"/>
      </c:dateAx>
      <c:valAx>
        <c:axId val="480382880"/>
        <c:scaling>
          <c:orientation val="minMax"/>
        </c:scaling>
        <c:delete val="0"/>
        <c:axPos val="l"/>
        <c:majorGridlines/>
        <c:title>
          <c:tx>
            <c:rich>
              <a:bodyPr rot="-5400000" vert="horz"/>
              <a:lstStyle/>
              <a:p>
                <a:pPr>
                  <a:defRPr sz="1100"/>
                </a:pPr>
                <a:r>
                  <a:rPr lang="en-US" sz="1100"/>
                  <a:t>Regulation-Up Daily Total (MW)</a:t>
                </a:r>
              </a:p>
            </c:rich>
          </c:tx>
          <c:overlay val="0"/>
        </c:title>
        <c:numFmt formatCode="General" sourceLinked="1"/>
        <c:majorTickMark val="out"/>
        <c:minorTickMark val="none"/>
        <c:tickLblPos val="nextTo"/>
        <c:txPr>
          <a:bodyPr/>
          <a:lstStyle/>
          <a:p>
            <a:pPr>
              <a:defRPr sz="1100" b="1"/>
            </a:pPr>
            <a:endParaRPr lang="en-US"/>
          </a:p>
        </c:txPr>
        <c:crossAx val="480383272"/>
        <c:crosses val="autoZero"/>
        <c:crossBetween val="between"/>
      </c:valAx>
    </c:plotArea>
    <c:legend>
      <c:legendPos val="t"/>
      <c:overlay val="0"/>
      <c:txPr>
        <a:bodyPr/>
        <a:lstStyle/>
        <a:p>
          <a:pPr>
            <a:defRPr sz="1400" b="1"/>
          </a:pPr>
          <a:endParaRPr lang="en-US"/>
        </a:p>
      </c:txPr>
    </c:legend>
    <c:plotVisOnly val="1"/>
    <c:dispBlanksAs val="gap"/>
    <c:showDLblsOverMax val="0"/>
  </c:chart>
  <c:spPr>
    <a:noFill/>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compare!$B$8</c:f>
              <c:strCache>
                <c:ptCount val="1"/>
                <c:pt idx="0">
                  <c:v>Current</c:v>
                </c:pt>
              </c:strCache>
            </c:strRef>
          </c:tx>
          <c:spPr>
            <a:solidFill>
              <a:schemeClr val="tx1"/>
            </a:solidFill>
          </c:spPr>
          <c:invertIfNegative val="0"/>
          <c:cat>
            <c:numRef>
              <c:f>compare!$A$9:$A$20</c:f>
              <c:numCache>
                <c:formatCode>mmm\-yy</c:formatCode>
                <c:ptCount val="12"/>
                <c:pt idx="0">
                  <c:v>42005</c:v>
                </c:pt>
                <c:pt idx="1">
                  <c:v>42036</c:v>
                </c:pt>
                <c:pt idx="2">
                  <c:v>42064</c:v>
                </c:pt>
                <c:pt idx="3">
                  <c:v>42095</c:v>
                </c:pt>
                <c:pt idx="4">
                  <c:v>42125</c:v>
                </c:pt>
                <c:pt idx="5">
                  <c:v>42156</c:v>
                </c:pt>
                <c:pt idx="6">
                  <c:v>42186</c:v>
                </c:pt>
                <c:pt idx="7">
                  <c:v>42217</c:v>
                </c:pt>
                <c:pt idx="8">
                  <c:v>41883</c:v>
                </c:pt>
                <c:pt idx="9">
                  <c:v>41913</c:v>
                </c:pt>
                <c:pt idx="10">
                  <c:v>41944</c:v>
                </c:pt>
                <c:pt idx="11">
                  <c:v>41974</c:v>
                </c:pt>
              </c:numCache>
            </c:numRef>
          </c:cat>
          <c:val>
            <c:numRef>
              <c:f>compare!$B$9:$B$20</c:f>
              <c:numCache>
                <c:formatCode>General</c:formatCode>
                <c:ptCount val="12"/>
                <c:pt idx="0">
                  <c:v>9089</c:v>
                </c:pt>
                <c:pt idx="1">
                  <c:v>8891</c:v>
                </c:pt>
                <c:pt idx="2">
                  <c:v>9429</c:v>
                </c:pt>
                <c:pt idx="3" formatCode="0">
                  <c:v>9515</c:v>
                </c:pt>
                <c:pt idx="4" formatCode="0">
                  <c:v>9805</c:v>
                </c:pt>
                <c:pt idx="5" formatCode="0">
                  <c:v>10988</c:v>
                </c:pt>
                <c:pt idx="6" formatCode="0">
                  <c:v>10809</c:v>
                </c:pt>
                <c:pt idx="7" formatCode="0">
                  <c:v>10118</c:v>
                </c:pt>
                <c:pt idx="8">
                  <c:v>10160</c:v>
                </c:pt>
                <c:pt idx="9">
                  <c:v>10524</c:v>
                </c:pt>
                <c:pt idx="10">
                  <c:v>10083</c:v>
                </c:pt>
                <c:pt idx="11">
                  <c:v>8664</c:v>
                </c:pt>
              </c:numCache>
            </c:numRef>
          </c:val>
        </c:ser>
        <c:ser>
          <c:idx val="3"/>
          <c:order val="1"/>
          <c:tx>
            <c:strRef>
              <c:f>compare!$E$8</c:f>
              <c:strCache>
                <c:ptCount val="1"/>
                <c:pt idx="0">
                  <c:v>Proposed</c:v>
                </c:pt>
              </c:strCache>
            </c:strRef>
          </c:tx>
          <c:spPr>
            <a:solidFill>
              <a:srgbClr val="7030A0"/>
            </a:solidFill>
          </c:spPr>
          <c:invertIfNegative val="0"/>
          <c:cat>
            <c:numRef>
              <c:f>compare!$A$9:$A$20</c:f>
              <c:numCache>
                <c:formatCode>mmm\-yy</c:formatCode>
                <c:ptCount val="12"/>
                <c:pt idx="0">
                  <c:v>42005</c:v>
                </c:pt>
                <c:pt idx="1">
                  <c:v>42036</c:v>
                </c:pt>
                <c:pt idx="2">
                  <c:v>42064</c:v>
                </c:pt>
                <c:pt idx="3">
                  <c:v>42095</c:v>
                </c:pt>
                <c:pt idx="4">
                  <c:v>42125</c:v>
                </c:pt>
                <c:pt idx="5">
                  <c:v>42156</c:v>
                </c:pt>
                <c:pt idx="6">
                  <c:v>42186</c:v>
                </c:pt>
                <c:pt idx="7">
                  <c:v>42217</c:v>
                </c:pt>
                <c:pt idx="8">
                  <c:v>41883</c:v>
                </c:pt>
                <c:pt idx="9">
                  <c:v>41913</c:v>
                </c:pt>
                <c:pt idx="10">
                  <c:v>41944</c:v>
                </c:pt>
                <c:pt idx="11">
                  <c:v>41974</c:v>
                </c:pt>
              </c:numCache>
            </c:numRef>
          </c:cat>
          <c:val>
            <c:numRef>
              <c:f>compare!$E$9:$E$20</c:f>
              <c:numCache>
                <c:formatCode>General</c:formatCode>
                <c:ptCount val="12"/>
                <c:pt idx="0">
                  <c:v>6841</c:v>
                </c:pt>
                <c:pt idx="1">
                  <c:v>6790</c:v>
                </c:pt>
                <c:pt idx="2">
                  <c:v>6925</c:v>
                </c:pt>
                <c:pt idx="3" formatCode="0">
                  <c:v>7293</c:v>
                </c:pt>
                <c:pt idx="4" formatCode="0">
                  <c:v>7877</c:v>
                </c:pt>
                <c:pt idx="5" formatCode="0">
                  <c:v>8078</c:v>
                </c:pt>
                <c:pt idx="6" formatCode="0">
                  <c:v>7483</c:v>
                </c:pt>
                <c:pt idx="7" formatCode="0">
                  <c:v>7705</c:v>
                </c:pt>
                <c:pt idx="8">
                  <c:v>7961</c:v>
                </c:pt>
                <c:pt idx="9">
                  <c:v>7144</c:v>
                </c:pt>
                <c:pt idx="10">
                  <c:v>6271</c:v>
                </c:pt>
                <c:pt idx="11">
                  <c:v>7447</c:v>
                </c:pt>
              </c:numCache>
            </c:numRef>
          </c:val>
        </c:ser>
        <c:dLbls>
          <c:showLegendKey val="0"/>
          <c:showVal val="0"/>
          <c:showCatName val="0"/>
          <c:showSerName val="0"/>
          <c:showPercent val="0"/>
          <c:showBubbleSize val="0"/>
        </c:dLbls>
        <c:gapWidth val="150"/>
        <c:axId val="480382096"/>
        <c:axId val="480381704"/>
      </c:barChart>
      <c:dateAx>
        <c:axId val="480382096"/>
        <c:scaling>
          <c:orientation val="minMax"/>
        </c:scaling>
        <c:delete val="0"/>
        <c:axPos val="b"/>
        <c:numFmt formatCode="mmm\-yy" sourceLinked="1"/>
        <c:majorTickMark val="out"/>
        <c:minorTickMark val="none"/>
        <c:tickLblPos val="nextTo"/>
        <c:txPr>
          <a:bodyPr/>
          <a:lstStyle/>
          <a:p>
            <a:pPr>
              <a:defRPr sz="1100" b="1"/>
            </a:pPr>
            <a:endParaRPr lang="en-US"/>
          </a:p>
        </c:txPr>
        <c:crossAx val="480381704"/>
        <c:crosses val="autoZero"/>
        <c:auto val="1"/>
        <c:lblOffset val="100"/>
        <c:baseTimeUnit val="months"/>
      </c:dateAx>
      <c:valAx>
        <c:axId val="480381704"/>
        <c:scaling>
          <c:orientation val="minMax"/>
        </c:scaling>
        <c:delete val="0"/>
        <c:axPos val="l"/>
        <c:majorGridlines/>
        <c:title>
          <c:tx>
            <c:rich>
              <a:bodyPr rot="-5400000" vert="horz"/>
              <a:lstStyle/>
              <a:p>
                <a:pPr>
                  <a:defRPr sz="1100"/>
                </a:pPr>
                <a:r>
                  <a:rPr lang="en-US" sz="1100"/>
                  <a:t>Regulation-Down</a:t>
                </a:r>
                <a:r>
                  <a:rPr lang="en-US" sz="1100" baseline="0"/>
                  <a:t> Daily Total (MW)</a:t>
                </a:r>
                <a:endParaRPr lang="en-US" sz="1100"/>
              </a:p>
            </c:rich>
          </c:tx>
          <c:overlay val="0"/>
        </c:title>
        <c:numFmt formatCode="General" sourceLinked="1"/>
        <c:majorTickMark val="out"/>
        <c:minorTickMark val="none"/>
        <c:tickLblPos val="nextTo"/>
        <c:txPr>
          <a:bodyPr/>
          <a:lstStyle/>
          <a:p>
            <a:pPr>
              <a:defRPr sz="1100" b="1"/>
            </a:pPr>
            <a:endParaRPr lang="en-US"/>
          </a:p>
        </c:txPr>
        <c:crossAx val="480382096"/>
        <c:crosses val="autoZero"/>
        <c:crossBetween val="between"/>
      </c:valAx>
    </c:plotArea>
    <c:legend>
      <c:legendPos val="t"/>
      <c:overlay val="0"/>
      <c:txPr>
        <a:bodyPr/>
        <a:lstStyle/>
        <a:p>
          <a:pPr>
            <a:defRPr sz="1400" b="1"/>
          </a:pPr>
          <a:endParaRPr lang="en-US"/>
        </a:p>
      </c:txPr>
    </c:legend>
    <c:plotVisOnly val="1"/>
    <c:dispBlanksAs val="gap"/>
    <c:showDLblsOverMax val="0"/>
  </c:chart>
  <c:spPr>
    <a:noFill/>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Compare!$C$2</c:f>
              <c:strCache>
                <c:ptCount val="1"/>
                <c:pt idx="0">
                  <c:v>Current</c:v>
                </c:pt>
              </c:strCache>
            </c:strRef>
          </c:tx>
          <c:invertIfNegative val="0"/>
          <c:cat>
            <c:strRef>
              <c:f>Compare!$B$3:$B$14</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Compare!$C$3:$C$14</c:f>
              <c:numCache>
                <c:formatCode>General</c:formatCode>
                <c:ptCount val="12"/>
                <c:pt idx="0">
                  <c:v>44224</c:v>
                </c:pt>
                <c:pt idx="1">
                  <c:v>47780</c:v>
                </c:pt>
                <c:pt idx="2">
                  <c:v>48000</c:v>
                </c:pt>
                <c:pt idx="3">
                  <c:v>48000</c:v>
                </c:pt>
                <c:pt idx="4">
                  <c:v>43496</c:v>
                </c:pt>
                <c:pt idx="5">
                  <c:v>46004</c:v>
                </c:pt>
                <c:pt idx="6">
                  <c:v>43880</c:v>
                </c:pt>
                <c:pt idx="7">
                  <c:v>45528</c:v>
                </c:pt>
                <c:pt idx="8">
                  <c:v>37076</c:v>
                </c:pt>
                <c:pt idx="9">
                  <c:v>42424</c:v>
                </c:pt>
                <c:pt idx="10">
                  <c:v>47608</c:v>
                </c:pt>
                <c:pt idx="11">
                  <c:v>47420</c:v>
                </c:pt>
              </c:numCache>
            </c:numRef>
          </c:val>
        </c:ser>
        <c:ser>
          <c:idx val="4"/>
          <c:order val="1"/>
          <c:tx>
            <c:strRef>
              <c:f>Compare!$G$2</c:f>
              <c:strCache>
                <c:ptCount val="1"/>
                <c:pt idx="0">
                  <c:v>Proposed</c:v>
                </c:pt>
              </c:strCache>
            </c:strRef>
          </c:tx>
          <c:spPr>
            <a:solidFill>
              <a:schemeClr val="accent2"/>
            </a:solidFill>
          </c:spPr>
          <c:invertIfNegative val="0"/>
          <c:cat>
            <c:strRef>
              <c:f>Compare!$B$3:$B$14</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Compare!$G$3:$G$14</c:f>
              <c:numCache>
                <c:formatCode>0</c:formatCode>
                <c:ptCount val="12"/>
                <c:pt idx="0">
                  <c:v>32124.913300072461</c:v>
                </c:pt>
                <c:pt idx="1">
                  <c:v>37125.656865997567</c:v>
                </c:pt>
                <c:pt idx="2">
                  <c:v>36288.192383094247</c:v>
                </c:pt>
                <c:pt idx="3">
                  <c:v>35693.785504240688</c:v>
                </c:pt>
                <c:pt idx="4">
                  <c:v>33950.103275397392</c:v>
                </c:pt>
                <c:pt idx="5">
                  <c:v>37406.093398901656</c:v>
                </c:pt>
                <c:pt idx="6">
                  <c:v>34259.23824544972</c:v>
                </c:pt>
                <c:pt idx="7">
                  <c:v>32771.402766171297</c:v>
                </c:pt>
                <c:pt idx="8">
                  <c:v>34225.702407013043</c:v>
                </c:pt>
                <c:pt idx="9">
                  <c:v>35671.285394623301</c:v>
                </c:pt>
                <c:pt idx="10">
                  <c:v>34403.197431828346</c:v>
                </c:pt>
                <c:pt idx="11">
                  <c:v>38098.961234880611</c:v>
                </c:pt>
              </c:numCache>
            </c:numRef>
          </c:val>
        </c:ser>
        <c:dLbls>
          <c:showLegendKey val="0"/>
          <c:showVal val="0"/>
          <c:showCatName val="0"/>
          <c:showSerName val="0"/>
          <c:showPercent val="0"/>
          <c:showBubbleSize val="0"/>
        </c:dLbls>
        <c:gapWidth val="150"/>
        <c:axId val="480380920"/>
        <c:axId val="480380528"/>
      </c:barChart>
      <c:catAx>
        <c:axId val="480380920"/>
        <c:scaling>
          <c:orientation val="minMax"/>
        </c:scaling>
        <c:delete val="0"/>
        <c:axPos val="b"/>
        <c:numFmt formatCode="General" sourceLinked="0"/>
        <c:majorTickMark val="out"/>
        <c:minorTickMark val="none"/>
        <c:tickLblPos val="nextTo"/>
        <c:txPr>
          <a:bodyPr/>
          <a:lstStyle/>
          <a:p>
            <a:pPr>
              <a:defRPr sz="1100" b="1"/>
            </a:pPr>
            <a:endParaRPr lang="en-US"/>
          </a:p>
        </c:txPr>
        <c:crossAx val="480380528"/>
        <c:crosses val="autoZero"/>
        <c:auto val="1"/>
        <c:lblAlgn val="ctr"/>
        <c:lblOffset val="100"/>
        <c:noMultiLvlLbl val="0"/>
      </c:catAx>
      <c:valAx>
        <c:axId val="480380528"/>
        <c:scaling>
          <c:orientation val="minMax"/>
        </c:scaling>
        <c:delete val="0"/>
        <c:axPos val="l"/>
        <c:majorGridlines/>
        <c:title>
          <c:tx>
            <c:rich>
              <a:bodyPr rot="-5400000" vert="horz"/>
              <a:lstStyle/>
              <a:p>
                <a:pPr>
                  <a:defRPr sz="1100"/>
                </a:pPr>
                <a:r>
                  <a:rPr lang="en-US" sz="1100"/>
                  <a:t>NSRS Daily Total (MW)</a:t>
                </a:r>
              </a:p>
            </c:rich>
          </c:tx>
          <c:overlay val="0"/>
        </c:title>
        <c:numFmt formatCode="General" sourceLinked="1"/>
        <c:majorTickMark val="out"/>
        <c:minorTickMark val="none"/>
        <c:tickLblPos val="nextTo"/>
        <c:txPr>
          <a:bodyPr/>
          <a:lstStyle/>
          <a:p>
            <a:pPr>
              <a:defRPr sz="1100" b="1"/>
            </a:pPr>
            <a:endParaRPr lang="en-US"/>
          </a:p>
        </c:txPr>
        <c:crossAx val="480380920"/>
        <c:crosses val="autoZero"/>
        <c:crossBetween val="between"/>
      </c:valAx>
    </c:plotArea>
    <c:legend>
      <c:legendPos val="t"/>
      <c:overlay val="0"/>
      <c:txPr>
        <a:bodyPr/>
        <a:lstStyle/>
        <a:p>
          <a:pPr>
            <a:defRPr sz="1400" b="1"/>
          </a:pPr>
          <a:endParaRPr lang="en-US"/>
        </a:p>
      </c:txPr>
    </c:legend>
    <c:plotVisOnly val="1"/>
    <c:dispBlanksAs val="gap"/>
    <c:showDLblsOverMax val="0"/>
  </c:chart>
  <c:spPr>
    <a:noFill/>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Jan. 2015 Reg-Up </a:t>
            </a:r>
            <a:r>
              <a:rPr lang="en-US" dirty="0" smtClean="0"/>
              <a:t>Requirement</a:t>
            </a:r>
            <a:r>
              <a:rPr lang="en-US" baseline="0" dirty="0" smtClean="0"/>
              <a:t> </a:t>
            </a:r>
            <a:r>
              <a:rPr lang="en-US" baseline="0" dirty="0"/>
              <a:t>(MW)</a:t>
            </a:r>
            <a:endParaRPr lang="en-US" dirty="0"/>
          </a:p>
        </c:rich>
      </c:tx>
      <c:overlay val="0"/>
    </c:title>
    <c:autoTitleDeleted val="0"/>
    <c:plotArea>
      <c:layout/>
      <c:barChart>
        <c:barDir val="col"/>
        <c:grouping val="clustered"/>
        <c:varyColors val="0"/>
        <c:ser>
          <c:idx val="0"/>
          <c:order val="0"/>
          <c:tx>
            <c:strRef>
              <c:f>Jan!$C$8</c:f>
              <c:strCache>
                <c:ptCount val="1"/>
                <c:pt idx="0">
                  <c:v>Current</c:v>
                </c:pt>
              </c:strCache>
            </c:strRef>
          </c:tx>
          <c:spPr>
            <a:solidFill>
              <a:schemeClr val="tx1"/>
            </a:solidFill>
          </c:spPr>
          <c:invertIfNegative val="0"/>
          <c:cat>
            <c:numRef>
              <c:f>Jan!$B$9:$B$32</c:f>
              <c:numCache>
                <c:formatCode>General</c:formatCod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numCache>
            </c:numRef>
          </c:cat>
          <c:val>
            <c:numRef>
              <c:f>Jan!$C$9:$C$32</c:f>
              <c:numCache>
                <c:formatCode>General</c:formatCode>
                <c:ptCount val="24"/>
                <c:pt idx="0">
                  <c:v>363</c:v>
                </c:pt>
                <c:pt idx="1">
                  <c:v>294</c:v>
                </c:pt>
                <c:pt idx="2">
                  <c:v>283</c:v>
                </c:pt>
                <c:pt idx="3">
                  <c:v>299</c:v>
                </c:pt>
                <c:pt idx="4">
                  <c:v>420</c:v>
                </c:pt>
                <c:pt idx="5">
                  <c:v>597</c:v>
                </c:pt>
                <c:pt idx="6">
                  <c:v>830</c:v>
                </c:pt>
                <c:pt idx="7">
                  <c:v>475</c:v>
                </c:pt>
                <c:pt idx="8">
                  <c:v>413</c:v>
                </c:pt>
                <c:pt idx="9">
                  <c:v>408</c:v>
                </c:pt>
                <c:pt idx="10">
                  <c:v>400</c:v>
                </c:pt>
                <c:pt idx="11">
                  <c:v>416</c:v>
                </c:pt>
                <c:pt idx="12">
                  <c:v>370</c:v>
                </c:pt>
                <c:pt idx="13">
                  <c:v>420</c:v>
                </c:pt>
                <c:pt idx="14">
                  <c:v>295</c:v>
                </c:pt>
                <c:pt idx="15">
                  <c:v>306</c:v>
                </c:pt>
                <c:pt idx="16">
                  <c:v>400</c:v>
                </c:pt>
                <c:pt idx="17">
                  <c:v>593</c:v>
                </c:pt>
                <c:pt idx="18">
                  <c:v>464</c:v>
                </c:pt>
                <c:pt idx="19">
                  <c:v>273</c:v>
                </c:pt>
                <c:pt idx="20">
                  <c:v>313</c:v>
                </c:pt>
                <c:pt idx="21">
                  <c:v>361</c:v>
                </c:pt>
                <c:pt idx="22">
                  <c:v>515</c:v>
                </c:pt>
                <c:pt idx="23">
                  <c:v>475</c:v>
                </c:pt>
              </c:numCache>
            </c:numRef>
          </c:val>
        </c:ser>
        <c:ser>
          <c:idx val="1"/>
          <c:order val="1"/>
          <c:tx>
            <c:strRef>
              <c:f>Jan!$D$8</c:f>
              <c:strCache>
                <c:ptCount val="1"/>
                <c:pt idx="0">
                  <c:v>A</c:v>
                </c:pt>
              </c:strCache>
            </c:strRef>
          </c:tx>
          <c:invertIfNegative val="0"/>
          <c:cat>
            <c:numRef>
              <c:f>Jan!$B$9:$B$32</c:f>
              <c:numCache>
                <c:formatCode>General</c:formatCod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numCache>
            </c:numRef>
          </c:cat>
          <c:val>
            <c:numRef>
              <c:f>Jan!$D$9:$D$32</c:f>
              <c:numCache>
                <c:formatCode>0</c:formatCode>
                <c:ptCount val="24"/>
                <c:pt idx="0">
                  <c:v>425</c:v>
                </c:pt>
                <c:pt idx="1">
                  <c:v>262</c:v>
                </c:pt>
                <c:pt idx="2">
                  <c:v>282</c:v>
                </c:pt>
                <c:pt idx="3">
                  <c:v>349</c:v>
                </c:pt>
                <c:pt idx="4">
                  <c:v>407</c:v>
                </c:pt>
                <c:pt idx="5">
                  <c:v>585</c:v>
                </c:pt>
                <c:pt idx="6">
                  <c:v>817</c:v>
                </c:pt>
                <c:pt idx="7">
                  <c:v>564</c:v>
                </c:pt>
                <c:pt idx="8">
                  <c:v>444</c:v>
                </c:pt>
                <c:pt idx="9">
                  <c:v>452</c:v>
                </c:pt>
                <c:pt idx="10">
                  <c:v>501</c:v>
                </c:pt>
                <c:pt idx="11">
                  <c:v>432</c:v>
                </c:pt>
                <c:pt idx="12">
                  <c:v>324</c:v>
                </c:pt>
                <c:pt idx="13">
                  <c:v>634</c:v>
                </c:pt>
                <c:pt idx="14">
                  <c:v>250</c:v>
                </c:pt>
                <c:pt idx="15">
                  <c:v>296</c:v>
                </c:pt>
                <c:pt idx="16">
                  <c:v>345</c:v>
                </c:pt>
                <c:pt idx="17">
                  <c:v>643</c:v>
                </c:pt>
                <c:pt idx="18">
                  <c:v>562</c:v>
                </c:pt>
                <c:pt idx="19">
                  <c:v>313</c:v>
                </c:pt>
                <c:pt idx="20">
                  <c:v>341</c:v>
                </c:pt>
                <c:pt idx="21">
                  <c:v>342</c:v>
                </c:pt>
                <c:pt idx="22">
                  <c:v>436</c:v>
                </c:pt>
                <c:pt idx="23">
                  <c:v>395</c:v>
                </c:pt>
              </c:numCache>
            </c:numRef>
          </c:val>
        </c:ser>
        <c:ser>
          <c:idx val="2"/>
          <c:order val="2"/>
          <c:tx>
            <c:strRef>
              <c:f>Jan!$E$8</c:f>
              <c:strCache>
                <c:ptCount val="1"/>
                <c:pt idx="0">
                  <c:v>A+B</c:v>
                </c:pt>
              </c:strCache>
            </c:strRef>
          </c:tx>
          <c:spPr>
            <a:solidFill>
              <a:srgbClr val="92D050"/>
            </a:solidFill>
          </c:spPr>
          <c:invertIfNegative val="0"/>
          <c:val>
            <c:numRef>
              <c:f>Jan!$E$9:$E$32</c:f>
              <c:numCache>
                <c:formatCode>General</c:formatCode>
                <c:ptCount val="24"/>
                <c:pt idx="0">
                  <c:v>355</c:v>
                </c:pt>
                <c:pt idx="1">
                  <c:v>262</c:v>
                </c:pt>
                <c:pt idx="2">
                  <c:v>282</c:v>
                </c:pt>
                <c:pt idx="3">
                  <c:v>291</c:v>
                </c:pt>
                <c:pt idx="4">
                  <c:v>407</c:v>
                </c:pt>
                <c:pt idx="5">
                  <c:v>585</c:v>
                </c:pt>
                <c:pt idx="6">
                  <c:v>817</c:v>
                </c:pt>
                <c:pt idx="7">
                  <c:v>470</c:v>
                </c:pt>
                <c:pt idx="8">
                  <c:v>404</c:v>
                </c:pt>
                <c:pt idx="9">
                  <c:v>452</c:v>
                </c:pt>
                <c:pt idx="10">
                  <c:v>501</c:v>
                </c:pt>
                <c:pt idx="11">
                  <c:v>432</c:v>
                </c:pt>
                <c:pt idx="12">
                  <c:v>324</c:v>
                </c:pt>
                <c:pt idx="13">
                  <c:v>634</c:v>
                </c:pt>
                <c:pt idx="14">
                  <c:v>250</c:v>
                </c:pt>
                <c:pt idx="15">
                  <c:v>269</c:v>
                </c:pt>
                <c:pt idx="16">
                  <c:v>345</c:v>
                </c:pt>
                <c:pt idx="17">
                  <c:v>643</c:v>
                </c:pt>
                <c:pt idx="18">
                  <c:v>562</c:v>
                </c:pt>
                <c:pt idx="19">
                  <c:v>313</c:v>
                </c:pt>
                <c:pt idx="20">
                  <c:v>310</c:v>
                </c:pt>
                <c:pt idx="21">
                  <c:v>342</c:v>
                </c:pt>
                <c:pt idx="22">
                  <c:v>436</c:v>
                </c:pt>
                <c:pt idx="23">
                  <c:v>395</c:v>
                </c:pt>
              </c:numCache>
            </c:numRef>
          </c:val>
        </c:ser>
        <c:ser>
          <c:idx val="3"/>
          <c:order val="3"/>
          <c:tx>
            <c:strRef>
              <c:f>Jan!$F$8</c:f>
              <c:strCache>
                <c:ptCount val="1"/>
                <c:pt idx="0">
                  <c:v>A+B+C</c:v>
                </c:pt>
              </c:strCache>
            </c:strRef>
          </c:tx>
          <c:spPr>
            <a:solidFill>
              <a:schemeClr val="accent3"/>
            </a:solidFill>
          </c:spPr>
          <c:invertIfNegative val="0"/>
          <c:val>
            <c:numRef>
              <c:f>Jan!$F$9:$F$32</c:f>
              <c:numCache>
                <c:formatCode>General</c:formatCode>
                <c:ptCount val="24"/>
                <c:pt idx="0">
                  <c:v>262</c:v>
                </c:pt>
                <c:pt idx="1">
                  <c:v>258</c:v>
                </c:pt>
                <c:pt idx="2">
                  <c:v>252</c:v>
                </c:pt>
                <c:pt idx="3">
                  <c:v>326</c:v>
                </c:pt>
                <c:pt idx="4">
                  <c:v>423</c:v>
                </c:pt>
                <c:pt idx="5">
                  <c:v>478</c:v>
                </c:pt>
                <c:pt idx="6">
                  <c:v>647</c:v>
                </c:pt>
                <c:pt idx="7">
                  <c:v>342</c:v>
                </c:pt>
                <c:pt idx="8">
                  <c:v>308</c:v>
                </c:pt>
                <c:pt idx="9">
                  <c:v>282</c:v>
                </c:pt>
                <c:pt idx="10">
                  <c:v>312</c:v>
                </c:pt>
                <c:pt idx="11">
                  <c:v>295</c:v>
                </c:pt>
                <c:pt idx="12">
                  <c:v>279</c:v>
                </c:pt>
                <c:pt idx="13">
                  <c:v>253</c:v>
                </c:pt>
                <c:pt idx="14">
                  <c:v>200</c:v>
                </c:pt>
                <c:pt idx="15">
                  <c:v>207</c:v>
                </c:pt>
                <c:pt idx="16">
                  <c:v>221</c:v>
                </c:pt>
                <c:pt idx="17">
                  <c:v>319</c:v>
                </c:pt>
                <c:pt idx="18">
                  <c:v>475</c:v>
                </c:pt>
                <c:pt idx="19">
                  <c:v>239</c:v>
                </c:pt>
                <c:pt idx="20">
                  <c:v>199</c:v>
                </c:pt>
                <c:pt idx="21">
                  <c:v>305</c:v>
                </c:pt>
                <c:pt idx="22">
                  <c:v>314</c:v>
                </c:pt>
                <c:pt idx="23">
                  <c:v>369</c:v>
                </c:pt>
              </c:numCache>
            </c:numRef>
          </c:val>
        </c:ser>
        <c:dLbls>
          <c:showLegendKey val="0"/>
          <c:showVal val="0"/>
          <c:showCatName val="0"/>
          <c:showSerName val="0"/>
          <c:showPercent val="0"/>
          <c:showBubbleSize val="0"/>
        </c:dLbls>
        <c:gapWidth val="150"/>
        <c:axId val="480377392"/>
        <c:axId val="480377000"/>
      </c:barChart>
      <c:catAx>
        <c:axId val="480377392"/>
        <c:scaling>
          <c:orientation val="minMax"/>
        </c:scaling>
        <c:delete val="0"/>
        <c:axPos val="b"/>
        <c:numFmt formatCode="General" sourceLinked="1"/>
        <c:majorTickMark val="out"/>
        <c:minorTickMark val="none"/>
        <c:tickLblPos val="nextTo"/>
        <c:crossAx val="480377000"/>
        <c:crosses val="autoZero"/>
        <c:auto val="1"/>
        <c:lblAlgn val="ctr"/>
        <c:lblOffset val="100"/>
        <c:noMultiLvlLbl val="0"/>
      </c:catAx>
      <c:valAx>
        <c:axId val="480377000"/>
        <c:scaling>
          <c:orientation val="minMax"/>
        </c:scaling>
        <c:delete val="0"/>
        <c:axPos val="l"/>
        <c:majorGridlines/>
        <c:numFmt formatCode="General" sourceLinked="1"/>
        <c:majorTickMark val="out"/>
        <c:minorTickMark val="none"/>
        <c:tickLblPos val="nextTo"/>
        <c:crossAx val="480377392"/>
        <c:crosses val="autoZero"/>
        <c:crossBetween val="between"/>
      </c:valAx>
    </c:plotArea>
    <c:legend>
      <c:legendPos val="t"/>
      <c:overlay val="0"/>
    </c:legend>
    <c:plotVisOnly val="1"/>
    <c:dispBlanksAs val="gap"/>
    <c:showDLblsOverMax val="0"/>
  </c:chart>
  <c:spPr>
    <a:noFill/>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April 2015 Reg-up Requirement</a:t>
            </a:r>
            <a:r>
              <a:rPr lang="en-US" baseline="0" dirty="0"/>
              <a:t> (MW)</a:t>
            </a:r>
            <a:endParaRPr lang="en-US" dirty="0"/>
          </a:p>
        </c:rich>
      </c:tx>
      <c:overlay val="0"/>
    </c:title>
    <c:autoTitleDeleted val="0"/>
    <c:plotArea>
      <c:layout/>
      <c:barChart>
        <c:barDir val="col"/>
        <c:grouping val="clustered"/>
        <c:varyColors val="0"/>
        <c:ser>
          <c:idx val="0"/>
          <c:order val="0"/>
          <c:tx>
            <c:strRef>
              <c:f>April!$B$1</c:f>
              <c:strCache>
                <c:ptCount val="1"/>
                <c:pt idx="0">
                  <c:v>Current</c:v>
                </c:pt>
              </c:strCache>
            </c:strRef>
          </c:tx>
          <c:spPr>
            <a:solidFill>
              <a:schemeClr val="tx1"/>
            </a:solidFill>
          </c:spPr>
          <c:invertIfNegative val="0"/>
          <c:cat>
            <c:numRef>
              <c:f>April!$A$2:$A$25</c:f>
              <c:numCache>
                <c:formatCode>General</c:formatCod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numCache>
            </c:numRef>
          </c:cat>
          <c:val>
            <c:numRef>
              <c:f>April!$B$2:$B$25</c:f>
              <c:numCache>
                <c:formatCode>General</c:formatCode>
                <c:ptCount val="24"/>
                <c:pt idx="0">
                  <c:v>453</c:v>
                </c:pt>
                <c:pt idx="1">
                  <c:v>458</c:v>
                </c:pt>
                <c:pt idx="2">
                  <c:v>327</c:v>
                </c:pt>
                <c:pt idx="3">
                  <c:v>327</c:v>
                </c:pt>
                <c:pt idx="4">
                  <c:v>412</c:v>
                </c:pt>
                <c:pt idx="5">
                  <c:v>558</c:v>
                </c:pt>
                <c:pt idx="6">
                  <c:v>803</c:v>
                </c:pt>
                <c:pt idx="7">
                  <c:v>397</c:v>
                </c:pt>
                <c:pt idx="8">
                  <c:v>494</c:v>
                </c:pt>
                <c:pt idx="9">
                  <c:v>395</c:v>
                </c:pt>
                <c:pt idx="10">
                  <c:v>414</c:v>
                </c:pt>
                <c:pt idx="11">
                  <c:v>387</c:v>
                </c:pt>
                <c:pt idx="12">
                  <c:v>443</c:v>
                </c:pt>
                <c:pt idx="13">
                  <c:v>395</c:v>
                </c:pt>
                <c:pt idx="14">
                  <c:v>365</c:v>
                </c:pt>
                <c:pt idx="15">
                  <c:v>338</c:v>
                </c:pt>
                <c:pt idx="16">
                  <c:v>356</c:v>
                </c:pt>
                <c:pt idx="17">
                  <c:v>378</c:v>
                </c:pt>
                <c:pt idx="18">
                  <c:v>536</c:v>
                </c:pt>
                <c:pt idx="19">
                  <c:v>445</c:v>
                </c:pt>
                <c:pt idx="20">
                  <c:v>529</c:v>
                </c:pt>
                <c:pt idx="21">
                  <c:v>454</c:v>
                </c:pt>
                <c:pt idx="22">
                  <c:v>557</c:v>
                </c:pt>
                <c:pt idx="23">
                  <c:v>575</c:v>
                </c:pt>
              </c:numCache>
            </c:numRef>
          </c:val>
        </c:ser>
        <c:ser>
          <c:idx val="1"/>
          <c:order val="1"/>
          <c:tx>
            <c:strRef>
              <c:f>April!$C$1</c:f>
              <c:strCache>
                <c:ptCount val="1"/>
                <c:pt idx="0">
                  <c:v>A</c:v>
                </c:pt>
              </c:strCache>
            </c:strRef>
          </c:tx>
          <c:invertIfNegative val="0"/>
          <c:cat>
            <c:numRef>
              <c:f>April!$A$2:$A$25</c:f>
              <c:numCache>
                <c:formatCode>General</c:formatCod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numCache>
            </c:numRef>
          </c:cat>
          <c:val>
            <c:numRef>
              <c:f>April!$C$2:$C$25</c:f>
              <c:numCache>
                <c:formatCode>0</c:formatCode>
                <c:ptCount val="24"/>
                <c:pt idx="0">
                  <c:v>546</c:v>
                </c:pt>
                <c:pt idx="1">
                  <c:v>451</c:v>
                </c:pt>
                <c:pt idx="2">
                  <c:v>359</c:v>
                </c:pt>
                <c:pt idx="3">
                  <c:v>349</c:v>
                </c:pt>
                <c:pt idx="4">
                  <c:v>400</c:v>
                </c:pt>
                <c:pt idx="5">
                  <c:v>525</c:v>
                </c:pt>
                <c:pt idx="6">
                  <c:v>746</c:v>
                </c:pt>
                <c:pt idx="7">
                  <c:v>404</c:v>
                </c:pt>
                <c:pt idx="8">
                  <c:v>501</c:v>
                </c:pt>
                <c:pt idx="9">
                  <c:v>430</c:v>
                </c:pt>
                <c:pt idx="10">
                  <c:v>508</c:v>
                </c:pt>
                <c:pt idx="11">
                  <c:v>481</c:v>
                </c:pt>
                <c:pt idx="12">
                  <c:v>452</c:v>
                </c:pt>
                <c:pt idx="13">
                  <c:v>437</c:v>
                </c:pt>
                <c:pt idx="14">
                  <c:v>428</c:v>
                </c:pt>
                <c:pt idx="15">
                  <c:v>395</c:v>
                </c:pt>
                <c:pt idx="16">
                  <c:v>351</c:v>
                </c:pt>
                <c:pt idx="17">
                  <c:v>427</c:v>
                </c:pt>
                <c:pt idx="18">
                  <c:v>471</c:v>
                </c:pt>
                <c:pt idx="19">
                  <c:v>445</c:v>
                </c:pt>
                <c:pt idx="20">
                  <c:v>465</c:v>
                </c:pt>
                <c:pt idx="21">
                  <c:v>428</c:v>
                </c:pt>
                <c:pt idx="22">
                  <c:v>530</c:v>
                </c:pt>
                <c:pt idx="23">
                  <c:v>606</c:v>
                </c:pt>
              </c:numCache>
            </c:numRef>
          </c:val>
        </c:ser>
        <c:ser>
          <c:idx val="2"/>
          <c:order val="2"/>
          <c:tx>
            <c:strRef>
              <c:f>April!$D$1</c:f>
              <c:strCache>
                <c:ptCount val="1"/>
                <c:pt idx="0">
                  <c:v>A+B</c:v>
                </c:pt>
              </c:strCache>
            </c:strRef>
          </c:tx>
          <c:spPr>
            <a:solidFill>
              <a:srgbClr val="92D050"/>
            </a:solidFill>
          </c:spPr>
          <c:invertIfNegative val="0"/>
          <c:val>
            <c:numRef>
              <c:f>April!$D$2:$D$25</c:f>
              <c:numCache>
                <c:formatCode>General</c:formatCode>
                <c:ptCount val="24"/>
                <c:pt idx="0">
                  <c:v>546</c:v>
                </c:pt>
                <c:pt idx="1">
                  <c:v>376</c:v>
                </c:pt>
                <c:pt idx="2">
                  <c:v>326</c:v>
                </c:pt>
                <c:pt idx="3">
                  <c:v>349</c:v>
                </c:pt>
                <c:pt idx="4">
                  <c:v>400</c:v>
                </c:pt>
                <c:pt idx="5">
                  <c:v>525</c:v>
                </c:pt>
                <c:pt idx="6">
                  <c:v>746</c:v>
                </c:pt>
                <c:pt idx="7">
                  <c:v>404</c:v>
                </c:pt>
                <c:pt idx="8">
                  <c:v>501</c:v>
                </c:pt>
                <c:pt idx="9">
                  <c:v>430</c:v>
                </c:pt>
                <c:pt idx="10">
                  <c:v>508</c:v>
                </c:pt>
                <c:pt idx="11">
                  <c:v>481</c:v>
                </c:pt>
                <c:pt idx="12">
                  <c:v>452</c:v>
                </c:pt>
                <c:pt idx="13">
                  <c:v>437</c:v>
                </c:pt>
                <c:pt idx="14">
                  <c:v>389</c:v>
                </c:pt>
                <c:pt idx="15">
                  <c:v>359</c:v>
                </c:pt>
                <c:pt idx="16">
                  <c:v>351</c:v>
                </c:pt>
                <c:pt idx="17">
                  <c:v>388</c:v>
                </c:pt>
                <c:pt idx="18">
                  <c:v>392</c:v>
                </c:pt>
                <c:pt idx="19">
                  <c:v>445</c:v>
                </c:pt>
                <c:pt idx="20">
                  <c:v>465</c:v>
                </c:pt>
                <c:pt idx="21">
                  <c:v>428</c:v>
                </c:pt>
                <c:pt idx="22">
                  <c:v>530</c:v>
                </c:pt>
                <c:pt idx="23">
                  <c:v>606</c:v>
                </c:pt>
              </c:numCache>
            </c:numRef>
          </c:val>
        </c:ser>
        <c:ser>
          <c:idx val="3"/>
          <c:order val="3"/>
          <c:tx>
            <c:strRef>
              <c:f>April!$E$1</c:f>
              <c:strCache>
                <c:ptCount val="1"/>
                <c:pt idx="0">
                  <c:v>A+B+C</c:v>
                </c:pt>
              </c:strCache>
            </c:strRef>
          </c:tx>
          <c:spPr>
            <a:solidFill>
              <a:schemeClr val="accent3"/>
            </a:solidFill>
          </c:spPr>
          <c:invertIfNegative val="0"/>
          <c:val>
            <c:numRef>
              <c:f>April!$E$2:$E$25</c:f>
              <c:numCache>
                <c:formatCode>General</c:formatCode>
                <c:ptCount val="24"/>
                <c:pt idx="0">
                  <c:v>409</c:v>
                </c:pt>
                <c:pt idx="1">
                  <c:v>266</c:v>
                </c:pt>
                <c:pt idx="2">
                  <c:v>218</c:v>
                </c:pt>
                <c:pt idx="3">
                  <c:v>253</c:v>
                </c:pt>
                <c:pt idx="4">
                  <c:v>297</c:v>
                </c:pt>
                <c:pt idx="5">
                  <c:v>446</c:v>
                </c:pt>
                <c:pt idx="6">
                  <c:v>618</c:v>
                </c:pt>
                <c:pt idx="7">
                  <c:v>304</c:v>
                </c:pt>
                <c:pt idx="8">
                  <c:v>402</c:v>
                </c:pt>
                <c:pt idx="9">
                  <c:v>338</c:v>
                </c:pt>
                <c:pt idx="10">
                  <c:v>380</c:v>
                </c:pt>
                <c:pt idx="11">
                  <c:v>413</c:v>
                </c:pt>
                <c:pt idx="12">
                  <c:v>356</c:v>
                </c:pt>
                <c:pt idx="13">
                  <c:v>374</c:v>
                </c:pt>
                <c:pt idx="14">
                  <c:v>301</c:v>
                </c:pt>
                <c:pt idx="15">
                  <c:v>288</c:v>
                </c:pt>
                <c:pt idx="16">
                  <c:v>289</c:v>
                </c:pt>
                <c:pt idx="17">
                  <c:v>286</c:v>
                </c:pt>
                <c:pt idx="18">
                  <c:v>263</c:v>
                </c:pt>
                <c:pt idx="19">
                  <c:v>335</c:v>
                </c:pt>
                <c:pt idx="20">
                  <c:v>382</c:v>
                </c:pt>
                <c:pt idx="21">
                  <c:v>310</c:v>
                </c:pt>
                <c:pt idx="22">
                  <c:v>387</c:v>
                </c:pt>
                <c:pt idx="23">
                  <c:v>493</c:v>
                </c:pt>
              </c:numCache>
            </c:numRef>
          </c:val>
        </c:ser>
        <c:dLbls>
          <c:showLegendKey val="0"/>
          <c:showVal val="0"/>
          <c:showCatName val="0"/>
          <c:showSerName val="0"/>
          <c:showPercent val="0"/>
          <c:showBubbleSize val="0"/>
        </c:dLbls>
        <c:gapWidth val="150"/>
        <c:axId val="480376216"/>
        <c:axId val="480375824"/>
      </c:barChart>
      <c:catAx>
        <c:axId val="480376216"/>
        <c:scaling>
          <c:orientation val="minMax"/>
        </c:scaling>
        <c:delete val="0"/>
        <c:axPos val="b"/>
        <c:numFmt formatCode="General" sourceLinked="1"/>
        <c:majorTickMark val="out"/>
        <c:minorTickMark val="none"/>
        <c:tickLblPos val="nextTo"/>
        <c:crossAx val="480375824"/>
        <c:crosses val="autoZero"/>
        <c:auto val="1"/>
        <c:lblAlgn val="ctr"/>
        <c:lblOffset val="100"/>
        <c:noMultiLvlLbl val="0"/>
      </c:catAx>
      <c:valAx>
        <c:axId val="480375824"/>
        <c:scaling>
          <c:orientation val="minMax"/>
        </c:scaling>
        <c:delete val="0"/>
        <c:axPos val="l"/>
        <c:majorGridlines/>
        <c:numFmt formatCode="General" sourceLinked="1"/>
        <c:majorTickMark val="out"/>
        <c:minorTickMark val="none"/>
        <c:tickLblPos val="nextTo"/>
        <c:crossAx val="480376216"/>
        <c:crosses val="autoZero"/>
        <c:crossBetween val="between"/>
      </c:valAx>
    </c:plotArea>
    <c:legend>
      <c:legendPos val="t"/>
      <c:overlay val="0"/>
      <c:txPr>
        <a:bodyPr/>
        <a:lstStyle/>
        <a:p>
          <a:pPr>
            <a:defRPr sz="1200"/>
          </a:pPr>
          <a:endParaRPr lang="en-US"/>
        </a:p>
      </c:txPr>
    </c:legend>
    <c:plotVisOnly val="1"/>
    <c:dispBlanksAs val="gap"/>
    <c:showDLblsOverMax val="0"/>
  </c:chart>
  <c:spPr>
    <a:noFill/>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June 2015 Reg-up Requirement (MW)</a:t>
            </a:r>
          </a:p>
        </c:rich>
      </c:tx>
      <c:overlay val="0"/>
    </c:title>
    <c:autoTitleDeleted val="0"/>
    <c:plotArea>
      <c:layout/>
      <c:barChart>
        <c:barDir val="col"/>
        <c:grouping val="clustered"/>
        <c:varyColors val="0"/>
        <c:ser>
          <c:idx val="0"/>
          <c:order val="0"/>
          <c:tx>
            <c:strRef>
              <c:f>June!$C$2</c:f>
              <c:strCache>
                <c:ptCount val="1"/>
                <c:pt idx="0">
                  <c:v>Current</c:v>
                </c:pt>
              </c:strCache>
            </c:strRef>
          </c:tx>
          <c:spPr>
            <a:solidFill>
              <a:schemeClr val="tx1"/>
            </a:solidFill>
          </c:spPr>
          <c:invertIfNegative val="0"/>
          <c:cat>
            <c:numRef>
              <c:f>June!$B$3:$B$26</c:f>
              <c:numCache>
                <c:formatCode>General</c:formatCod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numCache>
            </c:numRef>
          </c:cat>
          <c:val>
            <c:numRef>
              <c:f>June!$C$3:$C$26</c:f>
              <c:numCache>
                <c:formatCode>General</c:formatCode>
                <c:ptCount val="24"/>
                <c:pt idx="0">
                  <c:v>659</c:v>
                </c:pt>
                <c:pt idx="1">
                  <c:v>428</c:v>
                </c:pt>
                <c:pt idx="2">
                  <c:v>410</c:v>
                </c:pt>
                <c:pt idx="3">
                  <c:v>352</c:v>
                </c:pt>
                <c:pt idx="4">
                  <c:v>494</c:v>
                </c:pt>
                <c:pt idx="5">
                  <c:v>525</c:v>
                </c:pt>
                <c:pt idx="6">
                  <c:v>738</c:v>
                </c:pt>
                <c:pt idx="7">
                  <c:v>459</c:v>
                </c:pt>
                <c:pt idx="8">
                  <c:v>510</c:v>
                </c:pt>
                <c:pt idx="9">
                  <c:v>481</c:v>
                </c:pt>
                <c:pt idx="10">
                  <c:v>681</c:v>
                </c:pt>
                <c:pt idx="11">
                  <c:v>509</c:v>
                </c:pt>
                <c:pt idx="12">
                  <c:v>422</c:v>
                </c:pt>
                <c:pt idx="13">
                  <c:v>397</c:v>
                </c:pt>
                <c:pt idx="14">
                  <c:v>392</c:v>
                </c:pt>
                <c:pt idx="15">
                  <c:v>379</c:v>
                </c:pt>
                <c:pt idx="16">
                  <c:v>311</c:v>
                </c:pt>
                <c:pt idx="17">
                  <c:v>454</c:v>
                </c:pt>
                <c:pt idx="18">
                  <c:v>356</c:v>
                </c:pt>
                <c:pt idx="19">
                  <c:v>472</c:v>
                </c:pt>
                <c:pt idx="20">
                  <c:v>448</c:v>
                </c:pt>
                <c:pt idx="21">
                  <c:v>536</c:v>
                </c:pt>
                <c:pt idx="22">
                  <c:v>559</c:v>
                </c:pt>
                <c:pt idx="23">
                  <c:v>611</c:v>
                </c:pt>
              </c:numCache>
            </c:numRef>
          </c:val>
        </c:ser>
        <c:ser>
          <c:idx val="1"/>
          <c:order val="1"/>
          <c:tx>
            <c:strRef>
              <c:f>June!$D$2</c:f>
              <c:strCache>
                <c:ptCount val="1"/>
                <c:pt idx="0">
                  <c:v>A</c:v>
                </c:pt>
              </c:strCache>
            </c:strRef>
          </c:tx>
          <c:invertIfNegative val="0"/>
          <c:cat>
            <c:numRef>
              <c:f>June!$B$3:$B$26</c:f>
              <c:numCache>
                <c:formatCode>General</c:formatCod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numCache>
            </c:numRef>
          </c:cat>
          <c:val>
            <c:numRef>
              <c:f>June!$D$3:$D$26</c:f>
              <c:numCache>
                <c:formatCode>0</c:formatCode>
                <c:ptCount val="24"/>
                <c:pt idx="0">
                  <c:v>633</c:v>
                </c:pt>
                <c:pt idx="1">
                  <c:v>477</c:v>
                </c:pt>
                <c:pt idx="2">
                  <c:v>362</c:v>
                </c:pt>
                <c:pt idx="3">
                  <c:v>307</c:v>
                </c:pt>
                <c:pt idx="4">
                  <c:v>318</c:v>
                </c:pt>
                <c:pt idx="5">
                  <c:v>486</c:v>
                </c:pt>
                <c:pt idx="6">
                  <c:v>622</c:v>
                </c:pt>
                <c:pt idx="7">
                  <c:v>455</c:v>
                </c:pt>
                <c:pt idx="8">
                  <c:v>465</c:v>
                </c:pt>
                <c:pt idx="9">
                  <c:v>557</c:v>
                </c:pt>
                <c:pt idx="10">
                  <c:v>604</c:v>
                </c:pt>
                <c:pt idx="11">
                  <c:v>507</c:v>
                </c:pt>
                <c:pt idx="12">
                  <c:v>493</c:v>
                </c:pt>
                <c:pt idx="13">
                  <c:v>463</c:v>
                </c:pt>
                <c:pt idx="14">
                  <c:v>415</c:v>
                </c:pt>
                <c:pt idx="15">
                  <c:v>404</c:v>
                </c:pt>
                <c:pt idx="16">
                  <c:v>332</c:v>
                </c:pt>
                <c:pt idx="17">
                  <c:v>366</c:v>
                </c:pt>
                <c:pt idx="18">
                  <c:v>380</c:v>
                </c:pt>
                <c:pt idx="19">
                  <c:v>438</c:v>
                </c:pt>
                <c:pt idx="20">
                  <c:v>404</c:v>
                </c:pt>
                <c:pt idx="21">
                  <c:v>490</c:v>
                </c:pt>
                <c:pt idx="22">
                  <c:v>562</c:v>
                </c:pt>
                <c:pt idx="23">
                  <c:v>631</c:v>
                </c:pt>
              </c:numCache>
            </c:numRef>
          </c:val>
        </c:ser>
        <c:ser>
          <c:idx val="2"/>
          <c:order val="2"/>
          <c:tx>
            <c:strRef>
              <c:f>June!$E$2</c:f>
              <c:strCache>
                <c:ptCount val="1"/>
                <c:pt idx="0">
                  <c:v>A+B</c:v>
                </c:pt>
              </c:strCache>
            </c:strRef>
          </c:tx>
          <c:spPr>
            <a:solidFill>
              <a:srgbClr val="92D050"/>
            </a:solidFill>
          </c:spPr>
          <c:invertIfNegative val="0"/>
          <c:val>
            <c:numRef>
              <c:f>June!$E$3:$E$26</c:f>
              <c:numCache>
                <c:formatCode>General</c:formatCode>
                <c:ptCount val="24"/>
                <c:pt idx="0">
                  <c:v>633</c:v>
                </c:pt>
                <c:pt idx="1">
                  <c:v>398</c:v>
                </c:pt>
                <c:pt idx="2">
                  <c:v>329</c:v>
                </c:pt>
                <c:pt idx="3">
                  <c:v>307</c:v>
                </c:pt>
                <c:pt idx="4">
                  <c:v>318</c:v>
                </c:pt>
                <c:pt idx="5">
                  <c:v>486</c:v>
                </c:pt>
                <c:pt idx="6">
                  <c:v>622</c:v>
                </c:pt>
                <c:pt idx="7">
                  <c:v>455</c:v>
                </c:pt>
                <c:pt idx="8">
                  <c:v>465</c:v>
                </c:pt>
                <c:pt idx="9">
                  <c:v>557</c:v>
                </c:pt>
                <c:pt idx="10">
                  <c:v>604</c:v>
                </c:pt>
                <c:pt idx="11">
                  <c:v>507</c:v>
                </c:pt>
                <c:pt idx="12">
                  <c:v>493</c:v>
                </c:pt>
                <c:pt idx="13">
                  <c:v>463</c:v>
                </c:pt>
                <c:pt idx="14">
                  <c:v>377</c:v>
                </c:pt>
                <c:pt idx="15">
                  <c:v>368</c:v>
                </c:pt>
                <c:pt idx="16">
                  <c:v>332</c:v>
                </c:pt>
                <c:pt idx="17">
                  <c:v>332</c:v>
                </c:pt>
                <c:pt idx="18">
                  <c:v>317</c:v>
                </c:pt>
                <c:pt idx="19">
                  <c:v>438</c:v>
                </c:pt>
                <c:pt idx="20">
                  <c:v>404</c:v>
                </c:pt>
                <c:pt idx="21">
                  <c:v>490</c:v>
                </c:pt>
                <c:pt idx="22">
                  <c:v>562</c:v>
                </c:pt>
                <c:pt idx="23">
                  <c:v>631</c:v>
                </c:pt>
              </c:numCache>
            </c:numRef>
          </c:val>
        </c:ser>
        <c:ser>
          <c:idx val="3"/>
          <c:order val="3"/>
          <c:tx>
            <c:strRef>
              <c:f>June!$F$2</c:f>
              <c:strCache>
                <c:ptCount val="1"/>
                <c:pt idx="0">
                  <c:v>A+B+C</c:v>
                </c:pt>
              </c:strCache>
            </c:strRef>
          </c:tx>
          <c:spPr>
            <a:solidFill>
              <a:schemeClr val="accent3"/>
            </a:solidFill>
          </c:spPr>
          <c:invertIfNegative val="0"/>
          <c:val>
            <c:numRef>
              <c:f>June!$F$3:$F$26</c:f>
              <c:numCache>
                <c:formatCode>General</c:formatCode>
                <c:ptCount val="24"/>
                <c:pt idx="0">
                  <c:v>437</c:v>
                </c:pt>
                <c:pt idx="1">
                  <c:v>321</c:v>
                </c:pt>
                <c:pt idx="2">
                  <c:v>215</c:v>
                </c:pt>
                <c:pt idx="3">
                  <c:v>246</c:v>
                </c:pt>
                <c:pt idx="4">
                  <c:v>237</c:v>
                </c:pt>
                <c:pt idx="5">
                  <c:v>367</c:v>
                </c:pt>
                <c:pt idx="6">
                  <c:v>502</c:v>
                </c:pt>
                <c:pt idx="7">
                  <c:v>358</c:v>
                </c:pt>
                <c:pt idx="8">
                  <c:v>405</c:v>
                </c:pt>
                <c:pt idx="9">
                  <c:v>460</c:v>
                </c:pt>
                <c:pt idx="10">
                  <c:v>455</c:v>
                </c:pt>
                <c:pt idx="11">
                  <c:v>425</c:v>
                </c:pt>
                <c:pt idx="12">
                  <c:v>373</c:v>
                </c:pt>
                <c:pt idx="13">
                  <c:v>356</c:v>
                </c:pt>
                <c:pt idx="14">
                  <c:v>284</c:v>
                </c:pt>
                <c:pt idx="15">
                  <c:v>286</c:v>
                </c:pt>
                <c:pt idx="16">
                  <c:v>248</c:v>
                </c:pt>
                <c:pt idx="17">
                  <c:v>241</c:v>
                </c:pt>
                <c:pt idx="18">
                  <c:v>248</c:v>
                </c:pt>
                <c:pt idx="19">
                  <c:v>314</c:v>
                </c:pt>
                <c:pt idx="20">
                  <c:v>311</c:v>
                </c:pt>
                <c:pt idx="21">
                  <c:v>361</c:v>
                </c:pt>
                <c:pt idx="22">
                  <c:v>467</c:v>
                </c:pt>
                <c:pt idx="23">
                  <c:v>421</c:v>
                </c:pt>
              </c:numCache>
            </c:numRef>
          </c:val>
        </c:ser>
        <c:dLbls>
          <c:showLegendKey val="0"/>
          <c:showVal val="0"/>
          <c:showCatName val="0"/>
          <c:showSerName val="0"/>
          <c:showPercent val="0"/>
          <c:showBubbleSize val="0"/>
        </c:dLbls>
        <c:gapWidth val="150"/>
        <c:axId val="480375040"/>
        <c:axId val="480374648"/>
      </c:barChart>
      <c:catAx>
        <c:axId val="480375040"/>
        <c:scaling>
          <c:orientation val="minMax"/>
        </c:scaling>
        <c:delete val="0"/>
        <c:axPos val="b"/>
        <c:numFmt formatCode="General" sourceLinked="1"/>
        <c:majorTickMark val="out"/>
        <c:minorTickMark val="none"/>
        <c:tickLblPos val="nextTo"/>
        <c:crossAx val="480374648"/>
        <c:crosses val="autoZero"/>
        <c:auto val="1"/>
        <c:lblAlgn val="ctr"/>
        <c:lblOffset val="100"/>
        <c:noMultiLvlLbl val="0"/>
      </c:catAx>
      <c:valAx>
        <c:axId val="480374648"/>
        <c:scaling>
          <c:orientation val="minMax"/>
        </c:scaling>
        <c:delete val="0"/>
        <c:axPos val="l"/>
        <c:majorGridlines/>
        <c:numFmt formatCode="General" sourceLinked="1"/>
        <c:majorTickMark val="out"/>
        <c:minorTickMark val="none"/>
        <c:tickLblPos val="nextTo"/>
        <c:crossAx val="480375040"/>
        <c:crosses val="autoZero"/>
        <c:crossBetween val="between"/>
      </c:valAx>
    </c:plotArea>
    <c:legend>
      <c:legendPos val="t"/>
      <c:overlay val="0"/>
      <c:txPr>
        <a:bodyPr/>
        <a:lstStyle/>
        <a:p>
          <a:pPr>
            <a:defRPr sz="1200"/>
          </a:pPr>
          <a:endParaRPr lang="en-US"/>
        </a:p>
      </c:txPr>
    </c:legend>
    <c:plotVisOnly val="1"/>
    <c:dispBlanksAs val="gap"/>
    <c:showDLblsOverMax val="0"/>
  </c:chart>
  <c:spPr>
    <a:noFill/>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sz="1200" b="1" dirty="0"/>
              <a:t>Percentile- Risk</a:t>
            </a:r>
            <a:r>
              <a:rPr lang="en-US" sz="1200" b="1" baseline="0" dirty="0"/>
              <a:t> Factor </a:t>
            </a:r>
            <a:r>
              <a:rPr lang="en-US" sz="1200" b="1" baseline="0" dirty="0" smtClean="0"/>
              <a:t>Mapping Function</a:t>
            </a:r>
            <a:endParaRPr lang="en-US" sz="1200" b="1" dirty="0"/>
          </a:p>
        </c:rich>
      </c:tx>
      <c:overlay val="0"/>
      <c:spPr>
        <a:noFill/>
        <a:ln>
          <a:noFill/>
        </a:ln>
        <a:effectLst/>
      </c:spPr>
    </c:title>
    <c:autoTitleDeleted val="0"/>
    <c:plotArea>
      <c:layout/>
      <c:scatterChart>
        <c:scatterStyle val="lineMarker"/>
        <c:varyColors val="0"/>
        <c:ser>
          <c:idx val="0"/>
          <c:order val="0"/>
          <c:spPr>
            <a:ln w="19050" cap="rnd">
              <a:noFill/>
              <a:round/>
            </a:ln>
            <a:effectLst/>
          </c:spPr>
          <c:marker>
            <c:symbol val="circle"/>
            <c:size val="2"/>
            <c:spPr>
              <a:solidFill>
                <a:schemeClr val="accent1"/>
              </a:solidFill>
              <a:ln w="9525">
                <a:solidFill>
                  <a:schemeClr val="accent1"/>
                </a:solidFill>
              </a:ln>
              <a:effectLst/>
            </c:spPr>
          </c:marker>
          <c:xVal>
            <c:numRef>
              <c:f>Sheet2!$A$1:$A$101</c:f>
              <c:numCache>
                <c:formatCode>General</c:formatCode>
                <c:ptCount val="101"/>
                <c:pt idx="0">
                  <c:v>0</c:v>
                </c:pt>
                <c:pt idx="1">
                  <c:v>0.01</c:v>
                </c:pt>
                <c:pt idx="2">
                  <c:v>0.02</c:v>
                </c:pt>
                <c:pt idx="3">
                  <c:v>0.03</c:v>
                </c:pt>
                <c:pt idx="4">
                  <c:v>0.04</c:v>
                </c:pt>
                <c:pt idx="5">
                  <c:v>0.05</c:v>
                </c:pt>
                <c:pt idx="6">
                  <c:v>0.06</c:v>
                </c:pt>
                <c:pt idx="7">
                  <c:v>7.0000000000000007E-2</c:v>
                </c:pt>
                <c:pt idx="8">
                  <c:v>0.08</c:v>
                </c:pt>
                <c:pt idx="9">
                  <c:v>0.09</c:v>
                </c:pt>
                <c:pt idx="10">
                  <c:v>0.1</c:v>
                </c:pt>
                <c:pt idx="11">
                  <c:v>0.11</c:v>
                </c:pt>
                <c:pt idx="12">
                  <c:v>0.12</c:v>
                </c:pt>
                <c:pt idx="13">
                  <c:v>0.13</c:v>
                </c:pt>
                <c:pt idx="14">
                  <c:v>0.14000000000000001</c:v>
                </c:pt>
                <c:pt idx="15">
                  <c:v>0.15</c:v>
                </c:pt>
                <c:pt idx="16">
                  <c:v>0.16</c:v>
                </c:pt>
                <c:pt idx="17">
                  <c:v>0.17</c:v>
                </c:pt>
                <c:pt idx="18">
                  <c:v>0.18</c:v>
                </c:pt>
                <c:pt idx="19">
                  <c:v>0.19</c:v>
                </c:pt>
                <c:pt idx="20">
                  <c:v>0.2</c:v>
                </c:pt>
                <c:pt idx="21">
                  <c:v>0.21</c:v>
                </c:pt>
                <c:pt idx="22">
                  <c:v>0.22</c:v>
                </c:pt>
                <c:pt idx="23">
                  <c:v>0.23</c:v>
                </c:pt>
                <c:pt idx="24">
                  <c:v>0.24</c:v>
                </c:pt>
                <c:pt idx="25">
                  <c:v>0.25</c:v>
                </c:pt>
                <c:pt idx="26">
                  <c:v>0.26</c:v>
                </c:pt>
                <c:pt idx="27">
                  <c:v>0.27</c:v>
                </c:pt>
                <c:pt idx="28">
                  <c:v>0.28000000000000003</c:v>
                </c:pt>
                <c:pt idx="29">
                  <c:v>0.28999999999999998</c:v>
                </c:pt>
                <c:pt idx="30">
                  <c:v>0.3</c:v>
                </c:pt>
                <c:pt idx="31">
                  <c:v>0.31</c:v>
                </c:pt>
                <c:pt idx="32">
                  <c:v>0.32</c:v>
                </c:pt>
                <c:pt idx="33">
                  <c:v>0.33</c:v>
                </c:pt>
                <c:pt idx="34">
                  <c:v>0.34</c:v>
                </c:pt>
                <c:pt idx="35">
                  <c:v>0.35</c:v>
                </c:pt>
                <c:pt idx="36">
                  <c:v>0.36</c:v>
                </c:pt>
                <c:pt idx="37">
                  <c:v>0.37</c:v>
                </c:pt>
                <c:pt idx="38">
                  <c:v>0.38</c:v>
                </c:pt>
                <c:pt idx="39">
                  <c:v>0.39</c:v>
                </c:pt>
                <c:pt idx="40">
                  <c:v>0.4</c:v>
                </c:pt>
                <c:pt idx="41">
                  <c:v>0.41</c:v>
                </c:pt>
                <c:pt idx="42">
                  <c:v>0.42</c:v>
                </c:pt>
                <c:pt idx="43">
                  <c:v>0.43</c:v>
                </c:pt>
                <c:pt idx="44">
                  <c:v>0.44</c:v>
                </c:pt>
                <c:pt idx="45">
                  <c:v>0.45</c:v>
                </c:pt>
                <c:pt idx="46">
                  <c:v>0.46</c:v>
                </c:pt>
                <c:pt idx="47">
                  <c:v>0.47</c:v>
                </c:pt>
                <c:pt idx="48">
                  <c:v>0.48</c:v>
                </c:pt>
                <c:pt idx="49">
                  <c:v>0.49</c:v>
                </c:pt>
                <c:pt idx="50">
                  <c:v>0.5</c:v>
                </c:pt>
                <c:pt idx="51">
                  <c:v>0.51</c:v>
                </c:pt>
                <c:pt idx="52">
                  <c:v>0.52</c:v>
                </c:pt>
                <c:pt idx="53">
                  <c:v>0.53</c:v>
                </c:pt>
                <c:pt idx="54">
                  <c:v>0.54</c:v>
                </c:pt>
                <c:pt idx="55">
                  <c:v>0.55000000000000004</c:v>
                </c:pt>
                <c:pt idx="56">
                  <c:v>0.56000000000000005</c:v>
                </c:pt>
                <c:pt idx="57">
                  <c:v>0.56999999999999995</c:v>
                </c:pt>
                <c:pt idx="58">
                  <c:v>0.57999999999999996</c:v>
                </c:pt>
                <c:pt idx="59">
                  <c:v>0.59</c:v>
                </c:pt>
                <c:pt idx="60">
                  <c:v>0.6</c:v>
                </c:pt>
                <c:pt idx="61">
                  <c:v>0.61</c:v>
                </c:pt>
                <c:pt idx="62">
                  <c:v>0.62</c:v>
                </c:pt>
                <c:pt idx="63">
                  <c:v>0.63</c:v>
                </c:pt>
                <c:pt idx="64">
                  <c:v>0.64</c:v>
                </c:pt>
                <c:pt idx="65">
                  <c:v>0.65</c:v>
                </c:pt>
                <c:pt idx="66">
                  <c:v>0.66</c:v>
                </c:pt>
                <c:pt idx="67">
                  <c:v>0.67</c:v>
                </c:pt>
                <c:pt idx="68">
                  <c:v>0.68</c:v>
                </c:pt>
                <c:pt idx="69">
                  <c:v>0.69</c:v>
                </c:pt>
                <c:pt idx="70">
                  <c:v>0.7</c:v>
                </c:pt>
                <c:pt idx="71">
                  <c:v>0.71</c:v>
                </c:pt>
                <c:pt idx="72">
                  <c:v>0.72</c:v>
                </c:pt>
                <c:pt idx="73">
                  <c:v>0.73</c:v>
                </c:pt>
                <c:pt idx="74">
                  <c:v>0.74</c:v>
                </c:pt>
                <c:pt idx="75">
                  <c:v>0.75</c:v>
                </c:pt>
                <c:pt idx="76">
                  <c:v>0.76</c:v>
                </c:pt>
                <c:pt idx="77">
                  <c:v>0.77</c:v>
                </c:pt>
                <c:pt idx="78">
                  <c:v>0.78</c:v>
                </c:pt>
                <c:pt idx="79">
                  <c:v>0.79</c:v>
                </c:pt>
                <c:pt idx="80">
                  <c:v>0.8</c:v>
                </c:pt>
                <c:pt idx="81">
                  <c:v>0.81</c:v>
                </c:pt>
                <c:pt idx="82">
                  <c:v>0.82</c:v>
                </c:pt>
                <c:pt idx="83">
                  <c:v>0.83</c:v>
                </c:pt>
                <c:pt idx="84">
                  <c:v>0.84</c:v>
                </c:pt>
                <c:pt idx="85">
                  <c:v>0.85</c:v>
                </c:pt>
                <c:pt idx="86">
                  <c:v>0.86</c:v>
                </c:pt>
                <c:pt idx="87">
                  <c:v>0.87</c:v>
                </c:pt>
                <c:pt idx="88">
                  <c:v>0.88</c:v>
                </c:pt>
                <c:pt idx="89">
                  <c:v>0.89</c:v>
                </c:pt>
                <c:pt idx="90">
                  <c:v>0.9</c:v>
                </c:pt>
                <c:pt idx="91">
                  <c:v>0.91</c:v>
                </c:pt>
                <c:pt idx="92">
                  <c:v>0.92</c:v>
                </c:pt>
                <c:pt idx="93">
                  <c:v>0.93</c:v>
                </c:pt>
                <c:pt idx="94">
                  <c:v>0.94</c:v>
                </c:pt>
                <c:pt idx="95">
                  <c:v>0.95</c:v>
                </c:pt>
                <c:pt idx="96">
                  <c:v>0.96</c:v>
                </c:pt>
                <c:pt idx="97">
                  <c:v>0.97</c:v>
                </c:pt>
                <c:pt idx="98">
                  <c:v>0.98</c:v>
                </c:pt>
                <c:pt idx="99">
                  <c:v>0.99</c:v>
                </c:pt>
                <c:pt idx="100">
                  <c:v>1</c:v>
                </c:pt>
              </c:numCache>
            </c:numRef>
          </c:xVal>
          <c:yVal>
            <c:numRef>
              <c:f>Sheet2!$B$1:$B$101</c:f>
              <c:numCache>
                <c:formatCode>General</c:formatCode>
                <c:ptCount val="101"/>
                <c:pt idx="0">
                  <c:v>0.7</c:v>
                </c:pt>
                <c:pt idx="1">
                  <c:v>0.7024999999999999</c:v>
                </c:pt>
                <c:pt idx="2">
                  <c:v>0.70499999999999996</c:v>
                </c:pt>
                <c:pt idx="3">
                  <c:v>0.70749999999999991</c:v>
                </c:pt>
                <c:pt idx="4">
                  <c:v>0.71</c:v>
                </c:pt>
                <c:pt idx="5">
                  <c:v>0.71249999999999991</c:v>
                </c:pt>
                <c:pt idx="6">
                  <c:v>0.71499999999999997</c:v>
                </c:pt>
                <c:pt idx="7">
                  <c:v>0.71749999999999992</c:v>
                </c:pt>
                <c:pt idx="8">
                  <c:v>0.72</c:v>
                </c:pt>
                <c:pt idx="9">
                  <c:v>0.72249999999999992</c:v>
                </c:pt>
                <c:pt idx="10">
                  <c:v>0.72499999999999998</c:v>
                </c:pt>
                <c:pt idx="11">
                  <c:v>0.72749999999999992</c:v>
                </c:pt>
                <c:pt idx="12">
                  <c:v>0.73</c:v>
                </c:pt>
                <c:pt idx="13">
                  <c:v>0.73249999999999993</c:v>
                </c:pt>
                <c:pt idx="14">
                  <c:v>0.73499999999999999</c:v>
                </c:pt>
                <c:pt idx="15">
                  <c:v>0.73749999999999993</c:v>
                </c:pt>
                <c:pt idx="16">
                  <c:v>0.74</c:v>
                </c:pt>
                <c:pt idx="17">
                  <c:v>0.74249999999999994</c:v>
                </c:pt>
                <c:pt idx="18">
                  <c:v>0.745</c:v>
                </c:pt>
                <c:pt idx="19">
                  <c:v>0.74749999999999994</c:v>
                </c:pt>
                <c:pt idx="20">
                  <c:v>0.75</c:v>
                </c:pt>
                <c:pt idx="21">
                  <c:v>0.75249999999999995</c:v>
                </c:pt>
                <c:pt idx="22">
                  <c:v>0.755</c:v>
                </c:pt>
                <c:pt idx="23">
                  <c:v>0.75749999999999995</c:v>
                </c:pt>
                <c:pt idx="24">
                  <c:v>0.76</c:v>
                </c:pt>
                <c:pt idx="25">
                  <c:v>0.76249999999999996</c:v>
                </c:pt>
                <c:pt idx="26">
                  <c:v>0.7649999999999999</c:v>
                </c:pt>
                <c:pt idx="27">
                  <c:v>0.76749999999999996</c:v>
                </c:pt>
                <c:pt idx="28">
                  <c:v>0.77</c:v>
                </c:pt>
                <c:pt idx="29">
                  <c:v>0.77249999999999996</c:v>
                </c:pt>
                <c:pt idx="30">
                  <c:v>0.77499999999999991</c:v>
                </c:pt>
                <c:pt idx="31">
                  <c:v>0.77749999999999997</c:v>
                </c:pt>
                <c:pt idx="32">
                  <c:v>0.77999999999999992</c:v>
                </c:pt>
                <c:pt idx="33">
                  <c:v>0.78249999999999997</c:v>
                </c:pt>
                <c:pt idx="34">
                  <c:v>0.78499999999999992</c:v>
                </c:pt>
                <c:pt idx="35">
                  <c:v>0.78749999999999998</c:v>
                </c:pt>
                <c:pt idx="36">
                  <c:v>0.78999999999999992</c:v>
                </c:pt>
                <c:pt idx="37">
                  <c:v>0.79249999999999998</c:v>
                </c:pt>
                <c:pt idx="38">
                  <c:v>0.79499999999999993</c:v>
                </c:pt>
                <c:pt idx="39">
                  <c:v>0.79749999999999999</c:v>
                </c:pt>
                <c:pt idx="40">
                  <c:v>0.79999999999999993</c:v>
                </c:pt>
                <c:pt idx="41">
                  <c:v>0.80249999999999999</c:v>
                </c:pt>
                <c:pt idx="42">
                  <c:v>0.80499999999999994</c:v>
                </c:pt>
                <c:pt idx="43">
                  <c:v>0.8075</c:v>
                </c:pt>
                <c:pt idx="44">
                  <c:v>0.80999999999999994</c:v>
                </c:pt>
                <c:pt idx="45">
                  <c:v>0.8125</c:v>
                </c:pt>
                <c:pt idx="46">
                  <c:v>0.81499999999999995</c:v>
                </c:pt>
                <c:pt idx="47">
                  <c:v>0.81749999999999989</c:v>
                </c:pt>
                <c:pt idx="48">
                  <c:v>0.82</c:v>
                </c:pt>
                <c:pt idx="49">
                  <c:v>0.82250000000000001</c:v>
                </c:pt>
                <c:pt idx="50">
                  <c:v>0.82499999999999996</c:v>
                </c:pt>
                <c:pt idx="51">
                  <c:v>0.8274999999999999</c:v>
                </c:pt>
                <c:pt idx="52">
                  <c:v>0.83</c:v>
                </c:pt>
                <c:pt idx="53">
                  <c:v>0.83250000000000002</c:v>
                </c:pt>
                <c:pt idx="54">
                  <c:v>0.83499999999999996</c:v>
                </c:pt>
                <c:pt idx="55">
                  <c:v>0.83749999999999991</c:v>
                </c:pt>
                <c:pt idx="56">
                  <c:v>0.84</c:v>
                </c:pt>
                <c:pt idx="57">
                  <c:v>0.84249999999999992</c:v>
                </c:pt>
                <c:pt idx="58">
                  <c:v>0.84499999999999997</c:v>
                </c:pt>
                <c:pt idx="59">
                  <c:v>0.84749999999999992</c:v>
                </c:pt>
                <c:pt idx="60">
                  <c:v>0.85</c:v>
                </c:pt>
                <c:pt idx="61">
                  <c:v>0.85249999999999992</c:v>
                </c:pt>
                <c:pt idx="62">
                  <c:v>0.85499999999999998</c:v>
                </c:pt>
                <c:pt idx="63">
                  <c:v>0.85749999999999993</c:v>
                </c:pt>
                <c:pt idx="64">
                  <c:v>0.86</c:v>
                </c:pt>
                <c:pt idx="65">
                  <c:v>0.86249999999999993</c:v>
                </c:pt>
                <c:pt idx="66">
                  <c:v>0.86499999999999999</c:v>
                </c:pt>
                <c:pt idx="67">
                  <c:v>0.86749999999999994</c:v>
                </c:pt>
                <c:pt idx="68">
                  <c:v>0.87</c:v>
                </c:pt>
                <c:pt idx="69">
                  <c:v>0.87249999999999994</c:v>
                </c:pt>
                <c:pt idx="70">
                  <c:v>0.875</c:v>
                </c:pt>
                <c:pt idx="71">
                  <c:v>0.87749999999999995</c:v>
                </c:pt>
                <c:pt idx="72">
                  <c:v>0.87999999999999989</c:v>
                </c:pt>
                <c:pt idx="73">
                  <c:v>0.88249999999999995</c:v>
                </c:pt>
                <c:pt idx="74">
                  <c:v>0.88500000000000001</c:v>
                </c:pt>
                <c:pt idx="75">
                  <c:v>0.88749999999999996</c:v>
                </c:pt>
                <c:pt idx="76">
                  <c:v>0.8899999999999999</c:v>
                </c:pt>
                <c:pt idx="77">
                  <c:v>0.89249999999999996</c:v>
                </c:pt>
                <c:pt idx="78">
                  <c:v>0.89500000000000002</c:v>
                </c:pt>
                <c:pt idx="79">
                  <c:v>0.89749999999999996</c:v>
                </c:pt>
                <c:pt idx="80">
                  <c:v>0.89999999999999991</c:v>
                </c:pt>
                <c:pt idx="81">
                  <c:v>0.90249999999999997</c:v>
                </c:pt>
                <c:pt idx="82">
                  <c:v>0.90499999999999992</c:v>
                </c:pt>
                <c:pt idx="83">
                  <c:v>0.90749999999999997</c:v>
                </c:pt>
                <c:pt idx="84">
                  <c:v>0.90999999999999992</c:v>
                </c:pt>
                <c:pt idx="85">
                  <c:v>0.91249999999999998</c:v>
                </c:pt>
                <c:pt idx="86">
                  <c:v>0.91499999999999992</c:v>
                </c:pt>
                <c:pt idx="87">
                  <c:v>0.91749999999999998</c:v>
                </c:pt>
                <c:pt idx="88">
                  <c:v>0.91999999999999993</c:v>
                </c:pt>
                <c:pt idx="89">
                  <c:v>0.92249999999999999</c:v>
                </c:pt>
                <c:pt idx="90">
                  <c:v>0.92499999999999993</c:v>
                </c:pt>
                <c:pt idx="91">
                  <c:v>0.92749999999999999</c:v>
                </c:pt>
                <c:pt idx="92">
                  <c:v>0.92999999999999994</c:v>
                </c:pt>
                <c:pt idx="93">
                  <c:v>0.9325</c:v>
                </c:pt>
                <c:pt idx="94">
                  <c:v>0.93499999999999994</c:v>
                </c:pt>
                <c:pt idx="95">
                  <c:v>0.9375</c:v>
                </c:pt>
                <c:pt idx="96">
                  <c:v>0.94</c:v>
                </c:pt>
                <c:pt idx="97">
                  <c:v>0.94249999999999989</c:v>
                </c:pt>
                <c:pt idx="98">
                  <c:v>0.94499999999999995</c:v>
                </c:pt>
                <c:pt idx="99">
                  <c:v>0.94750000000000001</c:v>
                </c:pt>
                <c:pt idx="100">
                  <c:v>0.95</c:v>
                </c:pt>
              </c:numCache>
            </c:numRef>
          </c:yVal>
          <c:smooth val="0"/>
        </c:ser>
        <c:dLbls>
          <c:showLegendKey val="0"/>
          <c:showVal val="0"/>
          <c:showCatName val="0"/>
          <c:showSerName val="0"/>
          <c:showPercent val="0"/>
          <c:showBubbleSize val="0"/>
        </c:dLbls>
        <c:axId val="480372296"/>
        <c:axId val="480371904"/>
      </c:scatterChart>
      <c:valAx>
        <c:axId val="480372296"/>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dirty="0"/>
                  <a:t>Risk Factor</a:t>
                </a:r>
              </a:p>
            </c:rich>
          </c:tx>
          <c:layout>
            <c:manualLayout>
              <c:xMode val="edge"/>
              <c:yMode val="edge"/>
              <c:x val="0.43796768523200658"/>
              <c:y val="0.81512271414821935"/>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480371904"/>
        <c:crosses val="autoZero"/>
        <c:crossBetween val="midCat"/>
      </c:valAx>
      <c:valAx>
        <c:axId val="480371904"/>
        <c:scaling>
          <c:orientation val="minMax"/>
          <c:min val="0.70000000000000007"/>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dirty="0"/>
                  <a:t>Percentile</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48037229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10/22/2015</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dirty="0"/>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10/22/2015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dirty="0"/>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1</a:t>
            </a:fld>
            <a:endParaRPr lang="en-US" dirty="0"/>
          </a:p>
        </p:txBody>
      </p:sp>
    </p:spTree>
    <p:extLst>
      <p:ext uri="{BB962C8B-B14F-4D97-AF65-F5344CB8AC3E}">
        <p14:creationId xmlns:p14="http://schemas.microsoft.com/office/powerpoint/2010/main" val="870658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 example</a:t>
            </a:r>
          </a:p>
          <a:p>
            <a:r>
              <a:rPr lang="en-US" dirty="0" smtClean="0"/>
              <a:t>Select one high risk</a:t>
            </a:r>
          </a:p>
          <a:p>
            <a:r>
              <a:rPr lang="en-US" dirty="0" smtClean="0"/>
              <a:t>One low risk</a:t>
            </a:r>
          </a:p>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26</a:t>
            </a:fld>
            <a:endParaRPr lang="en-US" dirty="0"/>
          </a:p>
        </p:txBody>
      </p:sp>
    </p:spTree>
    <p:extLst>
      <p:ext uri="{BB962C8B-B14F-4D97-AF65-F5344CB8AC3E}">
        <p14:creationId xmlns:p14="http://schemas.microsoft.com/office/powerpoint/2010/main" val="4134030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3.16 Standards for Determining Ancillary Service Quantities</a:t>
            </a:r>
          </a:p>
          <a:p>
            <a:endParaRPr lang="en-US" sz="1200" dirty="0" smtClean="0"/>
          </a:p>
          <a:p>
            <a:r>
              <a:rPr lang="en-US" sz="1200" dirty="0" smtClean="0"/>
              <a:t>The ERCOT Board shall review and approve ERCOT's methodology for determining the minimum Ancillary Service requirements, the monthly percentage of Load Resources, Controllable Load Resources and DC Ties allowed to provide RRS, and the maximum amount of Reg-Up and Reg-Down that can be provided by Resources providing FRRS-Up and FRRS-Down.</a:t>
            </a:r>
          </a:p>
          <a:p>
            <a:endParaRPr lang="en-US" dirty="0" smtClean="0"/>
          </a:p>
          <a:p>
            <a:r>
              <a:rPr lang="en-US" dirty="0" smtClean="0"/>
              <a:t>Last done by BOD Dec 2014.</a:t>
            </a: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3</a:t>
            </a:fld>
            <a:endParaRPr lang="en-US" dirty="0"/>
          </a:p>
        </p:txBody>
      </p:sp>
    </p:spTree>
    <p:extLst>
      <p:ext uri="{BB962C8B-B14F-4D97-AF65-F5344CB8AC3E}">
        <p14:creationId xmlns:p14="http://schemas.microsoft.com/office/powerpoint/2010/main" val="3824865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u="sng" dirty="0" smtClean="0"/>
              <a:t>Item E.</a:t>
            </a:r>
            <a:r>
              <a:rPr lang="en-US" sz="1200" i="1" u="sng" baseline="0" dirty="0" smtClean="0"/>
              <a:t> is a metric so that </a:t>
            </a:r>
            <a:r>
              <a:rPr lang="en-US" sz="1200" i="1" u="sng" dirty="0" smtClean="0"/>
              <a:t>using the 95</a:t>
            </a:r>
            <a:r>
              <a:rPr lang="en-US" sz="1200" i="1" u="sng" baseline="30000" dirty="0" smtClean="0"/>
              <a:t>th</a:t>
            </a:r>
            <a:r>
              <a:rPr lang="en-US" sz="1200" i="1" u="sng" dirty="0" smtClean="0"/>
              <a:t> percentile will not decrease regulation if CPS1 scores  significantly . </a:t>
            </a:r>
            <a:r>
              <a:rPr lang="en-US" sz="1200" i="1" u="sng" baseline="0" dirty="0" smtClean="0"/>
              <a:t>This adjustment will be applied to the month that scored below 140% unless the rolling average goes below 140%  and then it will be applied to the next month until the rolling 12 month CPS1 average increases above 140%.</a:t>
            </a: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6</a:t>
            </a:fld>
            <a:endParaRPr lang="en-US" dirty="0"/>
          </a:p>
        </p:txBody>
      </p:sp>
    </p:spTree>
    <p:extLst>
      <p:ext uri="{BB962C8B-B14F-4D97-AF65-F5344CB8AC3E}">
        <p14:creationId xmlns:p14="http://schemas.microsoft.com/office/powerpoint/2010/main" val="292711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7</a:t>
            </a:fld>
            <a:endParaRPr lang="en-US" dirty="0"/>
          </a:p>
        </p:txBody>
      </p:sp>
    </p:spTree>
    <p:extLst>
      <p:ext uri="{BB962C8B-B14F-4D97-AF65-F5344CB8AC3E}">
        <p14:creationId xmlns:p14="http://schemas.microsoft.com/office/powerpoint/2010/main" val="640460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8</a:t>
            </a:fld>
            <a:endParaRPr lang="en-US" dirty="0"/>
          </a:p>
        </p:txBody>
      </p:sp>
    </p:spTree>
    <p:extLst>
      <p:ext uri="{BB962C8B-B14F-4D97-AF65-F5344CB8AC3E}">
        <p14:creationId xmlns:p14="http://schemas.microsoft.com/office/powerpoint/2010/main" val="435682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10</a:t>
            </a:fld>
            <a:endParaRPr lang="en-US" dirty="0"/>
          </a:p>
        </p:txBody>
      </p:sp>
    </p:spTree>
    <p:extLst>
      <p:ext uri="{BB962C8B-B14F-4D97-AF65-F5344CB8AC3E}">
        <p14:creationId xmlns:p14="http://schemas.microsoft.com/office/powerpoint/2010/main" val="292711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10"/>
          </p:nvPr>
        </p:nvSpPr>
        <p:spPr/>
        <p:txBody>
          <a:bodyPr/>
          <a:lstStyle/>
          <a:p>
            <a:fld id="{E41B3D22-F502-4A52-A06E-717BD3D70E2C}"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729976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Font sizes</a:t>
            </a:r>
            <a:r>
              <a:rPr lang="en-US" i="1" baseline="0" dirty="0" smtClean="0"/>
              <a:t> should be increased if possible</a:t>
            </a:r>
            <a:endParaRPr lang="en-US" i="1" dirty="0"/>
          </a:p>
        </p:txBody>
      </p:sp>
      <p:sp>
        <p:nvSpPr>
          <p:cNvPr id="4" name="Slide Number Placeholder 3"/>
          <p:cNvSpPr>
            <a:spLocks noGrp="1"/>
          </p:cNvSpPr>
          <p:nvPr>
            <p:ph type="sldNum" sz="quarter" idx="10"/>
          </p:nvPr>
        </p:nvSpPr>
        <p:spPr/>
        <p:txBody>
          <a:bodyPr/>
          <a:lstStyle/>
          <a:p>
            <a:fld id="{E41B3D22-F502-4A52-A06E-717BD3D70E2C}" type="slidenum">
              <a:rPr lang="en-US" smtClean="0"/>
              <a:t>13</a:t>
            </a:fld>
            <a:endParaRPr lang="en-US" dirty="0"/>
          </a:p>
        </p:txBody>
      </p:sp>
    </p:spTree>
    <p:extLst>
      <p:ext uri="{BB962C8B-B14F-4D97-AF65-F5344CB8AC3E}">
        <p14:creationId xmlns:p14="http://schemas.microsoft.com/office/powerpoint/2010/main" val="1381020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Font sizes</a:t>
            </a:r>
            <a:r>
              <a:rPr lang="en-US" i="1" baseline="0" dirty="0" smtClean="0"/>
              <a:t> should be increased if possible</a:t>
            </a:r>
            <a:endParaRPr lang="en-US" i="1" dirty="0"/>
          </a:p>
        </p:txBody>
      </p:sp>
      <p:sp>
        <p:nvSpPr>
          <p:cNvPr id="4" name="Slide Number Placeholder 3"/>
          <p:cNvSpPr>
            <a:spLocks noGrp="1"/>
          </p:cNvSpPr>
          <p:nvPr>
            <p:ph type="sldNum" sz="quarter" idx="10"/>
          </p:nvPr>
        </p:nvSpPr>
        <p:spPr/>
        <p:txBody>
          <a:bodyPr/>
          <a:lstStyle/>
          <a:p>
            <a:fld id="{E41B3D22-F502-4A52-A06E-717BD3D70E2C}" type="slidenum">
              <a:rPr lang="en-US" smtClean="0"/>
              <a:t>14</a:t>
            </a:fld>
            <a:endParaRPr lang="en-US" dirty="0"/>
          </a:p>
        </p:txBody>
      </p:sp>
    </p:spTree>
    <p:extLst>
      <p:ext uri="{BB962C8B-B14F-4D97-AF65-F5344CB8AC3E}">
        <p14:creationId xmlns:p14="http://schemas.microsoft.com/office/powerpoint/2010/main" val="1381020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42821010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34769712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4739633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0652241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37527874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429254022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9108444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descr="ERCOT cmyk-01.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
        <p:nvSpPr>
          <p:cNvPr id="8" name="TextBox 7"/>
          <p:cNvSpPr txBox="1"/>
          <p:nvPr/>
        </p:nvSpPr>
        <p:spPr>
          <a:xfrm>
            <a:off x="1085849" y="6010274"/>
            <a:ext cx="6867526" cy="415498"/>
          </a:xfrm>
          <a:prstGeom prst="rect">
            <a:avLst/>
          </a:prstGeom>
          <a:noFill/>
        </p:spPr>
        <p:txBody>
          <a:bodyPr wrap="square" rtlCol="0">
            <a:spAutoFit/>
          </a:bodyPr>
          <a:lstStyle/>
          <a:p>
            <a:pPr algn="l"/>
            <a:r>
              <a:rPr lang="en-US" sz="1050" dirty="0" smtClean="0"/>
              <a:t>Ancillary Services Methodology Changes for 2016</a:t>
            </a:r>
            <a:endParaRPr lang="en-US" sz="1050" b="1" dirty="0"/>
          </a:p>
          <a:p>
            <a:pPr algn="l"/>
            <a:fld id="{49486E62-95B4-4F6D-B8CE-32A4032D4A48}" type="datetimeFigureOut">
              <a:rPr lang="en-US" sz="1050" smtClean="0"/>
              <a:pPr algn="l"/>
              <a:t>10/22/2015</a:t>
            </a:fld>
            <a:endParaRPr lang="en-US" sz="1050" dirty="0"/>
          </a:p>
        </p:txBody>
      </p:sp>
    </p:spTree>
    <p:extLst>
      <p:ext uri="{BB962C8B-B14F-4D97-AF65-F5344CB8AC3E}">
        <p14:creationId xmlns:p14="http://schemas.microsoft.com/office/powerpoint/2010/main" val="4158016387"/>
      </p:ext>
    </p:extLst>
  </p:cSld>
  <p:clrMap bg1="lt1" tx1="dk1" bg2="lt2" tx2="dk2" accent1="accent1" accent2="accent2" accent3="accent3" accent4="accent4" accent5="accent5" accent6="accent6" hlink="hlink" folHlink="folHlink"/>
  <p:sldLayoutIdLst>
    <p:sldLayoutId id="2147493490" r:id="rId1"/>
    <p:sldLayoutId id="2147493491" r:id="rId2"/>
    <p:sldLayoutId id="2147493492" r:id="rId3"/>
    <p:sldLayoutId id="2147493493" r:id="rId4"/>
    <p:sldLayoutId id="2147493494" r:id="rId5"/>
    <p:sldLayoutId id="2147493495" r:id="rId6"/>
    <p:sldLayoutId id="2147493496"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10.png"/><Relationship Id="rId4" Type="http://schemas.openxmlformats.org/officeDocument/2006/relationships/image" Target="../media/image12.emf"/></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chart" Target="../charts/char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3249" y="1498064"/>
            <a:ext cx="7974693" cy="4077315"/>
            <a:chOff x="603250" y="546100"/>
            <a:chExt cx="7727950" cy="4077315"/>
          </a:xfrm>
        </p:grpSpPr>
        <p:pic>
          <p:nvPicPr>
            <p:cNvPr id="9" name="Picture 8" descr="ERCOT cmy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696686" y="2130425"/>
              <a:ext cx="7634514" cy="2492990"/>
            </a:xfrm>
            <a:prstGeom prst="rect">
              <a:avLst/>
            </a:prstGeom>
            <a:noFill/>
          </p:spPr>
          <p:txBody>
            <a:bodyPr wrap="square" rtlCol="0">
              <a:spAutoFit/>
            </a:bodyPr>
            <a:lstStyle/>
            <a:p>
              <a:r>
                <a:rPr lang="en-US" sz="3200" dirty="0"/>
                <a:t>Ancillary Services Methodology Changes for 2016</a:t>
              </a:r>
              <a:endParaRPr lang="en-US" b="1" dirty="0" smtClean="0"/>
            </a:p>
            <a:p>
              <a:r>
                <a:rPr lang="en-US" sz="2000" i="1" dirty="0" smtClean="0"/>
                <a:t>Bill Blevins</a:t>
              </a:r>
            </a:p>
            <a:p>
              <a:r>
                <a:rPr lang="en-US" dirty="0" smtClean="0"/>
                <a:t>Manager Operations Planning</a:t>
              </a:r>
            </a:p>
            <a:p>
              <a:r>
                <a:rPr lang="en-US" dirty="0" smtClean="0"/>
                <a:t> </a:t>
              </a:r>
            </a:p>
            <a:p>
              <a:r>
                <a:rPr lang="en-US" dirty="0" smtClean="0"/>
                <a:t>TAC</a:t>
              </a:r>
            </a:p>
            <a:p>
              <a:r>
                <a:rPr lang="en-US" dirty="0" smtClean="0"/>
                <a:t>29-OCTOBER-2015</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2800" dirty="0" smtClean="0"/>
              <a:t>Suggested Changes to Non-Spin Service</a:t>
            </a:r>
            <a:endParaRPr lang="en-US" sz="2800" dirty="0"/>
          </a:p>
        </p:txBody>
      </p:sp>
      <p:sp>
        <p:nvSpPr>
          <p:cNvPr id="29699" name="Rectangle 3"/>
          <p:cNvSpPr>
            <a:spLocks noGrp="1" noChangeArrowheads="1"/>
          </p:cNvSpPr>
          <p:nvPr>
            <p:ph type="body" idx="1"/>
          </p:nvPr>
        </p:nvSpPr>
        <p:spPr>
          <a:xfrm>
            <a:off x="457200" y="914400"/>
            <a:ext cx="8229600" cy="5105400"/>
          </a:xfrm>
        </p:spPr>
        <p:txBody>
          <a:bodyPr/>
          <a:lstStyle/>
          <a:p>
            <a:pPr marL="914400" lvl="1" indent="-457200">
              <a:buFont typeface="+mj-lt"/>
              <a:buAutoNum type="alphaUcPeriod"/>
            </a:pPr>
            <a:r>
              <a:rPr lang="en-US" sz="2400" dirty="0"/>
              <a:t>Remove last 30 days from NSRS Analysis and instead use the same month for previous three </a:t>
            </a:r>
            <a:r>
              <a:rPr lang="en-US" sz="2400" dirty="0" smtClean="0"/>
              <a:t>years</a:t>
            </a:r>
            <a:endParaRPr lang="en-US" sz="2400" dirty="0"/>
          </a:p>
          <a:p>
            <a:pPr marL="914400" lvl="1" indent="-457200">
              <a:buFont typeface="+mj-lt"/>
              <a:buAutoNum type="alphaUcPeriod"/>
            </a:pPr>
            <a:r>
              <a:rPr lang="en-US" sz="2400" dirty="0" smtClean="0"/>
              <a:t>Use </a:t>
            </a:r>
            <a:r>
              <a:rPr lang="en-US" sz="2400" dirty="0"/>
              <a:t>the </a:t>
            </a:r>
            <a:r>
              <a:rPr lang="en-US" sz="2400" dirty="0" smtClean="0"/>
              <a:t>3-hour </a:t>
            </a:r>
            <a:r>
              <a:rPr lang="en-US" sz="2400" dirty="0"/>
              <a:t>ahead </a:t>
            </a:r>
            <a:r>
              <a:rPr lang="en-US" sz="2400" dirty="0" smtClean="0"/>
              <a:t>net forecast error instead of 6-hour ahead </a:t>
            </a:r>
          </a:p>
          <a:p>
            <a:pPr marL="914400" lvl="1" indent="-457200">
              <a:buFont typeface="+mj-lt"/>
              <a:buAutoNum type="alphaUcPeriod"/>
            </a:pPr>
            <a:r>
              <a:rPr lang="en-US" sz="2400" dirty="0" smtClean="0"/>
              <a:t>Use </a:t>
            </a:r>
            <a:r>
              <a:rPr lang="en-US" sz="2400" dirty="0"/>
              <a:t>net forecast error only on the </a:t>
            </a:r>
            <a:r>
              <a:rPr lang="en-US" sz="2400" dirty="0" smtClean="0"/>
              <a:t>under-forecast</a:t>
            </a:r>
          </a:p>
          <a:p>
            <a:pPr marL="914400" lvl="1" indent="-457200">
              <a:buFont typeface="+mj-lt"/>
              <a:buAutoNum type="alphaUcPeriod"/>
            </a:pPr>
            <a:r>
              <a:rPr lang="en-US" sz="2400" dirty="0" smtClean="0"/>
              <a:t>Use dynamic percentile between 70</a:t>
            </a:r>
            <a:r>
              <a:rPr lang="en-US" sz="2400" baseline="30000" dirty="0" smtClean="0"/>
              <a:t>th</a:t>
            </a:r>
            <a:r>
              <a:rPr lang="en-US" sz="2400" dirty="0" smtClean="0"/>
              <a:t> and 95</a:t>
            </a:r>
            <a:r>
              <a:rPr lang="en-US" sz="2400" baseline="30000" dirty="0" smtClean="0"/>
              <a:t>th</a:t>
            </a:r>
            <a:r>
              <a:rPr lang="en-US" sz="2400" dirty="0" smtClean="0"/>
              <a:t> percentile based on the risk of net load ramp</a:t>
            </a:r>
            <a:endParaRPr lang="en-US" sz="2400" dirty="0"/>
          </a:p>
          <a:p>
            <a:pPr marL="0" indent="0">
              <a:buNone/>
            </a:pPr>
            <a:endParaRPr lang="en-US" sz="2400" strike="sngStrike" dirty="0" smtClean="0">
              <a:solidFill>
                <a:srgbClr val="FF0000"/>
              </a:solidFill>
            </a:endParaRPr>
          </a:p>
          <a:p>
            <a:pPr lvl="1"/>
            <a:endParaRPr lang="en-US" sz="2400" dirty="0"/>
          </a:p>
        </p:txBody>
      </p:sp>
    </p:spTree>
    <p:extLst>
      <p:ext uri="{BB962C8B-B14F-4D97-AF65-F5344CB8AC3E}">
        <p14:creationId xmlns:p14="http://schemas.microsoft.com/office/powerpoint/2010/main" val="4231666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b="1" dirty="0"/>
              <a:t>Possible Changes to Non-Spin Reserve </a:t>
            </a:r>
            <a:r>
              <a:rPr lang="en-US" b="1" dirty="0" smtClean="0"/>
              <a:t>Service(NSRS)</a:t>
            </a:r>
            <a:endParaRPr lang="en-US" b="1" dirty="0"/>
          </a:p>
        </p:txBody>
      </p:sp>
      <p:graphicFrame>
        <p:nvGraphicFramePr>
          <p:cNvPr id="2" name="Table 1"/>
          <p:cNvGraphicFramePr>
            <a:graphicFrameLocks noGrp="1"/>
          </p:cNvGraphicFramePr>
          <p:nvPr>
            <p:extLst>
              <p:ext uri="{D42A27DB-BD31-4B8C-83A1-F6EECF244321}">
                <p14:modId xmlns:p14="http://schemas.microsoft.com/office/powerpoint/2010/main" val="2156714191"/>
              </p:ext>
            </p:extLst>
          </p:nvPr>
        </p:nvGraphicFramePr>
        <p:xfrm>
          <a:off x="631722" y="838200"/>
          <a:ext cx="7871010" cy="4781550"/>
        </p:xfrm>
        <a:graphic>
          <a:graphicData uri="http://schemas.openxmlformats.org/drawingml/2006/table">
            <a:tbl>
              <a:tblPr firstRow="1" firstCol="1" bandRow="1">
                <a:tableStyleId>{5C22544A-7EE6-4342-B048-85BDC9FD1C3A}</a:tableStyleId>
              </a:tblPr>
              <a:tblGrid>
                <a:gridCol w="2623670"/>
                <a:gridCol w="2623670"/>
                <a:gridCol w="2623670"/>
              </a:tblGrid>
              <a:tr h="466856">
                <a:tc>
                  <a:txBody>
                    <a:bodyPr/>
                    <a:lstStyle/>
                    <a:p>
                      <a:endParaRPr lang="en-US"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1200" dirty="0" smtClean="0">
                          <a:solidFill>
                            <a:schemeClr val="tx1"/>
                          </a:solidFill>
                        </a:rPr>
                        <a:t>Current Methodology</a:t>
                      </a:r>
                      <a:endParaRPr 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Proposed</a:t>
                      </a:r>
                      <a:r>
                        <a:rPr lang="en-US" sz="1200" baseline="0" dirty="0" smtClean="0">
                          <a:solidFill>
                            <a:schemeClr val="tx1"/>
                          </a:solidFill>
                        </a:rPr>
                        <a:t> Methodology</a:t>
                      </a:r>
                      <a:endParaRPr lang="en-US" sz="12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1766439">
                <a:tc>
                  <a:txBody>
                    <a:bodyPr/>
                    <a:lstStyle/>
                    <a:p>
                      <a:pPr algn="ctr"/>
                      <a:r>
                        <a:rPr lang="en-US" sz="1600" dirty="0" smtClean="0">
                          <a:solidFill>
                            <a:schemeClr val="tx1"/>
                          </a:solidFill>
                        </a:rPr>
                        <a:t>Data Used</a:t>
                      </a: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6856">
                <a:tc>
                  <a:txBody>
                    <a:bodyPr/>
                    <a:lstStyle/>
                    <a:p>
                      <a:pPr algn="ctr"/>
                      <a:r>
                        <a:rPr lang="en-US" sz="1600" dirty="0" smtClean="0">
                          <a:solidFill>
                            <a:schemeClr val="tx1"/>
                          </a:solidFill>
                        </a:rPr>
                        <a:t>Forecast</a:t>
                      </a: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1200" b="1" dirty="0" smtClean="0"/>
                        <a:t>6hour-ahead Net Load Error</a:t>
                      </a:r>
                      <a:endParaRPr 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u="none" strike="noStrike" kern="1200" cap="none" spc="0" normalizeH="0" baseline="0" noProof="0" dirty="0" smtClean="0">
                          <a:ln>
                            <a:noFill/>
                          </a:ln>
                          <a:effectLst/>
                          <a:uLnTx/>
                          <a:uFillTx/>
                        </a:rPr>
                        <a:t>3hour-ahead Net Load Error</a:t>
                      </a:r>
                      <a:endParaRPr kumimoji="0" lang="en-US" sz="1200" b="1" i="0" u="none" strike="noStrike" kern="1200" cap="none" spc="0" normalizeH="0" baseline="0" noProof="0" dirty="0" smtClean="0">
                        <a:ln>
                          <a:noFill/>
                        </a:ln>
                        <a:solidFill>
                          <a:prstClr val="black"/>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9103">
                <a:tc>
                  <a:txBody>
                    <a:bodyPr/>
                    <a:lstStyle/>
                    <a:p>
                      <a:pPr algn="ctr"/>
                      <a:r>
                        <a:rPr lang="en-US" sz="1400" dirty="0" smtClean="0">
                          <a:solidFill>
                            <a:schemeClr val="tx1"/>
                          </a:solidFill>
                        </a:rPr>
                        <a:t>Over &amp;</a:t>
                      </a:r>
                      <a:r>
                        <a:rPr lang="en-US" sz="1400" baseline="0" dirty="0" smtClean="0">
                          <a:solidFill>
                            <a:schemeClr val="tx1"/>
                          </a:solidFill>
                        </a:rPr>
                        <a:t> Under Forecast</a:t>
                      </a: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1200" b="1" dirty="0" smtClean="0"/>
                        <a:t>Both</a:t>
                      </a:r>
                      <a:endParaRPr 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FF0000"/>
                          </a:solidFill>
                        </a:rPr>
                        <a:t>Under Forecast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3598">
                <a:tc>
                  <a:txBody>
                    <a:bodyPr/>
                    <a:lstStyle/>
                    <a:p>
                      <a:pPr algn="ctr"/>
                      <a:r>
                        <a:rPr lang="en-US" sz="1600" dirty="0" smtClean="0">
                          <a:solidFill>
                            <a:schemeClr val="tx1"/>
                          </a:solidFill>
                        </a:rPr>
                        <a:t>Percentile</a:t>
                      </a: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1200" b="1" dirty="0" smtClean="0"/>
                        <a:t>95th</a:t>
                      </a:r>
                      <a:endParaRPr 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FF0000"/>
                          </a:solidFill>
                        </a:rPr>
                        <a:t>Dynamically</a:t>
                      </a:r>
                      <a:r>
                        <a:rPr lang="en-US" sz="1200" b="1" baseline="0" dirty="0" smtClean="0">
                          <a:solidFill>
                            <a:srgbClr val="FF0000"/>
                          </a:solidFill>
                        </a:rPr>
                        <a:t> determined based on risk of  net load ramp</a:t>
                      </a:r>
                      <a:endParaRPr lang="en-US" sz="1200" b="1" dirty="0" smtClean="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1842">
                <a:tc>
                  <a:txBody>
                    <a:bodyPr/>
                    <a:lstStyle/>
                    <a:p>
                      <a:pPr algn="ctr"/>
                      <a:r>
                        <a:rPr lang="en-US" sz="1600" dirty="0" smtClean="0">
                          <a:solidFill>
                            <a:schemeClr val="tx1"/>
                          </a:solidFill>
                        </a:rPr>
                        <a:t>Cap</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1200" b="1" dirty="0" smtClean="0"/>
                        <a:t>2000MW</a:t>
                      </a:r>
                      <a:endParaRPr 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t>No Cap</a:t>
                      </a:r>
                      <a:endParaRPr 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6856">
                <a:tc>
                  <a:txBody>
                    <a:bodyPr/>
                    <a:lstStyle/>
                    <a:p>
                      <a:pPr algn="ctr"/>
                      <a:r>
                        <a:rPr lang="en-US" sz="1600" dirty="0" smtClean="0">
                          <a:solidFill>
                            <a:schemeClr val="tx1"/>
                          </a:solidFill>
                        </a:rPr>
                        <a:t>Floor</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1200" b="1" dirty="0" smtClean="0"/>
                        <a:t>1375 MW </a:t>
                      </a:r>
                    </a:p>
                    <a:p>
                      <a:pPr algn="ctr"/>
                      <a:r>
                        <a:rPr lang="en-US" sz="1200" b="1" dirty="0" smtClean="0"/>
                        <a:t>(Peak</a:t>
                      </a:r>
                      <a:r>
                        <a:rPr lang="en-US" sz="1200" b="1" baseline="0" dirty="0" smtClean="0"/>
                        <a:t> Hours</a:t>
                      </a:r>
                      <a:r>
                        <a:rPr lang="en-US" sz="1200" b="1" dirty="0" smtClean="0"/>
                        <a:t>)</a:t>
                      </a:r>
                      <a:endParaRPr 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t>1375 MW </a:t>
                      </a:r>
                    </a:p>
                    <a:p>
                      <a:pPr algn="ctr"/>
                      <a:r>
                        <a:rPr lang="en-US" sz="1200" b="1" dirty="0" smtClean="0"/>
                        <a:t>(Peak</a:t>
                      </a:r>
                      <a:r>
                        <a:rPr lang="en-US" sz="1200" b="1" baseline="0" dirty="0" smtClean="0"/>
                        <a:t> Hours</a:t>
                      </a:r>
                      <a:r>
                        <a:rPr lang="en-US" sz="1200" b="1" dirty="0" smtClean="0"/>
                        <a:t>)</a:t>
                      </a:r>
                      <a:endParaRPr 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TextBox 3"/>
          <p:cNvSpPr txBox="1"/>
          <p:nvPr/>
        </p:nvSpPr>
        <p:spPr>
          <a:xfrm>
            <a:off x="4115827" y="2607812"/>
            <a:ext cx="1029665" cy="230832"/>
          </a:xfrm>
          <a:prstGeom prst="rect">
            <a:avLst/>
          </a:prstGeom>
          <a:noFill/>
          <a:ln>
            <a:noFill/>
          </a:ln>
        </p:spPr>
        <p:txBody>
          <a:bodyPr wrap="square" rtlCol="0">
            <a:spAutoFit/>
          </a:bodyPr>
          <a:lstStyle/>
          <a:p>
            <a:r>
              <a:rPr lang="en-US" sz="900" dirty="0" smtClean="0">
                <a:solidFill>
                  <a:prstClr val="black"/>
                </a:solidFill>
              </a:rPr>
              <a:t>Target Period</a:t>
            </a:r>
            <a:endParaRPr lang="en-US" sz="900" dirty="0">
              <a:solidFill>
                <a:prstClr val="black"/>
              </a:solidFill>
            </a:endParaRPr>
          </a:p>
        </p:txBody>
      </p:sp>
      <p:sp>
        <p:nvSpPr>
          <p:cNvPr id="17" name="TextBox 16"/>
          <p:cNvSpPr txBox="1"/>
          <p:nvPr/>
        </p:nvSpPr>
        <p:spPr>
          <a:xfrm>
            <a:off x="4237078" y="1311533"/>
            <a:ext cx="908414" cy="369332"/>
          </a:xfrm>
          <a:prstGeom prst="rect">
            <a:avLst/>
          </a:prstGeom>
          <a:noFill/>
          <a:ln>
            <a:noFill/>
          </a:ln>
        </p:spPr>
        <p:txBody>
          <a:bodyPr wrap="square" rtlCol="0">
            <a:spAutoFit/>
          </a:bodyPr>
          <a:lstStyle/>
          <a:p>
            <a:r>
              <a:rPr lang="en-US" sz="900" dirty="0" smtClean="0">
                <a:solidFill>
                  <a:prstClr val="black"/>
                </a:solidFill>
              </a:rPr>
              <a:t>Same Period </a:t>
            </a:r>
          </a:p>
          <a:p>
            <a:r>
              <a:rPr lang="en-US" sz="900" dirty="0" smtClean="0">
                <a:solidFill>
                  <a:prstClr val="black"/>
                </a:solidFill>
              </a:rPr>
              <a:t>Previous Year</a:t>
            </a:r>
            <a:endParaRPr lang="en-US" sz="900" dirty="0">
              <a:solidFill>
                <a:prstClr val="black"/>
              </a:solidFill>
            </a:endParaRPr>
          </a:p>
        </p:txBody>
      </p:sp>
      <p:sp>
        <p:nvSpPr>
          <p:cNvPr id="20" name="TextBox 19"/>
          <p:cNvSpPr txBox="1"/>
          <p:nvPr/>
        </p:nvSpPr>
        <p:spPr>
          <a:xfrm>
            <a:off x="3308216" y="1311533"/>
            <a:ext cx="1029665" cy="553998"/>
          </a:xfrm>
          <a:prstGeom prst="rect">
            <a:avLst/>
          </a:prstGeom>
          <a:noFill/>
          <a:ln>
            <a:noFill/>
          </a:ln>
        </p:spPr>
        <p:txBody>
          <a:bodyPr wrap="square" rtlCol="0">
            <a:spAutoFit/>
          </a:bodyPr>
          <a:lstStyle/>
          <a:p>
            <a:r>
              <a:rPr lang="en-US" sz="1000" dirty="0" smtClean="0">
                <a:solidFill>
                  <a:prstClr val="black"/>
                </a:solidFill>
              </a:rPr>
              <a:t>15 days</a:t>
            </a:r>
          </a:p>
          <a:p>
            <a:r>
              <a:rPr lang="en-US" sz="1000" dirty="0" smtClean="0">
                <a:solidFill>
                  <a:prstClr val="black"/>
                </a:solidFill>
              </a:rPr>
              <a:t>Not considered</a:t>
            </a:r>
            <a:endParaRPr lang="en-US" sz="1000" dirty="0">
              <a:solidFill>
                <a:prstClr val="black"/>
              </a:solidFill>
            </a:endParaRPr>
          </a:p>
        </p:txBody>
      </p:sp>
      <p:sp>
        <p:nvSpPr>
          <p:cNvPr id="22" name="TextBox 21"/>
          <p:cNvSpPr txBox="1"/>
          <p:nvPr/>
        </p:nvSpPr>
        <p:spPr>
          <a:xfrm>
            <a:off x="3308216" y="2577626"/>
            <a:ext cx="747474" cy="507831"/>
          </a:xfrm>
          <a:prstGeom prst="rect">
            <a:avLst/>
          </a:prstGeom>
          <a:noFill/>
          <a:ln>
            <a:noFill/>
          </a:ln>
        </p:spPr>
        <p:txBody>
          <a:bodyPr wrap="square" rtlCol="0">
            <a:spAutoFit/>
          </a:bodyPr>
          <a:lstStyle/>
          <a:p>
            <a:r>
              <a:rPr lang="en-US" sz="900" dirty="0" smtClean="0">
                <a:solidFill>
                  <a:prstClr val="black"/>
                </a:solidFill>
              </a:rPr>
              <a:t>30days prior to study</a:t>
            </a:r>
            <a:endParaRPr lang="en-US" sz="900" dirty="0">
              <a:solidFill>
                <a:prstClr val="black"/>
              </a:solidFill>
            </a:endParaRPr>
          </a:p>
        </p:txBody>
      </p:sp>
      <p:grpSp>
        <p:nvGrpSpPr>
          <p:cNvPr id="5" name="Group 4"/>
          <p:cNvGrpSpPr/>
          <p:nvPr/>
        </p:nvGrpSpPr>
        <p:grpSpPr>
          <a:xfrm>
            <a:off x="3391045" y="1665360"/>
            <a:ext cx="1620843" cy="938632"/>
            <a:chOff x="2611311" y="1665360"/>
            <a:chExt cx="1620843" cy="938632"/>
          </a:xfrm>
        </p:grpSpPr>
        <p:sp>
          <p:nvSpPr>
            <p:cNvPr id="8" name="Rectangle 7"/>
            <p:cNvSpPr/>
            <p:nvPr/>
          </p:nvSpPr>
          <p:spPr>
            <a:xfrm>
              <a:off x="3592074" y="1857037"/>
              <a:ext cx="640080" cy="175970"/>
            </a:xfrm>
            <a:prstGeom prst="rect">
              <a:avLst/>
            </a:prstGeom>
            <a:solidFill>
              <a:srgbClr val="0F1423">
                <a:lumMod val="25000"/>
                <a:lumOff val="75000"/>
              </a:srgbClr>
            </a:solidFill>
            <a:ln w="9525" cap="flat" cmpd="sng" algn="ctr">
              <a:solidFill>
                <a:schemeClr val="accent1"/>
              </a:solidFill>
              <a:prstDash val="solid"/>
            </a:ln>
            <a:effectLst>
              <a:outerShdw blurRad="40000" dist="23000" dir="5400000" rotWithShape="0">
                <a:srgbClr val="000000">
                  <a:alpha val="35000"/>
                </a:srgbClr>
              </a:outerShdw>
            </a:effectLst>
          </p:spPr>
          <p:txBody>
            <a:bodyPr rtlCol="0" anchor="ctr"/>
            <a:lstStyle/>
            <a:p>
              <a:pPr algn="ctr" defTabSz="914400">
                <a:defRPr/>
              </a:pPr>
              <a:r>
                <a:rPr lang="en-US" sz="1100" kern="0" dirty="0" smtClean="0">
                  <a:solidFill>
                    <a:prstClr val="black"/>
                  </a:solidFill>
                </a:rPr>
                <a:t>30</a:t>
              </a:r>
            </a:p>
          </p:txBody>
        </p:sp>
        <p:sp>
          <p:nvSpPr>
            <p:cNvPr id="10" name="Rectangle 9"/>
            <p:cNvSpPr/>
            <p:nvPr/>
          </p:nvSpPr>
          <p:spPr>
            <a:xfrm>
              <a:off x="3592074" y="2205033"/>
              <a:ext cx="640080" cy="175970"/>
            </a:xfrm>
            <a:prstGeom prst="rect">
              <a:avLst/>
            </a:prstGeom>
            <a:solidFill>
              <a:schemeClr val="accent2">
                <a:lumMod val="60000"/>
                <a:lumOff val="40000"/>
              </a:schemeClr>
            </a:solidFill>
            <a:ln w="9525" cap="flat" cmpd="sng" algn="ctr">
              <a:solidFill>
                <a:schemeClr val="accent1"/>
              </a:solidFill>
              <a:prstDash val="solid"/>
            </a:ln>
            <a:effectLst>
              <a:outerShdw blurRad="40000" dist="23000" dir="5400000" rotWithShape="0">
                <a:srgbClr val="000000">
                  <a:alpha val="35000"/>
                </a:srgbClr>
              </a:outerShdw>
            </a:effectLst>
          </p:spPr>
          <p:txBody>
            <a:bodyPr rtlCol="0" anchor="ctr"/>
            <a:lstStyle/>
            <a:p>
              <a:pPr algn="ctr" defTabSz="914400">
                <a:defRPr/>
              </a:pPr>
              <a:r>
                <a:rPr lang="en-US" sz="1200" kern="0" dirty="0">
                  <a:solidFill>
                    <a:prstClr val="black"/>
                  </a:solidFill>
                </a:rPr>
                <a:t>30</a:t>
              </a:r>
            </a:p>
          </p:txBody>
        </p:sp>
        <p:sp>
          <p:nvSpPr>
            <p:cNvPr id="13" name="Rectangle 12"/>
            <p:cNvSpPr/>
            <p:nvPr/>
          </p:nvSpPr>
          <p:spPr>
            <a:xfrm>
              <a:off x="3259011" y="2203184"/>
              <a:ext cx="320040" cy="175751"/>
            </a:xfrm>
            <a:prstGeom prst="rect">
              <a:avLst/>
            </a:prstGeom>
            <a:solidFill>
              <a:schemeClr val="bg1"/>
            </a:solidFill>
            <a:ln w="9525" cap="flat" cmpd="sng" algn="ctr">
              <a:solidFill>
                <a:schemeClr val="accent1"/>
              </a:solidFill>
              <a:prstDash val="solid"/>
            </a:ln>
            <a:effectLst>
              <a:outerShdw blurRad="40000" dist="23000" dir="5400000" rotWithShape="0">
                <a:srgbClr val="000000">
                  <a:alpha val="35000"/>
                </a:srgbClr>
              </a:outerShdw>
            </a:effectLst>
          </p:spPr>
          <p:txBody>
            <a:bodyPr rtlCol="0" anchor="ctr"/>
            <a:lstStyle/>
            <a:p>
              <a:pPr algn="ctr" defTabSz="914400">
                <a:defRPr/>
              </a:pPr>
              <a:r>
                <a:rPr lang="en-US" sz="800" kern="0" dirty="0" smtClean="0">
                  <a:solidFill>
                    <a:prstClr val="black"/>
                  </a:solidFill>
                </a:rPr>
                <a:t>15</a:t>
              </a:r>
            </a:p>
          </p:txBody>
        </p:sp>
        <p:sp>
          <p:nvSpPr>
            <p:cNvPr id="14" name="Rectangle 13"/>
            <p:cNvSpPr/>
            <p:nvPr/>
          </p:nvSpPr>
          <p:spPr>
            <a:xfrm>
              <a:off x="2611311" y="2205471"/>
              <a:ext cx="640080" cy="175970"/>
            </a:xfrm>
            <a:prstGeom prst="rect">
              <a:avLst/>
            </a:prstGeom>
            <a:solidFill>
              <a:srgbClr val="0F1423">
                <a:lumMod val="25000"/>
                <a:lumOff val="75000"/>
              </a:srgbClr>
            </a:solidFill>
            <a:ln w="9525" cap="flat" cmpd="sng" algn="ctr">
              <a:solidFill>
                <a:schemeClr val="accent1"/>
              </a:solidFill>
              <a:prstDash val="solid"/>
            </a:ln>
            <a:effectLst>
              <a:outerShdw blurRad="40000" dist="23000" dir="5400000" rotWithShape="0">
                <a:srgbClr val="000000">
                  <a:alpha val="35000"/>
                </a:srgbClr>
              </a:outerShdw>
            </a:effectLst>
          </p:spPr>
          <p:txBody>
            <a:bodyPr rtlCol="0" anchor="ctr"/>
            <a:lstStyle/>
            <a:p>
              <a:pPr algn="ctr" defTabSz="914400">
                <a:defRPr/>
              </a:pPr>
              <a:r>
                <a:rPr lang="en-US" sz="1100" kern="0" dirty="0" smtClean="0">
                  <a:solidFill>
                    <a:prstClr val="black"/>
                  </a:solidFill>
                </a:rPr>
                <a:t>30</a:t>
              </a:r>
            </a:p>
          </p:txBody>
        </p:sp>
        <p:sp>
          <p:nvSpPr>
            <p:cNvPr id="16" name="Right Brace 15"/>
            <p:cNvSpPr/>
            <p:nvPr/>
          </p:nvSpPr>
          <p:spPr>
            <a:xfrm rot="5400000" flipV="1">
              <a:off x="3828121" y="2223026"/>
              <a:ext cx="167986" cy="578706"/>
            </a:xfrm>
            <a:prstGeom prst="rightBrace">
              <a:avLst/>
            </a:prstGeom>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prstClr val="black"/>
                </a:solidFill>
              </a:endParaRPr>
            </a:p>
          </p:txBody>
        </p:sp>
        <p:sp>
          <p:nvSpPr>
            <p:cNvPr id="18" name="Right Brace 17"/>
            <p:cNvSpPr/>
            <p:nvPr/>
          </p:nvSpPr>
          <p:spPr>
            <a:xfrm rot="16200000">
              <a:off x="3828121" y="1429313"/>
              <a:ext cx="167986" cy="640080"/>
            </a:xfrm>
            <a:prstGeom prst="rightBrace">
              <a:avLst/>
            </a:prstGeom>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prstClr val="black"/>
                </a:solidFill>
              </a:endParaRPr>
            </a:p>
          </p:txBody>
        </p:sp>
        <p:sp>
          <p:nvSpPr>
            <p:cNvPr id="21" name="Right Brace 20"/>
            <p:cNvSpPr/>
            <p:nvPr/>
          </p:nvSpPr>
          <p:spPr>
            <a:xfrm rot="5400000" flipV="1">
              <a:off x="2852761" y="2230646"/>
              <a:ext cx="167986" cy="578706"/>
            </a:xfrm>
            <a:prstGeom prst="rightBrace">
              <a:avLst/>
            </a:prstGeom>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prstClr val="black"/>
                </a:solidFill>
              </a:endParaRPr>
            </a:p>
          </p:txBody>
        </p:sp>
        <p:cxnSp>
          <p:nvCxnSpPr>
            <p:cNvPr id="23" name="Straight Arrow Connector 22"/>
            <p:cNvCxnSpPr/>
            <p:nvPr/>
          </p:nvCxnSpPr>
          <p:spPr>
            <a:xfrm>
              <a:off x="3217958" y="1749352"/>
              <a:ext cx="196374" cy="32494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grpSp>
      <p:sp>
        <p:nvSpPr>
          <p:cNvPr id="24" name="Right Brace 23"/>
          <p:cNvSpPr/>
          <p:nvPr/>
        </p:nvSpPr>
        <p:spPr>
          <a:xfrm rot="16200000">
            <a:off x="4072237" y="1958464"/>
            <a:ext cx="154600" cy="303689"/>
          </a:xfrm>
          <a:prstGeom prst="rightBrace">
            <a:avLst/>
          </a:prstGeom>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prstClr val="black"/>
              </a:solidFill>
            </a:endParaRPr>
          </a:p>
        </p:txBody>
      </p:sp>
      <p:sp>
        <p:nvSpPr>
          <p:cNvPr id="27" name="TextBox 26"/>
          <p:cNvSpPr txBox="1"/>
          <p:nvPr/>
        </p:nvSpPr>
        <p:spPr>
          <a:xfrm>
            <a:off x="6077913" y="2781038"/>
            <a:ext cx="1029665" cy="230832"/>
          </a:xfrm>
          <a:prstGeom prst="rect">
            <a:avLst/>
          </a:prstGeom>
          <a:noFill/>
          <a:ln>
            <a:noFill/>
          </a:ln>
        </p:spPr>
        <p:txBody>
          <a:bodyPr wrap="square" rtlCol="0">
            <a:spAutoFit/>
          </a:bodyPr>
          <a:lstStyle/>
          <a:p>
            <a:r>
              <a:rPr lang="en-US" sz="900" dirty="0" smtClean="0">
                <a:solidFill>
                  <a:prstClr val="black"/>
                </a:solidFill>
              </a:rPr>
              <a:t>Target Period</a:t>
            </a:r>
            <a:endParaRPr lang="en-US" sz="900" dirty="0">
              <a:solidFill>
                <a:prstClr val="black"/>
              </a:solidFill>
            </a:endParaRPr>
          </a:p>
        </p:txBody>
      </p:sp>
      <p:sp>
        <p:nvSpPr>
          <p:cNvPr id="31" name="TextBox 30"/>
          <p:cNvSpPr txBox="1"/>
          <p:nvPr/>
        </p:nvSpPr>
        <p:spPr>
          <a:xfrm>
            <a:off x="7384578" y="1575690"/>
            <a:ext cx="908414" cy="738664"/>
          </a:xfrm>
          <a:prstGeom prst="rect">
            <a:avLst/>
          </a:prstGeom>
          <a:noFill/>
          <a:ln>
            <a:noFill/>
          </a:ln>
        </p:spPr>
        <p:txBody>
          <a:bodyPr wrap="square" rtlCol="0">
            <a:spAutoFit/>
          </a:bodyPr>
          <a:lstStyle/>
          <a:p>
            <a:r>
              <a:rPr lang="en-US" sz="1050" dirty="0" smtClean="0">
                <a:solidFill>
                  <a:prstClr val="black"/>
                </a:solidFill>
              </a:rPr>
              <a:t>Same Period </a:t>
            </a:r>
          </a:p>
          <a:p>
            <a:r>
              <a:rPr lang="en-US" sz="1050" dirty="0" smtClean="0">
                <a:solidFill>
                  <a:prstClr val="black"/>
                </a:solidFill>
              </a:rPr>
              <a:t>Previous 3 Years</a:t>
            </a:r>
            <a:endParaRPr lang="en-US" sz="1050" dirty="0">
              <a:solidFill>
                <a:prstClr val="black"/>
              </a:solidFill>
            </a:endParaRPr>
          </a:p>
        </p:txBody>
      </p:sp>
      <p:grpSp>
        <p:nvGrpSpPr>
          <p:cNvPr id="3" name="Group 2"/>
          <p:cNvGrpSpPr/>
          <p:nvPr/>
        </p:nvGrpSpPr>
        <p:grpSpPr>
          <a:xfrm>
            <a:off x="6103191" y="1639873"/>
            <a:ext cx="1256514" cy="1151845"/>
            <a:chOff x="4488800" y="1557812"/>
            <a:chExt cx="863642" cy="1151845"/>
          </a:xfrm>
        </p:grpSpPr>
        <p:sp>
          <p:nvSpPr>
            <p:cNvPr id="25" name="Rectangle 24"/>
            <p:cNvSpPr/>
            <p:nvPr/>
          </p:nvSpPr>
          <p:spPr>
            <a:xfrm>
              <a:off x="4499174" y="2318318"/>
              <a:ext cx="640080" cy="175970"/>
            </a:xfrm>
            <a:prstGeom prst="rect">
              <a:avLst/>
            </a:prstGeom>
            <a:solidFill>
              <a:schemeClr val="accent2">
                <a:lumMod val="60000"/>
                <a:lumOff val="40000"/>
              </a:schemeClr>
            </a:solidFill>
            <a:ln w="9525" cap="flat" cmpd="sng" algn="ctr">
              <a:solidFill>
                <a:schemeClr val="accent1"/>
              </a:solidFill>
              <a:prstDash val="solid"/>
            </a:ln>
            <a:effectLst>
              <a:outerShdw blurRad="40000" dist="23000" dir="5400000" rotWithShape="0">
                <a:srgbClr val="000000">
                  <a:alpha val="35000"/>
                </a:srgbClr>
              </a:outerShdw>
            </a:effectLst>
          </p:spPr>
          <p:txBody>
            <a:bodyPr rtlCol="0" anchor="ctr"/>
            <a:lstStyle/>
            <a:p>
              <a:pPr algn="ctr" defTabSz="914400">
                <a:defRPr/>
              </a:pPr>
              <a:r>
                <a:rPr lang="en-US" sz="1600" kern="0" dirty="0">
                  <a:solidFill>
                    <a:prstClr val="black"/>
                  </a:solidFill>
                </a:rPr>
                <a:t>30</a:t>
              </a:r>
            </a:p>
          </p:txBody>
        </p:sp>
        <p:sp>
          <p:nvSpPr>
            <p:cNvPr id="26" name="Right Brace 25"/>
            <p:cNvSpPr/>
            <p:nvPr/>
          </p:nvSpPr>
          <p:spPr>
            <a:xfrm rot="5400000" flipV="1">
              <a:off x="4735221" y="2336311"/>
              <a:ext cx="167986" cy="578706"/>
            </a:xfrm>
            <a:prstGeom prst="rightBrace">
              <a:avLst/>
            </a:prstGeom>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dirty="0">
                <a:solidFill>
                  <a:prstClr val="black"/>
                </a:solidFill>
              </a:endParaRPr>
            </a:p>
          </p:txBody>
        </p:sp>
        <p:sp>
          <p:nvSpPr>
            <p:cNvPr id="28" name="Rectangle 27"/>
            <p:cNvSpPr/>
            <p:nvPr/>
          </p:nvSpPr>
          <p:spPr>
            <a:xfrm>
              <a:off x="4488800" y="1577374"/>
              <a:ext cx="640080" cy="175970"/>
            </a:xfrm>
            <a:prstGeom prst="rect">
              <a:avLst/>
            </a:prstGeom>
            <a:solidFill>
              <a:srgbClr val="0F1423">
                <a:lumMod val="25000"/>
                <a:lumOff val="75000"/>
              </a:srgbClr>
            </a:solidFill>
            <a:ln w="9525" cap="flat" cmpd="sng" algn="ctr">
              <a:solidFill>
                <a:schemeClr val="accent1"/>
              </a:solidFill>
              <a:prstDash val="solid"/>
            </a:ln>
            <a:effectLst>
              <a:outerShdw blurRad="40000" dist="23000" dir="5400000" rotWithShape="0">
                <a:srgbClr val="000000">
                  <a:alpha val="35000"/>
                </a:srgbClr>
              </a:outerShdw>
            </a:effectLst>
          </p:spPr>
          <p:txBody>
            <a:bodyPr rtlCol="0" anchor="ctr"/>
            <a:lstStyle/>
            <a:p>
              <a:pPr algn="ctr" defTabSz="914400">
                <a:defRPr/>
              </a:pPr>
              <a:r>
                <a:rPr lang="en-US" sz="1400" kern="0" dirty="0" smtClean="0">
                  <a:solidFill>
                    <a:prstClr val="black"/>
                  </a:solidFill>
                </a:rPr>
                <a:t>30</a:t>
              </a:r>
            </a:p>
          </p:txBody>
        </p:sp>
        <p:sp>
          <p:nvSpPr>
            <p:cNvPr id="29" name="Rectangle 28"/>
            <p:cNvSpPr/>
            <p:nvPr/>
          </p:nvSpPr>
          <p:spPr>
            <a:xfrm>
              <a:off x="4488800" y="1773830"/>
              <a:ext cx="640080" cy="175970"/>
            </a:xfrm>
            <a:prstGeom prst="rect">
              <a:avLst/>
            </a:prstGeom>
            <a:solidFill>
              <a:srgbClr val="0F1423">
                <a:lumMod val="25000"/>
                <a:lumOff val="75000"/>
              </a:srgbClr>
            </a:solidFill>
            <a:ln w="9525" cap="flat" cmpd="sng" algn="ctr">
              <a:solidFill>
                <a:schemeClr val="accent1"/>
              </a:solidFill>
              <a:prstDash val="solid"/>
            </a:ln>
            <a:effectLst>
              <a:outerShdw blurRad="40000" dist="23000" dir="5400000" rotWithShape="0">
                <a:srgbClr val="000000">
                  <a:alpha val="35000"/>
                </a:srgbClr>
              </a:outerShdw>
            </a:effectLst>
          </p:spPr>
          <p:txBody>
            <a:bodyPr rtlCol="0" anchor="ctr"/>
            <a:lstStyle/>
            <a:p>
              <a:pPr algn="ctr" defTabSz="914400">
                <a:defRPr/>
              </a:pPr>
              <a:r>
                <a:rPr lang="en-US" sz="1400" kern="0" dirty="0" smtClean="0">
                  <a:solidFill>
                    <a:prstClr val="black"/>
                  </a:solidFill>
                </a:rPr>
                <a:t>30</a:t>
              </a:r>
            </a:p>
          </p:txBody>
        </p:sp>
        <p:sp>
          <p:nvSpPr>
            <p:cNvPr id="30" name="Rectangle 29"/>
            <p:cNvSpPr/>
            <p:nvPr/>
          </p:nvSpPr>
          <p:spPr>
            <a:xfrm>
              <a:off x="4488800" y="1973563"/>
              <a:ext cx="640080" cy="175970"/>
            </a:xfrm>
            <a:prstGeom prst="rect">
              <a:avLst/>
            </a:prstGeom>
            <a:solidFill>
              <a:srgbClr val="0F1423">
                <a:lumMod val="25000"/>
                <a:lumOff val="75000"/>
              </a:srgbClr>
            </a:solidFill>
            <a:ln w="9525" cap="flat" cmpd="sng" algn="ctr">
              <a:solidFill>
                <a:schemeClr val="accent1"/>
              </a:solidFill>
              <a:prstDash val="solid"/>
            </a:ln>
            <a:effectLst>
              <a:outerShdw blurRad="40000" dist="23000" dir="5400000" rotWithShape="0">
                <a:srgbClr val="000000">
                  <a:alpha val="35000"/>
                </a:srgbClr>
              </a:outerShdw>
            </a:effectLst>
          </p:spPr>
          <p:txBody>
            <a:bodyPr rtlCol="0" anchor="ctr"/>
            <a:lstStyle/>
            <a:p>
              <a:pPr algn="ctr" defTabSz="914400">
                <a:defRPr/>
              </a:pPr>
              <a:r>
                <a:rPr lang="en-US" sz="1400" kern="0" dirty="0" smtClean="0">
                  <a:solidFill>
                    <a:prstClr val="black"/>
                  </a:solidFill>
                </a:rPr>
                <a:t>30</a:t>
              </a:r>
            </a:p>
          </p:txBody>
        </p:sp>
        <p:sp>
          <p:nvSpPr>
            <p:cNvPr id="32" name="Right Brace 31"/>
            <p:cNvSpPr/>
            <p:nvPr/>
          </p:nvSpPr>
          <p:spPr>
            <a:xfrm rot="10800000" flipH="1" flipV="1">
              <a:off x="5184456" y="1557812"/>
              <a:ext cx="167986" cy="640080"/>
            </a:xfrm>
            <a:prstGeom prst="rightBrace">
              <a:avLst/>
            </a:prstGeom>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dirty="0">
                <a:solidFill>
                  <a:prstClr val="black"/>
                </a:solidFill>
              </a:endParaRPr>
            </a:p>
          </p:txBody>
        </p:sp>
      </p:grpSp>
    </p:spTree>
    <p:extLst>
      <p:ext uri="{BB962C8B-B14F-4D97-AF65-F5344CB8AC3E}">
        <p14:creationId xmlns:p14="http://schemas.microsoft.com/office/powerpoint/2010/main" val="34039108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Proposed NSRS Requirement </a:t>
            </a:r>
            <a:endParaRPr lang="en-US" sz="2800" dirty="0"/>
          </a:p>
        </p:txBody>
      </p:sp>
      <p:graphicFrame>
        <p:nvGraphicFramePr>
          <p:cNvPr id="4" name="Chart 3"/>
          <p:cNvGraphicFramePr>
            <a:graphicFrameLocks/>
          </p:cNvGraphicFramePr>
          <p:nvPr>
            <p:extLst>
              <p:ext uri="{D42A27DB-BD31-4B8C-83A1-F6EECF244321}">
                <p14:modId xmlns:p14="http://schemas.microsoft.com/office/powerpoint/2010/main" val="3085208733"/>
              </p:ext>
            </p:extLst>
          </p:nvPr>
        </p:nvGraphicFramePr>
        <p:xfrm>
          <a:off x="379664" y="762000"/>
          <a:ext cx="8459536" cy="51911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53944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663" y="179143"/>
            <a:ext cx="9280531" cy="461665"/>
          </a:xfrm>
        </p:spPr>
        <p:txBody>
          <a:bodyPr/>
          <a:lstStyle/>
          <a:p>
            <a:pPr algn="ctr"/>
            <a:r>
              <a:rPr lang="en-US" sz="2000" dirty="0" smtClean="0"/>
              <a:t>Comparison NSRS Procurement change</a:t>
            </a:r>
            <a:endParaRPr lang="en-US" sz="2000" dirty="0"/>
          </a:p>
        </p:txBody>
      </p:sp>
      <p:sp>
        <p:nvSpPr>
          <p:cNvPr id="2" name="TextBox 1"/>
          <p:cNvSpPr txBox="1"/>
          <p:nvPr/>
        </p:nvSpPr>
        <p:spPr>
          <a:xfrm>
            <a:off x="817552" y="684875"/>
            <a:ext cx="2197497" cy="307777"/>
          </a:xfrm>
          <a:prstGeom prst="rect">
            <a:avLst/>
          </a:prstGeom>
          <a:noFill/>
        </p:spPr>
        <p:txBody>
          <a:bodyPr wrap="square" rtlCol="0">
            <a:spAutoFit/>
          </a:bodyPr>
          <a:lstStyle/>
          <a:p>
            <a:r>
              <a:rPr lang="en-US" sz="1400" b="1" dirty="0" smtClean="0"/>
              <a:t>Current Methodology</a:t>
            </a:r>
            <a:endParaRPr lang="en-US" sz="1400" b="1" dirty="0"/>
          </a:p>
        </p:txBody>
      </p:sp>
      <p:sp>
        <p:nvSpPr>
          <p:cNvPr id="4" name="TextBox 3"/>
          <p:cNvSpPr txBox="1"/>
          <p:nvPr/>
        </p:nvSpPr>
        <p:spPr>
          <a:xfrm>
            <a:off x="5457744" y="684875"/>
            <a:ext cx="2176445" cy="307777"/>
          </a:xfrm>
          <a:prstGeom prst="rect">
            <a:avLst/>
          </a:prstGeom>
          <a:noFill/>
        </p:spPr>
        <p:txBody>
          <a:bodyPr wrap="square" rtlCol="0">
            <a:spAutoFit/>
          </a:bodyPr>
          <a:lstStyle/>
          <a:p>
            <a:r>
              <a:rPr lang="en-US" sz="1400" b="1" dirty="0" smtClean="0"/>
              <a:t>Proposed Methodology</a:t>
            </a:r>
            <a:endParaRPr lang="en-US" sz="1400" b="1" dirty="0"/>
          </a:p>
        </p:txBody>
      </p:sp>
      <p:pic>
        <p:nvPicPr>
          <p:cNvPr id="8" name="Picture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2925" y="943116"/>
            <a:ext cx="4557535" cy="4162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5"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09674"/>
            <a:ext cx="4524375" cy="3814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05210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663" y="179143"/>
            <a:ext cx="9280531" cy="461665"/>
          </a:xfrm>
        </p:spPr>
        <p:txBody>
          <a:bodyPr/>
          <a:lstStyle/>
          <a:p>
            <a:r>
              <a:rPr lang="en-US" sz="2800" dirty="0" smtClean="0"/>
              <a:t>Posting </a:t>
            </a:r>
            <a:r>
              <a:rPr lang="en-US" sz="2800" dirty="0"/>
              <a:t>of AS Requirements</a:t>
            </a:r>
          </a:p>
        </p:txBody>
      </p:sp>
      <p:sp>
        <p:nvSpPr>
          <p:cNvPr id="7" name="Rectangle 3"/>
          <p:cNvSpPr txBox="1">
            <a:spLocks noChangeArrowheads="1"/>
          </p:cNvSpPr>
          <p:nvPr/>
        </p:nvSpPr>
        <p:spPr>
          <a:xfrm>
            <a:off x="457200" y="914400"/>
            <a:ext cx="8229600" cy="51054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lvl="1" indent="-457200">
              <a:buFont typeface="+mj-lt"/>
              <a:buAutoNum type="alphaUcPeriod"/>
            </a:pPr>
            <a:r>
              <a:rPr lang="en-US" sz="2400" dirty="0" smtClean="0"/>
              <a:t>Responsive Reserve is already posted in December for the next year.</a:t>
            </a:r>
          </a:p>
          <a:p>
            <a:pPr marL="914400" lvl="1" indent="-457200">
              <a:buFont typeface="+mj-lt"/>
              <a:buAutoNum type="alphaUcPeriod"/>
            </a:pPr>
            <a:r>
              <a:rPr lang="en-US" sz="2400" dirty="0" smtClean="0"/>
              <a:t>Regulation for each month can be posted for the next year in December.</a:t>
            </a:r>
          </a:p>
          <a:p>
            <a:pPr marL="914400" lvl="1" indent="-457200">
              <a:buFont typeface="+mj-lt"/>
              <a:buAutoNum type="alphaUcPeriod"/>
            </a:pPr>
            <a:r>
              <a:rPr lang="en-US" sz="2400" dirty="0" smtClean="0"/>
              <a:t>NSRS </a:t>
            </a:r>
            <a:r>
              <a:rPr lang="en-US" sz="2400" dirty="0"/>
              <a:t>for each month </a:t>
            </a:r>
            <a:r>
              <a:rPr lang="en-US" sz="2400" dirty="0" smtClean="0"/>
              <a:t>can be posted </a:t>
            </a:r>
            <a:r>
              <a:rPr lang="en-US" sz="2400" dirty="0"/>
              <a:t>for the next year in December</a:t>
            </a:r>
            <a:r>
              <a:rPr lang="en-US" sz="2400" dirty="0" smtClean="0"/>
              <a:t>.</a:t>
            </a:r>
          </a:p>
        </p:txBody>
      </p:sp>
    </p:spTree>
    <p:extLst>
      <p:ext uri="{BB962C8B-B14F-4D97-AF65-F5344CB8AC3E}">
        <p14:creationId xmlns:p14="http://schemas.microsoft.com/office/powerpoint/2010/main" val="20371973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228600" y="1771650"/>
            <a:ext cx="8763000" cy="2514600"/>
          </a:xfrm>
        </p:spPr>
        <p:txBody>
          <a:bodyPr/>
          <a:lstStyle/>
          <a:p>
            <a:pPr marL="0" lvl="0" indent="0">
              <a:buNone/>
            </a:pPr>
            <a:endParaRPr lang="en-US" sz="6000" dirty="0" smtClean="0"/>
          </a:p>
          <a:p>
            <a:pPr marL="0" lvl="0" indent="0" algn="ctr">
              <a:buNone/>
            </a:pPr>
            <a:r>
              <a:rPr lang="en-US" sz="6000" i="1" dirty="0" smtClean="0"/>
              <a:t>Discussion</a:t>
            </a:r>
          </a:p>
        </p:txBody>
      </p:sp>
      <p:sp>
        <p:nvSpPr>
          <p:cNvPr id="7" name="Rectangle 3"/>
          <p:cNvSpPr txBox="1">
            <a:spLocks noChangeArrowheads="1"/>
          </p:cNvSpPr>
          <p:nvPr/>
        </p:nvSpPr>
        <p:spPr bwMode="auto">
          <a:xfrm>
            <a:off x="609600" y="1143000"/>
            <a:ext cx="876300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FontTx/>
              <a:buNone/>
            </a:pPr>
            <a:endParaRPr lang="en-US" sz="3200" kern="0" dirty="0" smtClean="0"/>
          </a:p>
        </p:txBody>
      </p:sp>
    </p:spTree>
    <p:extLst>
      <p:ext uri="{BB962C8B-B14F-4D97-AF65-F5344CB8AC3E}">
        <p14:creationId xmlns:p14="http://schemas.microsoft.com/office/powerpoint/2010/main" val="13472000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228600" y="1771650"/>
            <a:ext cx="8763000" cy="2514600"/>
          </a:xfrm>
        </p:spPr>
        <p:txBody>
          <a:bodyPr/>
          <a:lstStyle/>
          <a:p>
            <a:pPr marL="0" lvl="0" indent="0">
              <a:buNone/>
            </a:pPr>
            <a:endParaRPr lang="en-US" sz="6000" dirty="0" smtClean="0"/>
          </a:p>
          <a:p>
            <a:pPr marL="0" lvl="0" indent="0" algn="ctr">
              <a:buNone/>
            </a:pPr>
            <a:r>
              <a:rPr lang="en-US" sz="6000" i="1" dirty="0" smtClean="0"/>
              <a:t>Appendix</a:t>
            </a:r>
          </a:p>
        </p:txBody>
      </p:sp>
      <p:sp>
        <p:nvSpPr>
          <p:cNvPr id="7" name="Rectangle 3"/>
          <p:cNvSpPr txBox="1">
            <a:spLocks noChangeArrowheads="1"/>
          </p:cNvSpPr>
          <p:nvPr/>
        </p:nvSpPr>
        <p:spPr bwMode="auto">
          <a:xfrm>
            <a:off x="609600" y="1143000"/>
            <a:ext cx="876300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FontTx/>
              <a:buNone/>
            </a:pPr>
            <a:endParaRPr lang="en-US" sz="3200" kern="0" dirty="0" smtClean="0"/>
          </a:p>
        </p:txBody>
      </p:sp>
    </p:spTree>
    <p:extLst>
      <p:ext uri="{BB962C8B-B14F-4D97-AF65-F5344CB8AC3E}">
        <p14:creationId xmlns:p14="http://schemas.microsoft.com/office/powerpoint/2010/main" val="18929399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Reg-Up Requirement for Jan. 2015</a:t>
            </a:r>
            <a:endParaRPr lang="en-US" sz="2800" dirty="0"/>
          </a:p>
        </p:txBody>
      </p:sp>
      <p:graphicFrame>
        <p:nvGraphicFramePr>
          <p:cNvPr id="6" name="Table 5"/>
          <p:cNvGraphicFramePr>
            <a:graphicFrameLocks noGrp="1"/>
          </p:cNvGraphicFramePr>
          <p:nvPr>
            <p:extLst>
              <p:ext uri="{D42A27DB-BD31-4B8C-83A1-F6EECF244321}">
                <p14:modId xmlns:p14="http://schemas.microsoft.com/office/powerpoint/2010/main" val="2634457661"/>
              </p:ext>
            </p:extLst>
          </p:nvPr>
        </p:nvGraphicFramePr>
        <p:xfrm>
          <a:off x="2826327" y="5371605"/>
          <a:ext cx="3491345" cy="571500"/>
        </p:xfrm>
        <a:graphic>
          <a:graphicData uri="http://schemas.openxmlformats.org/drawingml/2006/table">
            <a:tbl>
              <a:tblPr>
                <a:tableStyleId>{5C22544A-7EE6-4342-B048-85BDC9FD1C3A}</a:tableStyleId>
              </a:tblPr>
              <a:tblGrid>
                <a:gridCol w="3491345"/>
              </a:tblGrid>
              <a:tr h="190500">
                <a:tc>
                  <a:txBody>
                    <a:bodyPr/>
                    <a:lstStyle/>
                    <a:p>
                      <a:pPr algn="l" fontAlgn="b"/>
                      <a:r>
                        <a:rPr lang="en-US" sz="1100" u="none" strike="noStrike" dirty="0">
                          <a:effectLst/>
                        </a:rPr>
                        <a:t>A: Use data from the same month of last 2 years</a:t>
                      </a:r>
                      <a:endParaRPr lang="en-US" sz="1100" b="0" i="0" u="none" strike="noStrike" dirty="0">
                        <a:solidFill>
                          <a:srgbClr val="000000"/>
                        </a:solidFill>
                        <a:effectLst/>
                        <a:latin typeface="Calibri"/>
                      </a:endParaRPr>
                    </a:p>
                  </a:txBody>
                  <a:tcPr marL="9525" marR="9525" marT="9525" marB="0" anchor="b">
                    <a:noFill/>
                  </a:tcPr>
                </a:tc>
              </a:tr>
              <a:tr h="190500">
                <a:tc>
                  <a:txBody>
                    <a:bodyPr/>
                    <a:lstStyle/>
                    <a:p>
                      <a:pPr algn="l" fontAlgn="b"/>
                      <a:r>
                        <a:rPr lang="en-US" sz="1100" u="none" strike="noStrike" dirty="0">
                          <a:effectLst/>
                        </a:rPr>
                        <a:t>B: 5-min exhaustion rate</a:t>
                      </a:r>
                      <a:endParaRPr lang="en-US" sz="1100" b="0" i="0" u="none" strike="noStrike" dirty="0">
                        <a:solidFill>
                          <a:srgbClr val="000000"/>
                        </a:solidFill>
                        <a:effectLst/>
                        <a:latin typeface="Calibri"/>
                      </a:endParaRPr>
                    </a:p>
                  </a:txBody>
                  <a:tcPr marL="9525" marR="9525" marT="9525" marB="0" anchor="b">
                    <a:noFill/>
                  </a:tcPr>
                </a:tc>
              </a:tr>
              <a:tr h="190500">
                <a:tc>
                  <a:txBody>
                    <a:bodyPr/>
                    <a:lstStyle/>
                    <a:p>
                      <a:pPr algn="l" fontAlgn="b"/>
                      <a:r>
                        <a:rPr lang="en-US" sz="1100" u="none" strike="noStrike" dirty="0">
                          <a:effectLst/>
                        </a:rPr>
                        <a:t>C: 95th percentile</a:t>
                      </a:r>
                      <a:endParaRPr lang="en-US" sz="1100" b="0" i="0" u="none" strike="noStrike" dirty="0">
                        <a:solidFill>
                          <a:srgbClr val="000000"/>
                        </a:solidFill>
                        <a:effectLst/>
                        <a:latin typeface="Calibri"/>
                      </a:endParaRPr>
                    </a:p>
                  </a:txBody>
                  <a:tcPr marL="9525" marR="9525" marT="9525" marB="0" anchor="b">
                    <a:noFill/>
                  </a:tcPr>
                </a:tc>
              </a:tr>
            </a:tbl>
          </a:graphicData>
        </a:graphic>
      </p:graphicFrame>
      <p:graphicFrame>
        <p:nvGraphicFramePr>
          <p:cNvPr id="8" name="Chart 7"/>
          <p:cNvGraphicFramePr>
            <a:graphicFrameLocks/>
          </p:cNvGraphicFramePr>
          <p:nvPr>
            <p:extLst>
              <p:ext uri="{D42A27DB-BD31-4B8C-83A1-F6EECF244321}">
                <p14:modId xmlns:p14="http://schemas.microsoft.com/office/powerpoint/2010/main" val="277303435"/>
              </p:ext>
            </p:extLst>
          </p:nvPr>
        </p:nvGraphicFramePr>
        <p:xfrm>
          <a:off x="249381" y="747155"/>
          <a:ext cx="8728363" cy="46244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004105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Reg-Up Requirement for </a:t>
            </a:r>
            <a:r>
              <a:rPr lang="en-US" sz="2800" dirty="0" smtClean="0"/>
              <a:t>Apr. 2015</a:t>
            </a:r>
            <a:endParaRPr lang="en-US" sz="2800" dirty="0"/>
          </a:p>
        </p:txBody>
      </p:sp>
      <p:graphicFrame>
        <p:nvGraphicFramePr>
          <p:cNvPr id="8" name="Chart 7"/>
          <p:cNvGraphicFramePr>
            <a:graphicFrameLocks/>
          </p:cNvGraphicFramePr>
          <p:nvPr>
            <p:extLst>
              <p:ext uri="{D42A27DB-BD31-4B8C-83A1-F6EECF244321}">
                <p14:modId xmlns:p14="http://schemas.microsoft.com/office/powerpoint/2010/main" val="1896342846"/>
              </p:ext>
            </p:extLst>
          </p:nvPr>
        </p:nvGraphicFramePr>
        <p:xfrm>
          <a:off x="166255" y="739238"/>
          <a:ext cx="8749145" cy="453340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571120166"/>
              </p:ext>
            </p:extLst>
          </p:nvPr>
        </p:nvGraphicFramePr>
        <p:xfrm>
          <a:off x="2826327" y="5371605"/>
          <a:ext cx="3491345" cy="571500"/>
        </p:xfrm>
        <a:graphic>
          <a:graphicData uri="http://schemas.openxmlformats.org/drawingml/2006/table">
            <a:tbl>
              <a:tblPr>
                <a:tableStyleId>{5C22544A-7EE6-4342-B048-85BDC9FD1C3A}</a:tableStyleId>
              </a:tblPr>
              <a:tblGrid>
                <a:gridCol w="3491345"/>
              </a:tblGrid>
              <a:tr h="190500">
                <a:tc>
                  <a:txBody>
                    <a:bodyPr/>
                    <a:lstStyle/>
                    <a:p>
                      <a:pPr algn="l" fontAlgn="b"/>
                      <a:r>
                        <a:rPr lang="en-US" sz="1100" u="none" strike="noStrike" dirty="0">
                          <a:effectLst/>
                        </a:rPr>
                        <a:t>A: Use data from the same month of last 2 years</a:t>
                      </a:r>
                      <a:endParaRPr lang="en-US" sz="1100" b="0" i="0" u="none" strike="noStrike" dirty="0">
                        <a:solidFill>
                          <a:srgbClr val="000000"/>
                        </a:solidFill>
                        <a:effectLst/>
                        <a:latin typeface="Calibri"/>
                      </a:endParaRPr>
                    </a:p>
                  </a:txBody>
                  <a:tcPr marL="9525" marR="9525" marT="9525" marB="0" anchor="b">
                    <a:noFill/>
                  </a:tcPr>
                </a:tc>
              </a:tr>
              <a:tr h="190500">
                <a:tc>
                  <a:txBody>
                    <a:bodyPr/>
                    <a:lstStyle/>
                    <a:p>
                      <a:pPr algn="l" fontAlgn="b"/>
                      <a:r>
                        <a:rPr lang="en-US" sz="1100" u="none" strike="noStrike" dirty="0">
                          <a:effectLst/>
                        </a:rPr>
                        <a:t>B: 5-min exhaustion rate</a:t>
                      </a:r>
                      <a:endParaRPr lang="en-US" sz="1100" b="0" i="0" u="none" strike="noStrike" dirty="0">
                        <a:solidFill>
                          <a:srgbClr val="000000"/>
                        </a:solidFill>
                        <a:effectLst/>
                        <a:latin typeface="Calibri"/>
                      </a:endParaRPr>
                    </a:p>
                  </a:txBody>
                  <a:tcPr marL="9525" marR="9525" marT="9525" marB="0" anchor="b">
                    <a:noFill/>
                  </a:tcPr>
                </a:tc>
              </a:tr>
              <a:tr h="190500">
                <a:tc>
                  <a:txBody>
                    <a:bodyPr/>
                    <a:lstStyle/>
                    <a:p>
                      <a:pPr algn="l" fontAlgn="b"/>
                      <a:r>
                        <a:rPr lang="en-US" sz="1100" u="none" strike="noStrike" dirty="0">
                          <a:effectLst/>
                        </a:rPr>
                        <a:t>C: 95th percentile</a:t>
                      </a:r>
                      <a:endParaRPr lang="en-US" sz="1100" b="0" i="0" u="none" strike="noStrike" dirty="0">
                        <a:solidFill>
                          <a:srgbClr val="000000"/>
                        </a:solidFill>
                        <a:effectLst/>
                        <a:latin typeface="Calibri"/>
                      </a:endParaRPr>
                    </a:p>
                  </a:txBody>
                  <a:tcPr marL="9525" marR="9525" marT="9525" marB="0" anchor="b">
                    <a:noFill/>
                  </a:tcPr>
                </a:tc>
              </a:tr>
            </a:tbl>
          </a:graphicData>
        </a:graphic>
      </p:graphicFrame>
    </p:spTree>
    <p:extLst>
      <p:ext uri="{BB962C8B-B14F-4D97-AF65-F5344CB8AC3E}">
        <p14:creationId xmlns:p14="http://schemas.microsoft.com/office/powerpoint/2010/main" val="4425818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Reg-Up Requirement for </a:t>
            </a:r>
            <a:r>
              <a:rPr lang="en-US" sz="2800" dirty="0" smtClean="0"/>
              <a:t>June 2015</a:t>
            </a:r>
            <a:endParaRPr lang="en-US" sz="2800" dirty="0"/>
          </a:p>
        </p:txBody>
      </p:sp>
      <p:graphicFrame>
        <p:nvGraphicFramePr>
          <p:cNvPr id="7" name="Chart 6"/>
          <p:cNvGraphicFramePr>
            <a:graphicFrameLocks/>
          </p:cNvGraphicFramePr>
          <p:nvPr>
            <p:extLst>
              <p:ext uri="{D42A27DB-BD31-4B8C-83A1-F6EECF244321}">
                <p14:modId xmlns:p14="http://schemas.microsoft.com/office/powerpoint/2010/main" val="576212221"/>
              </p:ext>
            </p:extLst>
          </p:nvPr>
        </p:nvGraphicFramePr>
        <p:xfrm>
          <a:off x="201881" y="698018"/>
          <a:ext cx="8775863" cy="43878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268623153"/>
              </p:ext>
            </p:extLst>
          </p:nvPr>
        </p:nvGraphicFramePr>
        <p:xfrm>
          <a:off x="2826327" y="5085855"/>
          <a:ext cx="3491345" cy="571500"/>
        </p:xfrm>
        <a:graphic>
          <a:graphicData uri="http://schemas.openxmlformats.org/drawingml/2006/table">
            <a:tbl>
              <a:tblPr>
                <a:tableStyleId>{5C22544A-7EE6-4342-B048-85BDC9FD1C3A}</a:tableStyleId>
              </a:tblPr>
              <a:tblGrid>
                <a:gridCol w="3491345"/>
              </a:tblGrid>
              <a:tr h="190500">
                <a:tc>
                  <a:txBody>
                    <a:bodyPr/>
                    <a:lstStyle/>
                    <a:p>
                      <a:pPr algn="l" fontAlgn="b"/>
                      <a:r>
                        <a:rPr lang="en-US" sz="1100" u="none" strike="noStrike" dirty="0">
                          <a:effectLst/>
                        </a:rPr>
                        <a:t>A: Use data from the same month of last 2 years</a:t>
                      </a:r>
                      <a:endParaRPr lang="en-US" sz="1100" b="0" i="0" u="none" strike="noStrike" dirty="0">
                        <a:solidFill>
                          <a:srgbClr val="000000"/>
                        </a:solidFill>
                        <a:effectLst/>
                        <a:latin typeface="Calibri"/>
                      </a:endParaRPr>
                    </a:p>
                  </a:txBody>
                  <a:tcPr marL="9525" marR="9525" marT="9525" marB="0" anchor="b">
                    <a:noFill/>
                  </a:tcPr>
                </a:tc>
              </a:tr>
              <a:tr h="190500">
                <a:tc>
                  <a:txBody>
                    <a:bodyPr/>
                    <a:lstStyle/>
                    <a:p>
                      <a:pPr algn="l" fontAlgn="b"/>
                      <a:r>
                        <a:rPr lang="en-US" sz="1100" u="none" strike="noStrike" dirty="0">
                          <a:effectLst/>
                        </a:rPr>
                        <a:t>B: 5-min exhaustion rate</a:t>
                      </a:r>
                      <a:endParaRPr lang="en-US" sz="1100" b="0" i="0" u="none" strike="noStrike" dirty="0">
                        <a:solidFill>
                          <a:srgbClr val="000000"/>
                        </a:solidFill>
                        <a:effectLst/>
                        <a:latin typeface="Calibri"/>
                      </a:endParaRPr>
                    </a:p>
                  </a:txBody>
                  <a:tcPr marL="9525" marR="9525" marT="9525" marB="0" anchor="b">
                    <a:noFill/>
                  </a:tcPr>
                </a:tc>
              </a:tr>
              <a:tr h="190500">
                <a:tc>
                  <a:txBody>
                    <a:bodyPr/>
                    <a:lstStyle/>
                    <a:p>
                      <a:pPr algn="l" fontAlgn="b"/>
                      <a:r>
                        <a:rPr lang="en-US" sz="1100" u="none" strike="noStrike" dirty="0">
                          <a:effectLst/>
                        </a:rPr>
                        <a:t>C: 95th percentile</a:t>
                      </a:r>
                      <a:endParaRPr lang="en-US" sz="1100" b="0" i="0" u="none" strike="noStrike" dirty="0">
                        <a:solidFill>
                          <a:srgbClr val="000000"/>
                        </a:solidFill>
                        <a:effectLst/>
                        <a:latin typeface="Calibri"/>
                      </a:endParaRPr>
                    </a:p>
                  </a:txBody>
                  <a:tcPr marL="9525" marR="9525" marT="9525" marB="0" anchor="b">
                    <a:noFill/>
                  </a:tcPr>
                </a:tc>
              </a:tr>
            </a:tbl>
          </a:graphicData>
        </a:graphic>
      </p:graphicFrame>
    </p:spTree>
    <p:extLst>
      <p:ext uri="{BB962C8B-B14F-4D97-AF65-F5344CB8AC3E}">
        <p14:creationId xmlns:p14="http://schemas.microsoft.com/office/powerpoint/2010/main" val="25767131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pPr marL="914400" lvl="1" indent="-457200">
              <a:buFont typeface="+mj-lt"/>
              <a:buAutoNum type="arabicPeriod"/>
            </a:pPr>
            <a:r>
              <a:rPr lang="en-US" sz="2400" dirty="0"/>
              <a:t>Schedule </a:t>
            </a:r>
          </a:p>
          <a:p>
            <a:pPr marL="914400" lvl="1" indent="-457200">
              <a:buFont typeface="+mj-lt"/>
              <a:buAutoNum type="arabicPeriod"/>
            </a:pPr>
            <a:r>
              <a:rPr lang="en-US" sz="2400" dirty="0"/>
              <a:t>Proposed changes to Regulation Service</a:t>
            </a:r>
            <a:r>
              <a:rPr lang="en-US" sz="2200" dirty="0"/>
              <a:t> </a:t>
            </a:r>
          </a:p>
          <a:p>
            <a:pPr marL="914400" lvl="1" indent="-457200">
              <a:buFont typeface="+mj-lt"/>
              <a:buAutoNum type="arabicPeriod"/>
            </a:pPr>
            <a:r>
              <a:rPr lang="en-US" sz="2400" dirty="0"/>
              <a:t>Proposed changes to Non-Spin Reserve Service (NSRS)</a:t>
            </a:r>
          </a:p>
          <a:p>
            <a:pPr marL="914400" lvl="1" indent="-457200">
              <a:buFont typeface="+mj-lt"/>
              <a:buAutoNum type="arabicPeriod"/>
            </a:pPr>
            <a:r>
              <a:rPr lang="en-US" sz="2400" dirty="0"/>
              <a:t>Postings of AS Requirements</a:t>
            </a:r>
          </a:p>
          <a:p>
            <a:endParaRPr lang="en-US" sz="2000" b="1" dirty="0"/>
          </a:p>
        </p:txBody>
      </p:sp>
      <p:sp>
        <p:nvSpPr>
          <p:cNvPr id="9" name="Title 8"/>
          <p:cNvSpPr>
            <a:spLocks noGrp="1"/>
          </p:cNvSpPr>
          <p:nvPr>
            <p:ph type="title"/>
          </p:nvPr>
        </p:nvSpPr>
        <p:spPr/>
        <p:txBody>
          <a:bodyPr/>
          <a:lstStyle/>
          <a:p>
            <a:r>
              <a:rPr lang="en-US" sz="2800" dirty="0"/>
              <a:t>Items for discussion</a:t>
            </a:r>
          </a:p>
        </p:txBody>
      </p:sp>
    </p:spTree>
    <p:extLst>
      <p:ext uri="{BB962C8B-B14F-4D97-AF65-F5344CB8AC3E}">
        <p14:creationId xmlns:p14="http://schemas.microsoft.com/office/powerpoint/2010/main" val="3191636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Proposed NSRS Requirement </a:t>
            </a:r>
            <a:endParaRPr lang="en-US" sz="28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370" y="640807"/>
            <a:ext cx="8588829" cy="4498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Table 8"/>
          <p:cNvGraphicFramePr>
            <a:graphicFrameLocks noGrp="1"/>
          </p:cNvGraphicFramePr>
          <p:nvPr>
            <p:extLst>
              <p:ext uri="{D42A27DB-BD31-4B8C-83A1-F6EECF244321}">
                <p14:modId xmlns:p14="http://schemas.microsoft.com/office/powerpoint/2010/main" val="23099571"/>
              </p:ext>
            </p:extLst>
          </p:nvPr>
        </p:nvGraphicFramePr>
        <p:xfrm>
          <a:off x="379664" y="5138915"/>
          <a:ext cx="7934350" cy="912495"/>
        </p:xfrm>
        <a:graphic>
          <a:graphicData uri="http://schemas.openxmlformats.org/drawingml/2006/table">
            <a:tbl>
              <a:tblPr>
                <a:tableStyleId>{5C22544A-7EE6-4342-B048-85BDC9FD1C3A}</a:tableStyleId>
              </a:tblPr>
              <a:tblGrid>
                <a:gridCol w="7934350"/>
              </a:tblGrid>
              <a:tr h="75918">
                <a:tc>
                  <a:txBody>
                    <a:bodyPr/>
                    <a:lstStyle/>
                    <a:p>
                      <a:pPr algn="l" fontAlgn="b"/>
                      <a:r>
                        <a:rPr lang="en-US" sz="1200" b="1" i="1" u="none" strike="noStrike" dirty="0">
                          <a:effectLst/>
                        </a:rPr>
                        <a:t>A: </a:t>
                      </a:r>
                      <a:r>
                        <a:rPr lang="en-US" sz="1200" b="1" i="1" u="none" strike="noStrike" dirty="0" smtClean="0">
                          <a:effectLst/>
                        </a:rPr>
                        <a:t>Same </a:t>
                      </a:r>
                      <a:r>
                        <a:rPr lang="en-US" sz="1200" b="1" i="1" u="none" strike="noStrike" dirty="0">
                          <a:effectLst/>
                        </a:rPr>
                        <a:t>month of last </a:t>
                      </a:r>
                      <a:r>
                        <a:rPr lang="en-US" sz="1200" b="1" i="1" u="none" strike="noStrike" dirty="0" smtClean="0">
                          <a:effectLst/>
                        </a:rPr>
                        <a:t>3 </a:t>
                      </a:r>
                      <a:r>
                        <a:rPr lang="en-US" sz="1200" b="1" i="1" u="none" strike="noStrike" dirty="0">
                          <a:effectLst/>
                        </a:rPr>
                        <a:t>years</a:t>
                      </a:r>
                      <a:endParaRPr lang="en-US" sz="1200" b="1" i="1" u="none" strike="noStrike" dirty="0">
                        <a:solidFill>
                          <a:srgbClr val="000000"/>
                        </a:solidFill>
                        <a:effectLst/>
                        <a:latin typeface="Calibri"/>
                      </a:endParaRPr>
                    </a:p>
                  </a:txBody>
                  <a:tcPr marL="9525" marR="9525" marT="9525" marB="0" anchor="b">
                    <a:noFill/>
                  </a:tcPr>
                </a:tc>
              </a:tr>
              <a:tr h="292395">
                <a:tc>
                  <a:txBody>
                    <a:bodyPr/>
                    <a:lstStyle/>
                    <a:p>
                      <a:pPr algn="l" fontAlgn="b"/>
                      <a:r>
                        <a:rPr lang="en-US" sz="1200" b="1" i="1" u="none" strike="noStrike" dirty="0" smtClean="0">
                          <a:effectLst/>
                        </a:rPr>
                        <a:t>B: Use 3-hour ahead forecast error</a:t>
                      </a:r>
                    </a:p>
                    <a:p>
                      <a:pPr algn="l" fontAlgn="b"/>
                      <a:r>
                        <a:rPr lang="en-US" sz="1200" b="1" i="1" u="none" strike="noStrike" dirty="0" smtClean="0">
                          <a:effectLst/>
                        </a:rPr>
                        <a:t>C: Use net under-forecast only</a:t>
                      </a:r>
                    </a:p>
                    <a:p>
                      <a:pPr algn="l" fontAlgn="b"/>
                      <a:r>
                        <a:rPr lang="en-US" sz="1200" b="1" i="1" u="none" strike="noStrike" kern="1200" dirty="0" smtClean="0">
                          <a:solidFill>
                            <a:schemeClr val="dk1"/>
                          </a:solidFill>
                          <a:effectLst/>
                          <a:latin typeface="+mn-lt"/>
                          <a:ea typeface="+mn-ea"/>
                          <a:cs typeface="+mn-cs"/>
                        </a:rPr>
                        <a:t>D: Use</a:t>
                      </a:r>
                      <a:r>
                        <a:rPr lang="en-US" sz="1200" b="1" i="1" u="none" strike="noStrike" kern="1200" baseline="0" dirty="0" smtClean="0">
                          <a:solidFill>
                            <a:schemeClr val="dk1"/>
                          </a:solidFill>
                          <a:effectLst/>
                          <a:latin typeface="+mn-lt"/>
                          <a:ea typeface="+mn-ea"/>
                          <a:cs typeface="+mn-cs"/>
                        </a:rPr>
                        <a:t> dynamically determined percentile based on risk of net load ramp</a:t>
                      </a:r>
                      <a:endParaRPr lang="en-US" sz="1200" b="1" i="1" u="none" strike="noStrike" kern="1200" dirty="0" smtClean="0">
                        <a:solidFill>
                          <a:schemeClr val="dk1"/>
                        </a:solidFill>
                        <a:effectLst/>
                        <a:latin typeface="+mn-lt"/>
                        <a:ea typeface="+mn-ea"/>
                        <a:cs typeface="+mn-cs"/>
                      </a:endParaRPr>
                    </a:p>
                  </a:txBody>
                  <a:tcPr marL="9525" marR="9525" marT="9525" marB="0" anchor="b">
                    <a:noFill/>
                  </a:tcPr>
                </a:tc>
              </a:tr>
              <a:tr h="63891">
                <a:tc>
                  <a:txBody>
                    <a:bodyPr/>
                    <a:lstStyle/>
                    <a:p>
                      <a:pPr algn="l" fontAlgn="b"/>
                      <a:endParaRPr lang="en-US" sz="1000" u="none" strike="noStrike" dirty="0" smtClean="0">
                        <a:effectLst/>
                      </a:endParaRPr>
                    </a:p>
                  </a:txBody>
                  <a:tcPr marL="9525" marR="9525" marT="9525" marB="0" anchor="b">
                    <a:noFill/>
                  </a:tcPr>
                </a:tc>
              </a:tr>
            </a:tbl>
          </a:graphicData>
        </a:graphic>
      </p:graphicFrame>
    </p:spTree>
    <p:extLst>
      <p:ext uri="{BB962C8B-B14F-4D97-AF65-F5344CB8AC3E}">
        <p14:creationId xmlns:p14="http://schemas.microsoft.com/office/powerpoint/2010/main" val="26129392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Proposed NSRS Requirement </a:t>
            </a:r>
            <a:endParaRPr lang="en-US" sz="2800"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371" y="640807"/>
            <a:ext cx="8588829" cy="4498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 name="Table 9"/>
          <p:cNvGraphicFramePr>
            <a:graphicFrameLocks noGrp="1"/>
          </p:cNvGraphicFramePr>
          <p:nvPr>
            <p:extLst>
              <p:ext uri="{D42A27DB-BD31-4B8C-83A1-F6EECF244321}">
                <p14:modId xmlns:p14="http://schemas.microsoft.com/office/powerpoint/2010/main" val="23099571"/>
              </p:ext>
            </p:extLst>
          </p:nvPr>
        </p:nvGraphicFramePr>
        <p:xfrm>
          <a:off x="379664" y="5138915"/>
          <a:ext cx="7934350" cy="912495"/>
        </p:xfrm>
        <a:graphic>
          <a:graphicData uri="http://schemas.openxmlformats.org/drawingml/2006/table">
            <a:tbl>
              <a:tblPr>
                <a:tableStyleId>{5C22544A-7EE6-4342-B048-85BDC9FD1C3A}</a:tableStyleId>
              </a:tblPr>
              <a:tblGrid>
                <a:gridCol w="7934350"/>
              </a:tblGrid>
              <a:tr h="75918">
                <a:tc>
                  <a:txBody>
                    <a:bodyPr/>
                    <a:lstStyle/>
                    <a:p>
                      <a:pPr algn="l" fontAlgn="b"/>
                      <a:r>
                        <a:rPr lang="en-US" sz="1200" b="1" i="1" u="none" strike="noStrike" dirty="0">
                          <a:effectLst/>
                        </a:rPr>
                        <a:t>A: </a:t>
                      </a:r>
                      <a:r>
                        <a:rPr lang="en-US" sz="1200" b="1" i="1" u="none" strike="noStrike" dirty="0" smtClean="0">
                          <a:effectLst/>
                        </a:rPr>
                        <a:t>Same </a:t>
                      </a:r>
                      <a:r>
                        <a:rPr lang="en-US" sz="1200" b="1" i="1" u="none" strike="noStrike" dirty="0">
                          <a:effectLst/>
                        </a:rPr>
                        <a:t>month of last </a:t>
                      </a:r>
                      <a:r>
                        <a:rPr lang="en-US" sz="1200" b="1" i="1" u="none" strike="noStrike" dirty="0" smtClean="0">
                          <a:effectLst/>
                        </a:rPr>
                        <a:t>3 </a:t>
                      </a:r>
                      <a:r>
                        <a:rPr lang="en-US" sz="1200" b="1" i="1" u="none" strike="noStrike" dirty="0">
                          <a:effectLst/>
                        </a:rPr>
                        <a:t>years</a:t>
                      </a:r>
                      <a:endParaRPr lang="en-US" sz="1200" b="1" i="1" u="none" strike="noStrike" dirty="0">
                        <a:solidFill>
                          <a:srgbClr val="000000"/>
                        </a:solidFill>
                        <a:effectLst/>
                        <a:latin typeface="Calibri"/>
                      </a:endParaRPr>
                    </a:p>
                  </a:txBody>
                  <a:tcPr marL="9525" marR="9525" marT="9525" marB="0" anchor="b">
                    <a:noFill/>
                  </a:tcPr>
                </a:tc>
              </a:tr>
              <a:tr h="292395">
                <a:tc>
                  <a:txBody>
                    <a:bodyPr/>
                    <a:lstStyle/>
                    <a:p>
                      <a:pPr algn="l" fontAlgn="b"/>
                      <a:r>
                        <a:rPr lang="en-US" sz="1200" b="1" i="1" u="none" strike="noStrike" dirty="0" smtClean="0">
                          <a:effectLst/>
                        </a:rPr>
                        <a:t>B: Use 3-hour ahead forecast error</a:t>
                      </a:r>
                    </a:p>
                    <a:p>
                      <a:pPr algn="l" fontAlgn="b"/>
                      <a:r>
                        <a:rPr lang="en-US" sz="1200" b="1" i="1" u="none" strike="noStrike" dirty="0" smtClean="0">
                          <a:effectLst/>
                        </a:rPr>
                        <a:t>C: Use net under-forecast only</a:t>
                      </a:r>
                    </a:p>
                    <a:p>
                      <a:pPr algn="l" fontAlgn="b"/>
                      <a:r>
                        <a:rPr lang="en-US" sz="1200" b="1" i="1" u="none" strike="noStrike" kern="1200" dirty="0" smtClean="0">
                          <a:solidFill>
                            <a:schemeClr val="dk1"/>
                          </a:solidFill>
                          <a:effectLst/>
                          <a:latin typeface="+mn-lt"/>
                          <a:ea typeface="+mn-ea"/>
                          <a:cs typeface="+mn-cs"/>
                        </a:rPr>
                        <a:t>D: Use</a:t>
                      </a:r>
                      <a:r>
                        <a:rPr lang="en-US" sz="1200" b="1" i="1" u="none" strike="noStrike" kern="1200" baseline="0" dirty="0" smtClean="0">
                          <a:solidFill>
                            <a:schemeClr val="dk1"/>
                          </a:solidFill>
                          <a:effectLst/>
                          <a:latin typeface="+mn-lt"/>
                          <a:ea typeface="+mn-ea"/>
                          <a:cs typeface="+mn-cs"/>
                        </a:rPr>
                        <a:t> dynamically determined percentile based on risk of net load ramp</a:t>
                      </a:r>
                      <a:endParaRPr lang="en-US" sz="1200" b="1" i="1" u="none" strike="noStrike" kern="1200" dirty="0" smtClean="0">
                        <a:solidFill>
                          <a:schemeClr val="dk1"/>
                        </a:solidFill>
                        <a:effectLst/>
                        <a:latin typeface="+mn-lt"/>
                        <a:ea typeface="+mn-ea"/>
                        <a:cs typeface="+mn-cs"/>
                      </a:endParaRPr>
                    </a:p>
                  </a:txBody>
                  <a:tcPr marL="9525" marR="9525" marT="9525" marB="0" anchor="b">
                    <a:noFill/>
                  </a:tcPr>
                </a:tc>
              </a:tr>
              <a:tr h="63891">
                <a:tc>
                  <a:txBody>
                    <a:bodyPr/>
                    <a:lstStyle/>
                    <a:p>
                      <a:pPr algn="l" fontAlgn="b"/>
                      <a:endParaRPr lang="en-US" sz="1000" u="none" strike="noStrike" dirty="0" smtClean="0">
                        <a:effectLst/>
                      </a:endParaRPr>
                    </a:p>
                  </a:txBody>
                  <a:tcPr marL="9525" marR="9525" marT="9525" marB="0" anchor="b">
                    <a:noFill/>
                  </a:tcPr>
                </a:tc>
              </a:tr>
            </a:tbl>
          </a:graphicData>
        </a:graphic>
      </p:graphicFrame>
    </p:spTree>
    <p:extLst>
      <p:ext uri="{BB962C8B-B14F-4D97-AF65-F5344CB8AC3E}">
        <p14:creationId xmlns:p14="http://schemas.microsoft.com/office/powerpoint/2010/main" val="17972300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Proposed NSRS Requirement </a:t>
            </a:r>
            <a:endParaRPr lang="en-US" sz="2800" dirty="0"/>
          </a:p>
        </p:txBody>
      </p:sp>
      <p:graphicFrame>
        <p:nvGraphicFramePr>
          <p:cNvPr id="8" name="Table 7"/>
          <p:cNvGraphicFramePr>
            <a:graphicFrameLocks noGrp="1"/>
          </p:cNvGraphicFramePr>
          <p:nvPr>
            <p:extLst>
              <p:ext uri="{D42A27DB-BD31-4B8C-83A1-F6EECF244321}">
                <p14:modId xmlns:p14="http://schemas.microsoft.com/office/powerpoint/2010/main" val="527228225"/>
              </p:ext>
            </p:extLst>
          </p:nvPr>
        </p:nvGraphicFramePr>
        <p:xfrm>
          <a:off x="379664" y="5138915"/>
          <a:ext cx="7934350" cy="912495"/>
        </p:xfrm>
        <a:graphic>
          <a:graphicData uri="http://schemas.openxmlformats.org/drawingml/2006/table">
            <a:tbl>
              <a:tblPr>
                <a:tableStyleId>{5C22544A-7EE6-4342-B048-85BDC9FD1C3A}</a:tableStyleId>
              </a:tblPr>
              <a:tblGrid>
                <a:gridCol w="7934350"/>
              </a:tblGrid>
              <a:tr h="75918">
                <a:tc>
                  <a:txBody>
                    <a:bodyPr/>
                    <a:lstStyle/>
                    <a:p>
                      <a:pPr algn="l" fontAlgn="b"/>
                      <a:r>
                        <a:rPr lang="en-US" sz="1200" b="1" i="1" u="none" strike="noStrike" dirty="0">
                          <a:effectLst/>
                        </a:rPr>
                        <a:t>A: </a:t>
                      </a:r>
                      <a:r>
                        <a:rPr lang="en-US" sz="1200" b="1" i="1" u="none" strike="noStrike" dirty="0" smtClean="0">
                          <a:effectLst/>
                        </a:rPr>
                        <a:t>Same </a:t>
                      </a:r>
                      <a:r>
                        <a:rPr lang="en-US" sz="1200" b="1" i="1" u="none" strike="noStrike" dirty="0">
                          <a:effectLst/>
                        </a:rPr>
                        <a:t>month of last </a:t>
                      </a:r>
                      <a:r>
                        <a:rPr lang="en-US" sz="1200" b="1" i="1" u="none" strike="noStrike" dirty="0" smtClean="0">
                          <a:effectLst/>
                        </a:rPr>
                        <a:t>3 </a:t>
                      </a:r>
                      <a:r>
                        <a:rPr lang="en-US" sz="1200" b="1" i="1" u="none" strike="noStrike" dirty="0">
                          <a:effectLst/>
                        </a:rPr>
                        <a:t>years</a:t>
                      </a:r>
                      <a:endParaRPr lang="en-US" sz="1200" b="1" i="1" u="none" strike="noStrike" dirty="0">
                        <a:solidFill>
                          <a:srgbClr val="000000"/>
                        </a:solidFill>
                        <a:effectLst/>
                        <a:latin typeface="Calibri"/>
                      </a:endParaRPr>
                    </a:p>
                  </a:txBody>
                  <a:tcPr marL="9525" marR="9525" marT="9525" marB="0" anchor="b">
                    <a:noFill/>
                  </a:tcPr>
                </a:tc>
              </a:tr>
              <a:tr h="292395">
                <a:tc>
                  <a:txBody>
                    <a:bodyPr/>
                    <a:lstStyle/>
                    <a:p>
                      <a:pPr algn="l" fontAlgn="b"/>
                      <a:r>
                        <a:rPr lang="en-US" sz="1200" b="1" i="1" u="none" strike="noStrike" dirty="0" smtClean="0">
                          <a:effectLst/>
                        </a:rPr>
                        <a:t>B: Use 3-hour ahead forecast error</a:t>
                      </a:r>
                    </a:p>
                    <a:p>
                      <a:pPr algn="l" fontAlgn="b"/>
                      <a:r>
                        <a:rPr lang="en-US" sz="1200" b="1" i="1" u="none" strike="noStrike" dirty="0" smtClean="0">
                          <a:effectLst/>
                        </a:rPr>
                        <a:t>C: Use net under-forecast only</a:t>
                      </a:r>
                    </a:p>
                    <a:p>
                      <a:pPr algn="l" fontAlgn="b"/>
                      <a:r>
                        <a:rPr lang="en-US" sz="1200" b="1" i="1" u="none" strike="noStrike" kern="1200" dirty="0" smtClean="0">
                          <a:solidFill>
                            <a:schemeClr val="dk1"/>
                          </a:solidFill>
                          <a:effectLst/>
                          <a:latin typeface="+mn-lt"/>
                          <a:ea typeface="+mn-ea"/>
                          <a:cs typeface="+mn-cs"/>
                        </a:rPr>
                        <a:t>D: Use</a:t>
                      </a:r>
                      <a:r>
                        <a:rPr lang="en-US" sz="1200" b="1" i="1" u="none" strike="noStrike" kern="1200" baseline="0" dirty="0" smtClean="0">
                          <a:solidFill>
                            <a:schemeClr val="dk1"/>
                          </a:solidFill>
                          <a:effectLst/>
                          <a:latin typeface="+mn-lt"/>
                          <a:ea typeface="+mn-ea"/>
                          <a:cs typeface="+mn-cs"/>
                        </a:rPr>
                        <a:t> dynamically determined percentile based on risk of net load ramp</a:t>
                      </a:r>
                      <a:endParaRPr lang="en-US" sz="1200" b="1" i="1" u="none" strike="noStrike" kern="1200" dirty="0" smtClean="0">
                        <a:solidFill>
                          <a:schemeClr val="dk1"/>
                        </a:solidFill>
                        <a:effectLst/>
                        <a:latin typeface="+mn-lt"/>
                        <a:ea typeface="+mn-ea"/>
                        <a:cs typeface="+mn-cs"/>
                      </a:endParaRPr>
                    </a:p>
                  </a:txBody>
                  <a:tcPr marL="9525" marR="9525" marT="9525" marB="0" anchor="b">
                    <a:noFill/>
                  </a:tcPr>
                </a:tc>
              </a:tr>
              <a:tr h="63891">
                <a:tc>
                  <a:txBody>
                    <a:bodyPr/>
                    <a:lstStyle/>
                    <a:p>
                      <a:pPr algn="l" fontAlgn="b"/>
                      <a:endParaRPr lang="en-US" sz="1000" u="none" strike="noStrike" dirty="0" smtClean="0">
                        <a:effectLst/>
                      </a:endParaRPr>
                    </a:p>
                  </a:txBody>
                  <a:tcPr marL="9525" marR="9525" marT="9525" marB="0" anchor="b">
                    <a:noFill/>
                  </a:tcPr>
                </a:tc>
              </a:tr>
            </a:tbl>
          </a:graphicData>
        </a:graphic>
      </p:graphicFrame>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371" y="640808"/>
            <a:ext cx="8730343" cy="4498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72300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Proposed NSRS Requirement </a:t>
            </a:r>
            <a:endParaRPr lang="en-US" sz="2800"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629" y="640808"/>
            <a:ext cx="8839200" cy="5204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02109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Projected NSRS Requirement </a:t>
            </a:r>
            <a:endParaRPr lang="en-US" sz="2800" dirty="0"/>
          </a:p>
        </p:txBody>
      </p:sp>
      <p:graphicFrame>
        <p:nvGraphicFramePr>
          <p:cNvPr id="3" name="Table 2"/>
          <p:cNvGraphicFramePr>
            <a:graphicFrameLocks noGrp="1"/>
          </p:cNvGraphicFramePr>
          <p:nvPr/>
        </p:nvGraphicFramePr>
        <p:xfrm>
          <a:off x="950913" y="1166813"/>
          <a:ext cx="7241546" cy="4525950"/>
        </p:xfrm>
        <a:graphic>
          <a:graphicData uri="http://schemas.openxmlformats.org/drawingml/2006/table">
            <a:tbl>
              <a:tblPr>
                <a:tableStyleId>{5C22544A-7EE6-4342-B048-85BDC9FD1C3A}</a:tableStyleId>
              </a:tblPr>
              <a:tblGrid>
                <a:gridCol w="557042"/>
                <a:gridCol w="557042"/>
                <a:gridCol w="557042"/>
                <a:gridCol w="557042"/>
                <a:gridCol w="557042"/>
                <a:gridCol w="557042"/>
                <a:gridCol w="557042"/>
                <a:gridCol w="557042"/>
                <a:gridCol w="557042"/>
                <a:gridCol w="557042"/>
                <a:gridCol w="557042"/>
                <a:gridCol w="557042"/>
                <a:gridCol w="557042"/>
              </a:tblGrid>
              <a:tr h="174075">
                <a:tc>
                  <a:txBody>
                    <a:bodyPr/>
                    <a:lstStyle/>
                    <a:p>
                      <a:pPr algn="l" fontAlgn="b"/>
                      <a:endParaRPr lang="en-US" sz="1000" b="0" i="0" u="none" strike="noStrike" dirty="0">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Jan</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Feb</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Mar</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Apr</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May</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Jun</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Jul</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Aug</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Sep</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Oct</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Nov</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l" fontAlgn="b"/>
                      <a:r>
                        <a:rPr lang="en-US" sz="1000" u="none" strike="noStrike">
                          <a:effectLst/>
                        </a:rPr>
                        <a:t>Dec</a:t>
                      </a:r>
                      <a:endParaRPr lang="en-US" sz="1000" b="1"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1</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dirty="0">
                          <a:effectLst/>
                        </a:rPr>
                        <a:t>737</a:t>
                      </a:r>
                      <a:endParaRPr lang="en-US" sz="1000" b="0" i="0" u="none" strike="noStrike" dirty="0">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1004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1071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1004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797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834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770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dirty="0">
                          <a:effectLst/>
                        </a:rPr>
                        <a:t>539</a:t>
                      </a:r>
                      <a:endParaRPr lang="en-US" sz="1000" b="0" i="0" u="none" strike="noStrike" dirty="0">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dirty="0">
                          <a:effectLst/>
                        </a:rPr>
                        <a:t>720</a:t>
                      </a:r>
                      <a:endParaRPr lang="en-US" sz="1000" b="0" i="0" u="none" strike="noStrike" dirty="0">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824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792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1076</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2</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737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1004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1071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1004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797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834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dirty="0">
                          <a:effectLst/>
                        </a:rPr>
                        <a:t>770</a:t>
                      </a:r>
                      <a:endParaRPr lang="en-US" sz="1000" b="0" i="0" u="none" strike="noStrike" dirty="0">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dirty="0">
                          <a:effectLst/>
                        </a:rPr>
                        <a:t>539</a:t>
                      </a:r>
                      <a:endParaRPr lang="en-US" sz="1000" b="0" i="0" u="none" strike="noStrike" dirty="0">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dirty="0">
                          <a:effectLst/>
                        </a:rPr>
                        <a:t>720</a:t>
                      </a:r>
                      <a:endParaRPr lang="en-US" sz="1000" b="0" i="0" u="none" strike="noStrike" dirty="0">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824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792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1076</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3</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1086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1388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1236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1698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1550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1517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1228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1437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1600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1591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1491</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4</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1086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1388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1236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1698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1550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1517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1228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1437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1600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1591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1491</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5</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1086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1388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1236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1698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1550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1517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1228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1437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1600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1591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1491</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1086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1388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1236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1698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1550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1517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1228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1437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1600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1591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1491</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7</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1747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2430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2220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2066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1814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2114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1977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1733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1641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1815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1917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1872</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8</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1747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2430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2220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2066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1814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2114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1977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1733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1641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1815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1917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1872</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9</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1747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2430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2220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2066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1814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2114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1977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1733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1641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1815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1917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1872</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10</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1747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2430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2220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2066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1814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2114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1977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1733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1641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1815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1917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1872</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11</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1709</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1561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1796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1405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1577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2137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1698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1942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2008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1929</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1483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1499</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12</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1709</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1561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1796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1405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1577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2137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1698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1942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2008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1929</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1483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1499</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13</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1709</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1561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1796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1405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1577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2137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1698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1942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2008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1929</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1483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1499</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14</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1709</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1561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1796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1405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1577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2137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1698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1942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2008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1929</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1483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1499</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15</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1426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1442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1924</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16</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1426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1442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1924</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17</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1426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1442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1924</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18</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1426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1442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1924</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19</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1473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1662</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20</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1473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1662</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21</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1473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1662</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22</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1473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1375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1662</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23</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737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1004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1071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1004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797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834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770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dirty="0">
                          <a:effectLst/>
                        </a:rPr>
                        <a:t>539</a:t>
                      </a:r>
                      <a:endParaRPr lang="en-US" sz="1000" b="0" i="0" u="none" strike="noStrike" dirty="0">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720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824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792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1076</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r" fontAlgn="b"/>
                      <a:r>
                        <a:rPr lang="en-US" sz="1000" u="none" strike="noStrike">
                          <a:effectLst/>
                        </a:rPr>
                        <a:t>24</a:t>
                      </a:r>
                      <a:endParaRPr lang="en-US" sz="1000" b="1"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737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1004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1071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1004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797</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834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770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dirty="0">
                          <a:effectLst/>
                        </a:rPr>
                        <a:t>539</a:t>
                      </a:r>
                      <a:endParaRPr lang="en-US" sz="1000" b="0" i="0" u="none" strike="noStrike" dirty="0">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720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824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792</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1076</a:t>
                      </a:r>
                      <a:endParaRPr lang="en-US" sz="1000" b="0" i="0" u="none" strike="noStrike">
                        <a:solidFill>
                          <a:srgbClr val="000000"/>
                        </a:solidFill>
                        <a:effectLst/>
                        <a:latin typeface="Calibri" panose="020F0502020204030204" pitchFamily="34" charset="0"/>
                      </a:endParaRPr>
                    </a:p>
                  </a:txBody>
                  <a:tcPr marL="8704" marR="8704" marT="8704" marB="0" anchor="b"/>
                </a:tc>
              </a:tr>
              <a:tr h="174075">
                <a:tc>
                  <a:txBody>
                    <a:bodyPr/>
                    <a:lstStyle/>
                    <a:p>
                      <a:pPr algn="l" fontAlgn="b"/>
                      <a:r>
                        <a:rPr lang="en-US" sz="1000" u="none" strike="noStrike">
                          <a:effectLst/>
                        </a:rPr>
                        <a:t>Total</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32125</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37126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36288</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35694</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33950</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37406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34259</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32771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34226</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35671</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a:effectLst/>
                        </a:rPr>
                        <a:t>34403</a:t>
                      </a:r>
                      <a:endParaRPr lang="en-US" sz="1000" b="0" i="0" u="none" strike="noStrike">
                        <a:solidFill>
                          <a:srgbClr val="000000"/>
                        </a:solidFill>
                        <a:effectLst/>
                        <a:latin typeface="Calibri" panose="020F0502020204030204" pitchFamily="34" charset="0"/>
                      </a:endParaRPr>
                    </a:p>
                  </a:txBody>
                  <a:tcPr marL="8704" marR="8704" marT="8704" marB="0" anchor="b"/>
                </a:tc>
                <a:tc>
                  <a:txBody>
                    <a:bodyPr/>
                    <a:lstStyle/>
                    <a:p>
                      <a:pPr algn="r" fontAlgn="b"/>
                      <a:r>
                        <a:rPr lang="en-US" sz="1000" u="none" strike="noStrike" dirty="0">
                          <a:effectLst/>
                        </a:rPr>
                        <a:t>38099</a:t>
                      </a:r>
                      <a:endParaRPr lang="en-US" sz="1000" b="0" i="0" u="none" strike="noStrike" dirty="0">
                        <a:solidFill>
                          <a:srgbClr val="000000"/>
                        </a:solidFill>
                        <a:effectLst/>
                        <a:latin typeface="Calibri" panose="020F0502020204030204" pitchFamily="34" charset="0"/>
                      </a:endParaRPr>
                    </a:p>
                  </a:txBody>
                  <a:tcPr marL="8704" marR="8704" marT="8704" marB="0" anchor="b"/>
                </a:tc>
              </a:tr>
            </a:tbl>
          </a:graphicData>
        </a:graphic>
      </p:graphicFrame>
    </p:spTree>
    <p:extLst>
      <p:ext uri="{BB962C8B-B14F-4D97-AF65-F5344CB8AC3E}">
        <p14:creationId xmlns:p14="http://schemas.microsoft.com/office/powerpoint/2010/main" val="18291284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6480" y="5840200"/>
            <a:ext cx="1285875" cy="61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lstStyle/>
          <a:p>
            <a:r>
              <a:rPr lang="en-US" sz="2800" dirty="0" smtClean="0"/>
              <a:t>NSRS Net Load Ramp – Up and Risk Factor</a:t>
            </a:r>
            <a:endParaRPr lang="en-US" sz="2800" dirty="0"/>
          </a:p>
        </p:txBody>
      </p:sp>
      <p:sp>
        <p:nvSpPr>
          <p:cNvPr id="2" name="TextBox 1"/>
          <p:cNvSpPr txBox="1"/>
          <p:nvPr/>
        </p:nvSpPr>
        <p:spPr>
          <a:xfrm>
            <a:off x="4822166" y="952500"/>
            <a:ext cx="4132065" cy="646331"/>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t>Net Load Ramp-Up is the increase in Net Load over an hour.  </a:t>
            </a:r>
            <a:endParaRPr lang="en-US" dirty="0"/>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9665" y="665691"/>
            <a:ext cx="4604710" cy="2888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4"/>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7086" y="3451910"/>
            <a:ext cx="4897486" cy="2889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4908430" y="3867882"/>
            <a:ext cx="4045801" cy="1200329"/>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t>The Net Load Ramp–Up Risk Factor is calculated by normalizing hourly ramp-up values by seasonal peak value</a:t>
            </a:r>
            <a:endParaRPr lang="en-US" dirty="0"/>
          </a:p>
        </p:txBody>
      </p:sp>
      <mc:AlternateContent xmlns:mc="http://schemas.openxmlformats.org/markup-compatibility/2006" xmlns:a14="http://schemas.microsoft.com/office/drawing/2010/main">
        <mc:Choice Requires="a14">
          <p:sp>
            <p:nvSpPr>
              <p:cNvPr id="8" name="TextBox 7"/>
              <p:cNvSpPr txBox="1"/>
              <p:nvPr/>
            </p:nvSpPr>
            <p:spPr>
              <a:xfrm>
                <a:off x="4753158" y="3230792"/>
                <a:ext cx="4201073" cy="44223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a:rPr>
                        <m:t>𝑁𝑒𝑡</m:t>
                      </m:r>
                      <m:r>
                        <a:rPr lang="en-US" sz="1100" b="0" i="1" smtClean="0">
                          <a:latin typeface="Cambria Math"/>
                        </a:rPr>
                        <m:t> </m:t>
                      </m:r>
                      <m:r>
                        <a:rPr lang="en-US" sz="1100" b="0" i="1" smtClean="0">
                          <a:latin typeface="Cambria Math"/>
                        </a:rPr>
                        <m:t>𝐿𝑜𝑎𝑑</m:t>
                      </m:r>
                      <m:r>
                        <a:rPr lang="en-US" sz="1100" b="0" i="1" smtClean="0">
                          <a:latin typeface="Cambria Math"/>
                        </a:rPr>
                        <m:t> </m:t>
                      </m:r>
                      <m:r>
                        <a:rPr lang="en-US" sz="1100" b="0" i="1" smtClean="0">
                          <a:latin typeface="Cambria Math"/>
                        </a:rPr>
                        <m:t>𝑅𝑎𝑚𝑝</m:t>
                      </m:r>
                      <m:r>
                        <a:rPr lang="en-US" sz="1100" b="0" i="1" smtClean="0">
                          <a:latin typeface="Cambria Math"/>
                        </a:rPr>
                        <m:t>−</m:t>
                      </m:r>
                      <m:r>
                        <a:rPr lang="en-US" sz="1100" b="0" i="1" smtClean="0">
                          <a:latin typeface="Cambria Math"/>
                        </a:rPr>
                        <m:t>𝑈𝑝</m:t>
                      </m:r>
                      <m:r>
                        <a:rPr lang="en-US" sz="1100" b="0" i="1" smtClean="0">
                          <a:latin typeface="Cambria Math"/>
                        </a:rPr>
                        <m:t> </m:t>
                      </m:r>
                      <m:r>
                        <a:rPr lang="en-US" sz="1100" b="0" i="1" smtClean="0">
                          <a:latin typeface="Cambria Math"/>
                        </a:rPr>
                        <m:t>𝑅𝑖𝑠𝑘</m:t>
                      </m:r>
                      <m:r>
                        <a:rPr lang="en-US" sz="1100" b="0" i="1" smtClean="0">
                          <a:latin typeface="Cambria Math"/>
                        </a:rPr>
                        <m:t> </m:t>
                      </m:r>
                      <m:r>
                        <a:rPr lang="en-US" sz="1100" b="0" i="1" smtClean="0">
                          <a:latin typeface="Cambria Math"/>
                        </a:rPr>
                        <m:t>𝐹𝑎𝑐𝑡𝑜𝑟</m:t>
                      </m:r>
                      <m:r>
                        <a:rPr lang="en-US" sz="1100" b="0" i="1" smtClean="0">
                          <a:latin typeface="Cambria Math"/>
                        </a:rPr>
                        <m:t>= </m:t>
                      </m:r>
                      <m:f>
                        <m:fPr>
                          <m:ctrlPr>
                            <a:rPr lang="en-US" sz="1100" b="0" i="1" smtClean="0">
                              <a:latin typeface="Cambria Math" panose="02040503050406030204" pitchFamily="18" charset="0"/>
                            </a:rPr>
                          </m:ctrlPr>
                        </m:fPr>
                        <m:num>
                          <m:r>
                            <a:rPr lang="en-US" sz="1100" b="0" i="1" smtClean="0">
                              <a:latin typeface="Cambria Math"/>
                            </a:rPr>
                            <m:t>𝑁𝑒𝑡</m:t>
                          </m:r>
                          <m:r>
                            <a:rPr lang="en-US" sz="1100" b="0" i="1" smtClean="0">
                              <a:latin typeface="Cambria Math"/>
                            </a:rPr>
                            <m:t> </m:t>
                          </m:r>
                          <m:r>
                            <a:rPr lang="en-US" sz="1100" b="0" i="1" smtClean="0">
                              <a:latin typeface="Cambria Math"/>
                            </a:rPr>
                            <m:t>𝐿𝑜𝑎𝑑</m:t>
                          </m:r>
                          <m:r>
                            <a:rPr lang="en-US" sz="1100" b="0" i="1" smtClean="0">
                              <a:latin typeface="Cambria Math"/>
                            </a:rPr>
                            <m:t> </m:t>
                          </m:r>
                          <m:r>
                            <a:rPr lang="en-US" sz="1100" b="0" i="1" smtClean="0">
                              <a:latin typeface="Cambria Math"/>
                            </a:rPr>
                            <m:t>𝑅𝑎𝑚𝑝</m:t>
                          </m:r>
                          <m:r>
                            <a:rPr lang="en-US" sz="1100" b="0" i="1" smtClean="0">
                              <a:latin typeface="Cambria Math"/>
                            </a:rPr>
                            <m:t>−</m:t>
                          </m:r>
                          <m:r>
                            <a:rPr lang="en-US" sz="1100" b="0" i="1" smtClean="0">
                              <a:latin typeface="Cambria Math"/>
                            </a:rPr>
                            <m:t>𝑈𝑝</m:t>
                          </m:r>
                        </m:num>
                        <m:den>
                          <m:r>
                            <a:rPr lang="en-US" sz="1100" b="0" i="1" smtClean="0">
                              <a:latin typeface="Cambria Math"/>
                            </a:rPr>
                            <m:t>𝑆𝑒𝑎𝑠𝑜𝑛𝑎𝑙</m:t>
                          </m:r>
                          <m:r>
                            <a:rPr lang="en-US" sz="1100" b="0" i="1" smtClean="0">
                              <a:latin typeface="Cambria Math"/>
                            </a:rPr>
                            <m:t> </m:t>
                          </m:r>
                          <m:r>
                            <a:rPr lang="en-US" sz="1100" b="0" i="1" smtClean="0">
                              <a:latin typeface="Cambria Math"/>
                            </a:rPr>
                            <m:t>𝑅𝑎𝑚𝑝</m:t>
                          </m:r>
                          <m:r>
                            <a:rPr lang="en-US" sz="1100" b="0" i="1" smtClean="0">
                              <a:latin typeface="Cambria Math"/>
                            </a:rPr>
                            <m:t>−</m:t>
                          </m:r>
                          <m:r>
                            <a:rPr lang="en-US" sz="1100" b="0" i="1" smtClean="0">
                              <a:latin typeface="Cambria Math"/>
                            </a:rPr>
                            <m:t>𝑈𝑝</m:t>
                          </m:r>
                          <m:r>
                            <a:rPr lang="en-US" sz="1100" b="0" i="1" smtClean="0">
                              <a:latin typeface="Cambria Math"/>
                            </a:rPr>
                            <m:t> </m:t>
                          </m:r>
                          <m:r>
                            <a:rPr lang="en-US" sz="1100" b="0" i="1" smtClean="0">
                              <a:latin typeface="Cambria Math"/>
                            </a:rPr>
                            <m:t>𝑃𝑒𝑎𝑘</m:t>
                          </m:r>
                        </m:den>
                      </m:f>
                    </m:oMath>
                  </m:oMathPara>
                </a14:m>
                <a:endParaRPr lang="en-US" sz="3200" dirty="0"/>
              </a:p>
            </p:txBody>
          </p:sp>
        </mc:Choice>
        <mc:Fallback xmlns="">
          <p:sp>
            <p:nvSpPr>
              <p:cNvPr id="8" name="TextBox 7"/>
              <p:cNvSpPr txBox="1">
                <a:spLocks noRot="1" noChangeAspect="1" noMove="1" noResize="1" noEditPoints="1" noAdjustHandles="1" noChangeArrowheads="1" noChangeShapeType="1" noTextEdit="1"/>
              </p:cNvSpPr>
              <p:nvPr/>
            </p:nvSpPr>
            <p:spPr>
              <a:xfrm>
                <a:off x="4753158" y="3230792"/>
                <a:ext cx="4201073" cy="442237"/>
              </a:xfrm>
              <a:prstGeom prst="rect">
                <a:avLst/>
              </a:prstGeom>
              <a:blipFill rotWithShape="1">
                <a:blip r:embed="rId5"/>
                <a:stretch>
                  <a:fillRect/>
                </a:stretch>
              </a:blipFill>
            </p:spPr>
            <p:txBody>
              <a:bodyPr/>
              <a:lstStyle/>
              <a:p>
                <a:r>
                  <a:rPr lang="en-US">
                    <a:noFill/>
                  </a:rPr>
                  <a:t> </a:t>
                </a:r>
              </a:p>
            </p:txBody>
          </p:sp>
        </mc:Fallback>
      </mc:AlternateContent>
      <p:sp>
        <p:nvSpPr>
          <p:cNvPr id="9" name="TextBox 8"/>
          <p:cNvSpPr txBox="1"/>
          <p:nvPr/>
        </p:nvSpPr>
        <p:spPr>
          <a:xfrm>
            <a:off x="4984373" y="5218524"/>
            <a:ext cx="3969857" cy="923330"/>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t>The Net Load Ramp-Up Risk Factor is averaged over 4 hour blocks.</a:t>
            </a:r>
            <a:endParaRPr lang="en-US" dirty="0"/>
          </a:p>
        </p:txBody>
      </p:sp>
    </p:spTree>
    <p:extLst>
      <p:ext uri="{BB962C8B-B14F-4D97-AF65-F5344CB8AC3E}">
        <p14:creationId xmlns:p14="http://schemas.microsoft.com/office/powerpoint/2010/main" val="15945714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6480" y="5840200"/>
            <a:ext cx="1285875" cy="61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a:xfrm>
            <a:off x="379663" y="179143"/>
            <a:ext cx="9280531" cy="461665"/>
          </a:xfrm>
        </p:spPr>
        <p:txBody>
          <a:bodyPr/>
          <a:lstStyle/>
          <a:p>
            <a:r>
              <a:rPr lang="en-US" sz="2800" dirty="0" smtClean="0"/>
              <a:t>How is Risk Factor Used</a:t>
            </a:r>
            <a:endParaRPr lang="en-US" sz="2800" dirty="0"/>
          </a:p>
        </p:txBody>
      </p:sp>
      <p:graphicFrame>
        <p:nvGraphicFramePr>
          <p:cNvPr id="8" name="Chart 7"/>
          <p:cNvGraphicFramePr>
            <a:graphicFrameLocks/>
          </p:cNvGraphicFramePr>
          <p:nvPr>
            <p:extLst>
              <p:ext uri="{D42A27DB-BD31-4B8C-83A1-F6EECF244321}">
                <p14:modId xmlns:p14="http://schemas.microsoft.com/office/powerpoint/2010/main" val="219880486"/>
              </p:ext>
            </p:extLst>
          </p:nvPr>
        </p:nvGraphicFramePr>
        <p:xfrm>
          <a:off x="4536831" y="733263"/>
          <a:ext cx="4136758" cy="2551134"/>
        </p:xfrm>
        <a:graphic>
          <a:graphicData uri="http://schemas.openxmlformats.org/drawingml/2006/chart">
            <c:chart xmlns:c="http://schemas.openxmlformats.org/drawingml/2006/chart" xmlns:r="http://schemas.openxmlformats.org/officeDocument/2006/relationships" r:id="rId4"/>
          </a:graphicData>
        </a:graphic>
      </p:graphicFrame>
      <p:sp>
        <p:nvSpPr>
          <p:cNvPr id="16" name="TextBox 15"/>
          <p:cNvSpPr txBox="1"/>
          <p:nvPr/>
        </p:nvSpPr>
        <p:spPr>
          <a:xfrm>
            <a:off x="452366" y="3803410"/>
            <a:ext cx="3775587" cy="83099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lgn="just">
              <a:buFont typeface="Arial" panose="020B0604020202020204" pitchFamily="34" charset="0"/>
              <a:buChar char="•"/>
            </a:pPr>
            <a:r>
              <a:rPr lang="en-US" sz="1600" dirty="0" smtClean="0">
                <a:solidFill>
                  <a:prstClr val="black"/>
                </a:solidFill>
              </a:rPr>
              <a:t>Higher Risk Factor corresponds to a higher Percentile value for the Net Load Forecast Error.</a:t>
            </a:r>
            <a:endParaRPr lang="en-US" sz="1600" dirty="0">
              <a:solidFill>
                <a:prstClr val="black"/>
              </a:solidFill>
            </a:endParaRPr>
          </a:p>
        </p:txBody>
      </p:sp>
      <p:sp>
        <p:nvSpPr>
          <p:cNvPr id="2" name="Up Arrow 1"/>
          <p:cNvSpPr/>
          <p:nvPr/>
        </p:nvSpPr>
        <p:spPr>
          <a:xfrm>
            <a:off x="6650782" y="3133594"/>
            <a:ext cx="266700" cy="301607"/>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12" name="Up Arrow 11"/>
          <p:cNvSpPr/>
          <p:nvPr/>
        </p:nvSpPr>
        <p:spPr>
          <a:xfrm rot="16200000">
            <a:off x="4364295" y="1756877"/>
            <a:ext cx="266700" cy="301607"/>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4"/>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64104" y="3427940"/>
            <a:ext cx="4215384" cy="3108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19177" y="612480"/>
            <a:ext cx="4217653" cy="3105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8515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2800" dirty="0" smtClean="0"/>
              <a:t>Schedule for discussion with Stakeholders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831192689"/>
              </p:ext>
            </p:extLst>
          </p:nvPr>
        </p:nvGraphicFramePr>
        <p:xfrm>
          <a:off x="1006996" y="879677"/>
          <a:ext cx="7527403" cy="4405613"/>
        </p:xfrm>
        <a:graphic>
          <a:graphicData uri="http://schemas.openxmlformats.org/drawingml/2006/table">
            <a:tbl>
              <a:tblPr firstRow="1" firstCol="1" bandRow="1">
                <a:tableStyleId>{5C22544A-7EE6-4342-B048-85BDC9FD1C3A}</a:tableStyleId>
              </a:tblPr>
              <a:tblGrid>
                <a:gridCol w="1828691"/>
                <a:gridCol w="2849356"/>
                <a:gridCol w="2849356"/>
              </a:tblGrid>
              <a:tr h="704898">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4-Sept</a:t>
                      </a:r>
                      <a:endParaRPr lang="en-US" sz="2400" b="1"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lumOff val="25000"/>
                      </a:schemeClr>
                    </a:solidFill>
                  </a:tcPr>
                </a:tc>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QMWG</a:t>
                      </a:r>
                      <a:endParaRPr lang="en-US" sz="2400" b="1"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marL="0" marR="0" algn="ctr" defTabSz="914400" rtl="0" eaLnBrk="1" latinLnBrk="0" hangingPunct="1">
                        <a:spcBef>
                          <a:spcPts val="0"/>
                        </a:spcBef>
                        <a:spcAft>
                          <a:spcPts val="0"/>
                        </a:spcAft>
                      </a:pPr>
                      <a:r>
                        <a:rPr lang="en-US" sz="2400" b="1" kern="1200" dirty="0" smtClean="0">
                          <a:solidFill>
                            <a:srgbClr val="00B050"/>
                          </a:solidFill>
                          <a:effectLst/>
                          <a:latin typeface="+mn-lt"/>
                          <a:ea typeface="+mn-ea"/>
                          <a:cs typeface="+mn-cs"/>
                        </a:rPr>
                        <a:t>Presented</a:t>
                      </a:r>
                      <a:endParaRPr lang="en-US" sz="2400" b="1" kern="1200" dirty="0">
                        <a:solidFill>
                          <a:srgbClr val="00B050"/>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r>
              <a:tr h="740143">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17-Sept</a:t>
                      </a:r>
                      <a:endParaRPr lang="en-US" sz="2400" b="1" strike="sngStrike"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lumOff val="25000"/>
                      </a:schemeClr>
                    </a:solidFill>
                  </a:tcPr>
                </a:tc>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OWG</a:t>
                      </a:r>
                      <a:endParaRPr lang="en-US" sz="2400" b="1"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marL="0" marR="0" algn="ctr" defTabSz="914400" rtl="0" eaLnBrk="1" latinLnBrk="0" hangingPunct="1">
                        <a:spcBef>
                          <a:spcPts val="0"/>
                        </a:spcBef>
                        <a:spcAft>
                          <a:spcPts val="0"/>
                        </a:spcAft>
                      </a:pPr>
                      <a:r>
                        <a:rPr lang="en-US" sz="2400" b="1" kern="1200" dirty="0" smtClean="0">
                          <a:solidFill>
                            <a:srgbClr val="00B050"/>
                          </a:solidFill>
                          <a:effectLst/>
                          <a:latin typeface="+mn-lt"/>
                          <a:ea typeface="+mn-ea"/>
                          <a:cs typeface="+mn-cs"/>
                        </a:rPr>
                        <a:t>Presented</a:t>
                      </a:r>
                      <a:endParaRPr lang="en-US" sz="2400" b="1" kern="1200" dirty="0">
                        <a:solidFill>
                          <a:srgbClr val="00B050"/>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r>
              <a:tr h="740143">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7-Oct</a:t>
                      </a:r>
                      <a:endParaRPr lang="en-US" sz="2400" b="1" strike="sngStrike"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lumOff val="25000"/>
                      </a:schemeClr>
                    </a:solidFill>
                  </a:tcPr>
                </a:tc>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WMS</a:t>
                      </a:r>
                      <a:endParaRPr lang="en-US" sz="2400" b="1"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marL="0" marR="0" algn="ctr" defTabSz="914400" rtl="0" eaLnBrk="1" latinLnBrk="0" hangingPunct="1">
                        <a:spcBef>
                          <a:spcPts val="0"/>
                        </a:spcBef>
                        <a:spcAft>
                          <a:spcPts val="0"/>
                        </a:spcAft>
                      </a:pPr>
                      <a:r>
                        <a:rPr lang="en-US" sz="2400" b="1" kern="1200" dirty="0" smtClean="0">
                          <a:solidFill>
                            <a:srgbClr val="00B050"/>
                          </a:solidFill>
                          <a:effectLst/>
                          <a:latin typeface="+mn-lt"/>
                          <a:ea typeface="+mn-ea"/>
                          <a:cs typeface="+mn-cs"/>
                        </a:rPr>
                        <a:t>Endorsed</a:t>
                      </a:r>
                      <a:endParaRPr lang="en-US" sz="2400" b="1" kern="1200" dirty="0">
                        <a:solidFill>
                          <a:srgbClr val="00B050"/>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r>
              <a:tr h="740143">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8-Oct</a:t>
                      </a:r>
                      <a:endParaRPr lang="en-US" sz="2400" b="1" strike="sngStrike"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lumOff val="25000"/>
                      </a:schemeClr>
                    </a:solidFill>
                  </a:tcPr>
                </a:tc>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ROS</a:t>
                      </a:r>
                      <a:endParaRPr lang="en-US" sz="2400" b="1"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marL="0" marR="0" algn="ctr" defTabSz="914400" rtl="0" eaLnBrk="1" latinLnBrk="0" hangingPunct="1">
                        <a:spcBef>
                          <a:spcPts val="0"/>
                        </a:spcBef>
                        <a:spcAft>
                          <a:spcPts val="0"/>
                        </a:spcAft>
                      </a:pPr>
                      <a:r>
                        <a:rPr lang="en-US" sz="2400" b="1" kern="1200" dirty="0" smtClean="0">
                          <a:solidFill>
                            <a:srgbClr val="00B050"/>
                          </a:solidFill>
                          <a:effectLst/>
                          <a:latin typeface="+mn-lt"/>
                          <a:ea typeface="+mn-ea"/>
                          <a:cs typeface="+mn-cs"/>
                        </a:rPr>
                        <a:t>Endorsed</a:t>
                      </a:r>
                      <a:endParaRPr lang="en-US" sz="2400" b="1" kern="1200" dirty="0">
                        <a:solidFill>
                          <a:srgbClr val="00B050"/>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r>
              <a:tr h="740143">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29-Oct</a:t>
                      </a:r>
                      <a:endParaRPr lang="en-US" sz="2400" b="1" strike="sngStrike"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lumOff val="25000"/>
                      </a:schemeClr>
                    </a:solidFill>
                  </a:tcPr>
                </a:tc>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TAC</a:t>
                      </a:r>
                      <a:endParaRPr lang="en-US" sz="2400" b="1"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marL="0" marR="0" algn="ctr" defTabSz="914400" rtl="0" eaLnBrk="1" latinLnBrk="0" hangingPunct="1">
                        <a:spcBef>
                          <a:spcPts val="0"/>
                        </a:spcBef>
                        <a:spcAft>
                          <a:spcPts val="0"/>
                        </a:spcAft>
                      </a:pPr>
                      <a:endParaRPr lang="en-US" sz="2400" b="1"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r>
              <a:tr h="740143">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08-Dec</a:t>
                      </a:r>
                      <a:endParaRPr lang="en-US" sz="2400" b="1"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lumOff val="25000"/>
                      </a:schemeClr>
                    </a:solidFill>
                  </a:tcPr>
                </a:tc>
                <a:tc>
                  <a:txBody>
                    <a:bodyPr/>
                    <a:lstStyle/>
                    <a:p>
                      <a:pPr marL="0" marR="0" algn="ctr" defTabSz="914400" rtl="0" eaLnBrk="1" latinLnBrk="0" hangingPunct="1">
                        <a:spcBef>
                          <a:spcPts val="0"/>
                        </a:spcBef>
                        <a:spcAft>
                          <a:spcPts val="0"/>
                        </a:spcAft>
                      </a:pPr>
                      <a:r>
                        <a:rPr lang="en-US" sz="2400" b="1" kern="1200" dirty="0" smtClean="0">
                          <a:solidFill>
                            <a:schemeClr val="tx1"/>
                          </a:solidFill>
                          <a:effectLst/>
                          <a:latin typeface="+mn-lt"/>
                          <a:ea typeface="+mn-ea"/>
                          <a:cs typeface="+mn-cs"/>
                        </a:rPr>
                        <a:t>BOD</a:t>
                      </a:r>
                      <a:endParaRPr lang="en-US" sz="2400" b="1"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marL="0" marR="0" algn="ctr" defTabSz="914400" rtl="0" eaLnBrk="1" latinLnBrk="0" hangingPunct="1">
                        <a:spcBef>
                          <a:spcPts val="0"/>
                        </a:spcBef>
                        <a:spcAft>
                          <a:spcPts val="0"/>
                        </a:spcAft>
                      </a:pPr>
                      <a:endParaRPr lang="en-US" sz="2400" b="1" kern="1200" dirty="0">
                        <a:solidFill>
                          <a:schemeClr val="tx1"/>
                        </a:solidFill>
                        <a:effectLst/>
                        <a:latin typeface="+mn-lt"/>
                        <a:ea typeface="+mn-ea"/>
                        <a:cs typeface="+mn-cs"/>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r>
            </a:tbl>
          </a:graphicData>
        </a:graphic>
      </p:graphicFrame>
    </p:spTree>
    <p:extLst>
      <p:ext uri="{BB962C8B-B14F-4D97-AF65-F5344CB8AC3E}">
        <p14:creationId xmlns:p14="http://schemas.microsoft.com/office/powerpoint/2010/main" val="33038180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Regulation Performance-CPS1 Score</a:t>
            </a:r>
            <a:endParaRPr lang="en-US" sz="2800" dirty="0"/>
          </a:p>
        </p:txBody>
      </p:sp>
      <p:sp>
        <p:nvSpPr>
          <p:cNvPr id="3" name="Content Placeholder 2"/>
          <p:cNvSpPr>
            <a:spLocks noGrp="1"/>
          </p:cNvSpPr>
          <p:nvPr>
            <p:ph idx="1"/>
          </p:nvPr>
        </p:nvSpPr>
        <p:spPr>
          <a:xfrm>
            <a:off x="381000" y="838200"/>
            <a:ext cx="8229600" cy="685800"/>
          </a:xfrm>
        </p:spPr>
        <p:txBody>
          <a:bodyPr>
            <a:normAutofit fontScale="70000" lnSpcReduction="20000"/>
          </a:bodyPr>
          <a:lstStyle/>
          <a:p>
            <a:pPr marL="0" indent="0">
              <a:buNone/>
            </a:pPr>
            <a:r>
              <a:rPr lang="en-US" i="1" dirty="0" smtClean="0"/>
              <a:t>ERCOT has to maintain rolling 12 months average CPS1 Score above 100</a:t>
            </a:r>
            <a:r>
              <a:rPr lang="en-US" i="1" dirty="0"/>
              <a:t>% Per </a:t>
            </a:r>
            <a:r>
              <a:rPr lang="en-US" i="1" dirty="0" smtClean="0"/>
              <a:t>NERC </a:t>
            </a:r>
            <a:r>
              <a:rPr lang="en-US" i="1" dirty="0"/>
              <a:t>standard BAL-001-1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730615"/>
            <a:ext cx="7848600" cy="4059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2340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728" y="0"/>
            <a:ext cx="8459536" cy="653143"/>
          </a:xfrm>
        </p:spPr>
        <p:txBody>
          <a:bodyPr/>
          <a:lstStyle/>
          <a:p>
            <a:r>
              <a:rPr lang="en-US" sz="2800" dirty="0" smtClean="0"/>
              <a:t>Drivers for changes to Regulation Requirements</a:t>
            </a:r>
            <a:endParaRPr lang="en-US" sz="2800" dirty="0"/>
          </a:p>
        </p:txBody>
      </p:sp>
      <p:sp>
        <p:nvSpPr>
          <p:cNvPr id="3" name="Content Placeholder 2"/>
          <p:cNvSpPr>
            <a:spLocks noGrp="1"/>
          </p:cNvSpPr>
          <p:nvPr>
            <p:ph idx="1"/>
          </p:nvPr>
        </p:nvSpPr>
        <p:spPr>
          <a:xfrm>
            <a:off x="379664" y="653143"/>
            <a:ext cx="8229600" cy="5292045"/>
          </a:xfrm>
        </p:spPr>
        <p:txBody>
          <a:bodyPr/>
          <a:lstStyle/>
          <a:p>
            <a:pPr marL="457200" indent="-457200" algn="just">
              <a:buFont typeface="+mj-lt"/>
              <a:buAutoNum type="arabicPeriod"/>
            </a:pPr>
            <a:r>
              <a:rPr lang="en-US" sz="2400" b="0" dirty="0"/>
              <a:t>CPS1 is significantly higher than </a:t>
            </a:r>
            <a:r>
              <a:rPr lang="en-US" sz="2400" b="0" dirty="0" smtClean="0"/>
              <a:t>required and on an increasing trend.</a:t>
            </a:r>
            <a:endParaRPr lang="en-US" sz="2400" b="0" dirty="0"/>
          </a:p>
          <a:p>
            <a:pPr marL="457200" indent="-457200" algn="just">
              <a:buFont typeface="+mj-lt"/>
              <a:buAutoNum type="arabicPeriod"/>
            </a:pPr>
            <a:r>
              <a:rPr lang="en-US" sz="2400" b="0" dirty="0" smtClean="0"/>
              <a:t>By using last 30 days, transition </a:t>
            </a:r>
            <a:r>
              <a:rPr lang="en-US" sz="2400" b="0" dirty="0"/>
              <a:t>months tend to drive </a:t>
            </a:r>
            <a:r>
              <a:rPr lang="en-US" sz="2400" b="0" dirty="0" smtClean="0"/>
              <a:t>requirements for the following month. (</a:t>
            </a:r>
            <a:r>
              <a:rPr lang="en-US" sz="2400" b="0" dirty="0"/>
              <a:t>e.g</a:t>
            </a:r>
            <a:r>
              <a:rPr lang="en-US" sz="2400" b="0" dirty="0" smtClean="0"/>
              <a:t>. April is used to set quantity for June)</a:t>
            </a:r>
            <a:endParaRPr lang="en-US" sz="2400" b="0" dirty="0"/>
          </a:p>
          <a:p>
            <a:pPr marL="457200" indent="-457200" algn="just">
              <a:buFont typeface="+mj-lt"/>
              <a:buAutoNum type="arabicPeriod"/>
            </a:pPr>
            <a:r>
              <a:rPr lang="en-US" sz="2400" b="0" dirty="0" smtClean="0"/>
              <a:t>Extreme events tend to drive over-procurement for a particular hour in subsequent months, even though the event is unlikely to repeat. </a:t>
            </a:r>
          </a:p>
          <a:p>
            <a:pPr marL="457200" indent="-457200" algn="just">
              <a:buFont typeface="+mj-lt"/>
              <a:buAutoNum type="arabicPeriod"/>
            </a:pPr>
            <a:r>
              <a:rPr lang="en-US" sz="2400" b="0" dirty="0"/>
              <a:t>S</a:t>
            </a:r>
            <a:r>
              <a:rPr lang="en-US" sz="2400" b="0" dirty="0" smtClean="0"/>
              <a:t>ignificant changes in regulation requirements from one hour to the next, which may not be necessary.</a:t>
            </a:r>
            <a:endParaRPr lang="en-US" sz="2400" b="0" dirty="0"/>
          </a:p>
        </p:txBody>
      </p:sp>
    </p:spTree>
    <p:extLst>
      <p:ext uri="{BB962C8B-B14F-4D97-AF65-F5344CB8AC3E}">
        <p14:creationId xmlns:p14="http://schemas.microsoft.com/office/powerpoint/2010/main" val="8938594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2800" dirty="0" smtClean="0"/>
              <a:t>Possible Changes to Regulation Service</a:t>
            </a:r>
            <a:endParaRPr lang="en-US" sz="2800" dirty="0"/>
          </a:p>
        </p:txBody>
      </p:sp>
      <p:sp>
        <p:nvSpPr>
          <p:cNvPr id="29699" name="Rectangle 3"/>
          <p:cNvSpPr>
            <a:spLocks noGrp="1" noChangeArrowheads="1"/>
          </p:cNvSpPr>
          <p:nvPr>
            <p:ph type="body" idx="1"/>
          </p:nvPr>
        </p:nvSpPr>
        <p:spPr>
          <a:xfrm>
            <a:off x="457200" y="914400"/>
            <a:ext cx="8229600" cy="4648200"/>
          </a:xfrm>
        </p:spPr>
        <p:txBody>
          <a:bodyPr>
            <a:normAutofit/>
          </a:bodyPr>
          <a:lstStyle/>
          <a:p>
            <a:pPr marL="914400" lvl="1" indent="-457200">
              <a:buFont typeface="+mj-lt"/>
              <a:buAutoNum type="alphaUcPeriod"/>
            </a:pPr>
            <a:r>
              <a:rPr lang="en-US" sz="2400" dirty="0" smtClean="0"/>
              <a:t>Remove consideration of the last 30 days from Regulation Analysis and </a:t>
            </a:r>
            <a:r>
              <a:rPr lang="en-US" sz="2400" u="sng" dirty="0" smtClean="0"/>
              <a:t>instead</a:t>
            </a:r>
            <a:r>
              <a:rPr lang="en-US" sz="2400" dirty="0" smtClean="0"/>
              <a:t> use the Regulation data using </a:t>
            </a:r>
            <a:r>
              <a:rPr lang="en-US" sz="2400" dirty="0"/>
              <a:t>same month </a:t>
            </a:r>
            <a:r>
              <a:rPr lang="en-US" sz="2400" dirty="0" smtClean="0"/>
              <a:t>of the previous two years. (e.g. April 2014 and April 2015 to calculate April 2016 requirements)</a:t>
            </a:r>
            <a:endParaRPr lang="en-US" sz="2400" dirty="0"/>
          </a:p>
          <a:p>
            <a:pPr marL="914400" lvl="1" indent="-457200">
              <a:buFont typeface="+mj-lt"/>
              <a:buAutoNum type="alphaUcPeriod"/>
            </a:pPr>
            <a:r>
              <a:rPr lang="en-US" sz="2400" dirty="0"/>
              <a:t>Use five minute </a:t>
            </a:r>
            <a:r>
              <a:rPr lang="en-US" sz="2400" dirty="0" smtClean="0"/>
              <a:t>average instead </a:t>
            </a:r>
            <a:r>
              <a:rPr lang="en-US" sz="2400" dirty="0"/>
              <a:t>of one minute average regulation deployment for exhaustion </a:t>
            </a:r>
            <a:r>
              <a:rPr lang="en-US" sz="2400" dirty="0" smtClean="0"/>
              <a:t>rate.</a:t>
            </a:r>
            <a:endParaRPr lang="en-US" sz="2400" dirty="0"/>
          </a:p>
          <a:p>
            <a:pPr marL="914400" lvl="1" indent="-457200">
              <a:buFont typeface="+mj-lt"/>
              <a:buAutoNum type="alphaUcPeriod"/>
            </a:pPr>
            <a:r>
              <a:rPr lang="en-US" sz="2400" dirty="0" smtClean="0"/>
              <a:t>Use 95th  percentile of 5 minute net-load/deployments instead of 98.8th percentile.</a:t>
            </a:r>
          </a:p>
          <a:p>
            <a:pPr marL="914400" lvl="1" indent="-457200">
              <a:buFont typeface="+mj-lt"/>
              <a:buAutoNum type="alphaUcPeriod"/>
            </a:pPr>
            <a:r>
              <a:rPr lang="en-US" sz="2400" i="1" u="sng" dirty="0" smtClean="0"/>
              <a:t>Update the GE Tables </a:t>
            </a:r>
          </a:p>
          <a:p>
            <a:pPr marL="914400" lvl="1" indent="-457200">
              <a:buFont typeface="+mj-lt"/>
              <a:buAutoNum type="alphaUcPeriod"/>
            </a:pPr>
            <a:r>
              <a:rPr lang="en-US" sz="2400" i="1" u="sng" dirty="0"/>
              <a:t>Increase CPS1 trigger to 140% instead of 100% </a:t>
            </a:r>
          </a:p>
          <a:p>
            <a:endParaRPr lang="en-US" sz="2400" dirty="0"/>
          </a:p>
          <a:p>
            <a:pPr marL="0" indent="0">
              <a:buNone/>
            </a:pPr>
            <a:endParaRPr lang="en-US" sz="2400" strike="sngStrike" dirty="0" smtClean="0">
              <a:solidFill>
                <a:srgbClr val="FF0000"/>
              </a:solidFill>
            </a:endParaRPr>
          </a:p>
          <a:p>
            <a:pPr lvl="1"/>
            <a:endParaRPr lang="en-US" sz="2400" dirty="0"/>
          </a:p>
        </p:txBody>
      </p:sp>
    </p:spTree>
    <p:extLst>
      <p:ext uri="{BB962C8B-B14F-4D97-AF65-F5344CB8AC3E}">
        <p14:creationId xmlns:p14="http://schemas.microsoft.com/office/powerpoint/2010/main" val="1704655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smtClean="0"/>
              <a:t>Proposed Regulation-Up Requirement</a:t>
            </a:r>
            <a:endParaRPr lang="en-US" sz="2800" dirty="0"/>
          </a:p>
        </p:txBody>
      </p:sp>
      <p:graphicFrame>
        <p:nvGraphicFramePr>
          <p:cNvPr id="6" name="Chart 5"/>
          <p:cNvGraphicFramePr>
            <a:graphicFrameLocks/>
          </p:cNvGraphicFramePr>
          <p:nvPr>
            <p:extLst>
              <p:ext uri="{D42A27DB-BD31-4B8C-83A1-F6EECF244321}">
                <p14:modId xmlns:p14="http://schemas.microsoft.com/office/powerpoint/2010/main" val="1097216920"/>
              </p:ext>
            </p:extLst>
          </p:nvPr>
        </p:nvGraphicFramePr>
        <p:xfrm>
          <a:off x="379664" y="742950"/>
          <a:ext cx="8459536" cy="48482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053977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a:t>Proposed </a:t>
            </a:r>
            <a:r>
              <a:rPr lang="en-US" sz="2800" dirty="0" smtClean="0"/>
              <a:t>Regulation-Down </a:t>
            </a:r>
            <a:r>
              <a:rPr lang="en-US" sz="2800" dirty="0"/>
              <a:t>Requirement</a:t>
            </a:r>
          </a:p>
        </p:txBody>
      </p:sp>
      <p:graphicFrame>
        <p:nvGraphicFramePr>
          <p:cNvPr id="6" name="Chart 5"/>
          <p:cNvGraphicFramePr>
            <a:graphicFrameLocks/>
          </p:cNvGraphicFramePr>
          <p:nvPr>
            <p:extLst>
              <p:ext uri="{D42A27DB-BD31-4B8C-83A1-F6EECF244321}">
                <p14:modId xmlns:p14="http://schemas.microsoft.com/office/powerpoint/2010/main" val="4110905613"/>
              </p:ext>
            </p:extLst>
          </p:nvPr>
        </p:nvGraphicFramePr>
        <p:xfrm>
          <a:off x="379665" y="723900"/>
          <a:ext cx="8526210" cy="51625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832162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Drivers for NSRS Changes</a:t>
            </a:r>
            <a:endParaRPr lang="en-US" sz="3200"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sz="2400" b="0" dirty="0" smtClean="0"/>
              <a:t>Feedback we received  last year to revisit NSRS Methodology</a:t>
            </a:r>
          </a:p>
          <a:p>
            <a:pPr marL="457200" indent="-457200">
              <a:buFont typeface="+mj-lt"/>
              <a:buAutoNum type="arabicPeriod"/>
            </a:pPr>
            <a:r>
              <a:rPr lang="en-US" sz="2400" b="0" dirty="0" smtClean="0"/>
              <a:t> Incorporate effects of net load ramps</a:t>
            </a:r>
            <a:endParaRPr lang="en-US" sz="2400" b="0" dirty="0"/>
          </a:p>
        </p:txBody>
      </p:sp>
    </p:spTree>
    <p:extLst>
      <p:ext uri="{BB962C8B-B14F-4D97-AF65-F5344CB8AC3E}">
        <p14:creationId xmlns:p14="http://schemas.microsoft.com/office/powerpoint/2010/main" val="1612192862"/>
      </p:ext>
    </p:extLst>
  </p:cSld>
  <p:clrMapOvr>
    <a:masterClrMapping/>
  </p:clrMapOvr>
  <p:timing>
    <p:tnLst>
      <p:par>
        <p:cTn id="1" dur="indefinite" restart="never" nodeType="tmRoot"/>
      </p:par>
    </p:tnLst>
  </p:timing>
</p:sld>
</file>

<file path=ppt/theme/theme1.xml><?xml version="1.0" encoding="utf-8"?>
<a:theme xmlns:a="http://schemas.openxmlformats.org/drawingml/2006/main" name="ERCOTTemplate2">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Public</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6F2769-7194-4217-93D3-3AF3A4742282}">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terms/"/>
    <ds:schemaRef ds:uri="http://purl.org/dc/elements/1.1/"/>
    <ds:schemaRef ds:uri="http://www.w3.org/XML/1998/namespace"/>
    <ds:schemaRef ds:uri="http://schemas.microsoft.com/office/infopath/2007/PartnerControls"/>
    <ds:schemaRef ds:uri="c34af464-7aa1-4edd-9be4-83dffc1cb926"/>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ERCOTTemplate2</Template>
  <TotalTime>4214</TotalTime>
  <Words>1304</Words>
  <Application>Microsoft Office PowerPoint</Application>
  <PresentationFormat>On-screen Show (4:3)</PresentationFormat>
  <Paragraphs>506</Paragraphs>
  <Slides>26</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26</vt:i4>
      </vt:variant>
    </vt:vector>
  </HeadingPairs>
  <TitlesOfParts>
    <vt:vector size="31" baseType="lpstr">
      <vt:lpstr>Arial</vt:lpstr>
      <vt:lpstr>Calibri</vt:lpstr>
      <vt:lpstr>Cambria Math</vt:lpstr>
      <vt:lpstr>ERCOTTemplate2</vt:lpstr>
      <vt:lpstr>Custom Design</vt:lpstr>
      <vt:lpstr>PowerPoint Presentation</vt:lpstr>
      <vt:lpstr>Items for discussion</vt:lpstr>
      <vt:lpstr>Schedule for discussion with Stakeholders</vt:lpstr>
      <vt:lpstr>Regulation Performance-CPS1 Score</vt:lpstr>
      <vt:lpstr>Drivers for changes to Regulation Requirements</vt:lpstr>
      <vt:lpstr>Possible Changes to Regulation Service</vt:lpstr>
      <vt:lpstr>Proposed Regulation-Up Requirement</vt:lpstr>
      <vt:lpstr>Proposed Regulation-Down Requirement</vt:lpstr>
      <vt:lpstr>Drivers for NSRS Changes</vt:lpstr>
      <vt:lpstr>Suggested Changes to Non-Spin Service</vt:lpstr>
      <vt:lpstr>Possible Changes to Non-Spin Reserve Service(NSRS)</vt:lpstr>
      <vt:lpstr>Proposed NSRS Requirement </vt:lpstr>
      <vt:lpstr>Comparison NSRS Procurement change</vt:lpstr>
      <vt:lpstr>Posting of AS Requirements</vt:lpstr>
      <vt:lpstr>PowerPoint Presentation</vt:lpstr>
      <vt:lpstr>PowerPoint Presentation</vt:lpstr>
      <vt:lpstr>Reg-Up Requirement for Jan. 2015</vt:lpstr>
      <vt:lpstr>Reg-Up Requirement for Apr. 2015</vt:lpstr>
      <vt:lpstr>Reg-Up Requirement for June 2015</vt:lpstr>
      <vt:lpstr>Proposed NSRS Requirement </vt:lpstr>
      <vt:lpstr>Proposed NSRS Requirement </vt:lpstr>
      <vt:lpstr>Proposed NSRS Requirement </vt:lpstr>
      <vt:lpstr>Proposed NSRS Requirement </vt:lpstr>
      <vt:lpstr>Projected NSRS Requirement </vt:lpstr>
      <vt:lpstr>NSRS Net Load Ramp – Up and Risk Factor</vt:lpstr>
      <vt:lpstr>How is Risk Factor Used</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Bill Blevins</dc:creator>
  <cp:lastModifiedBy>Blevins, Bill</cp:lastModifiedBy>
  <cp:revision>38</cp:revision>
  <cp:lastPrinted>2013-01-30T23:16:36Z</cp:lastPrinted>
  <dcterms:created xsi:type="dcterms:W3CDTF">2015-09-03T20:22:15Z</dcterms:created>
  <dcterms:modified xsi:type="dcterms:W3CDTF">2015-10-22T22:16:24Z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