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sldIdLst>
    <p:sldId id="333" r:id="rId2"/>
    <p:sldId id="334" r:id="rId3"/>
    <p:sldId id="335" r:id="rId4"/>
    <p:sldId id="336" r:id="rId5"/>
    <p:sldId id="337" r:id="rId6"/>
    <p:sldId id="338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2">
          <p15:clr>
            <a:srgbClr val="A4A3A4"/>
          </p15:clr>
        </p15:guide>
        <p15:guide id="2" pos="288">
          <p15:clr>
            <a:srgbClr val="A4A3A4"/>
          </p15:clr>
        </p15:guide>
        <p15:guide id="3" pos="5472">
          <p15:clr>
            <a:srgbClr val="A4A3A4"/>
          </p15:clr>
        </p15:guide>
        <p15:guide id="4" pos="2880">
          <p15:clr>
            <a:srgbClr val="A4A3A4"/>
          </p15:clr>
        </p15:guide>
        <p15:guide id="5" pos="2688">
          <p15:clr>
            <a:srgbClr val="A4A3A4"/>
          </p15:clr>
        </p15:guide>
        <p15:guide id="6" pos="307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yager" initials="c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49A"/>
    <a:srgbClr val="0000CC"/>
    <a:srgbClr val="FF3300"/>
    <a:srgbClr val="FF9900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83" d="100"/>
          <a:sy n="83" d="100"/>
        </p:scale>
        <p:origin x="354" y="90"/>
      </p:cViewPr>
      <p:guideLst>
        <p:guide orient="horz" pos="672"/>
        <p:guide pos="288"/>
        <p:guide pos="5472"/>
        <p:guide pos="2880"/>
        <p:guide pos="2688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3DC4A66-2502-4020-BD30-D954DB4E9B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4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</p:spTree>
    <p:extLst>
      <p:ext uri="{BB962C8B-B14F-4D97-AF65-F5344CB8AC3E}">
        <p14:creationId xmlns:p14="http://schemas.microsoft.com/office/powerpoint/2010/main" val="1666723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3989B-8602-4931-BC19-DE87185B1D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978379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E1B4-4486-43E6-A7D9-255A9D92E5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127328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2B5EF-061F-4494-8896-6D0CC94FD1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178804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CE27B-5AD9-425B-AD48-9342CE6135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Finance and Audit Committee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16, 2011</a:t>
            </a:r>
          </a:p>
        </p:txBody>
      </p:sp>
    </p:spTree>
    <p:extLst>
      <p:ext uri="{BB962C8B-B14F-4D97-AF65-F5344CB8AC3E}">
        <p14:creationId xmlns:p14="http://schemas.microsoft.com/office/powerpoint/2010/main" val="165119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4D92F-2349-45A0-ABB2-EC7626E48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110911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A5570-0694-4345-9CC3-0C65032FB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42524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12FB5-1436-481A-AD0B-6CA55736BF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70382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42534-F2FA-4426-AE18-30AB9ED322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385439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630CF-8FC4-4C54-B47D-5151926266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230949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F6439-E972-4DBD-BE25-153F7EF8C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359044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781C8-53E7-4461-A7CF-657C56EA8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57950"/>
            <a:ext cx="2514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TAC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579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5, 2011</a:t>
            </a:r>
          </a:p>
        </p:txBody>
      </p:sp>
    </p:spTree>
    <p:extLst>
      <p:ext uri="{BB962C8B-B14F-4D97-AF65-F5344CB8AC3E}">
        <p14:creationId xmlns:p14="http://schemas.microsoft.com/office/powerpoint/2010/main" val="97372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EDED91F-6E3A-4C8A-ABE6-7EBD37EB3D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594" r:id="rId3"/>
    <p:sldLayoutId id="2147484595" r:id="rId4"/>
    <p:sldLayoutId id="2147484596" r:id="rId5"/>
    <p:sldLayoutId id="2147484597" r:id="rId6"/>
    <p:sldLayoutId id="2147484598" r:id="rId7"/>
    <p:sldLayoutId id="2147484599" r:id="rId8"/>
    <p:sldLayoutId id="2147484600" r:id="rId9"/>
    <p:sldLayoutId id="2147484601" r:id="rId10"/>
    <p:sldLayoutId id="2147484602" r:id="rId11"/>
    <p:sldLayoutId id="2147484603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66800"/>
            <a:ext cx="81534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credit exposure impact of higher system-wide offer caps was estimated using an internal ERCOT model under four scenarios: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(Base Case) “Normal” summer day in which no peak price intervals are reached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Approximate maximum exposure in August 2011 (two days with peak prices over two weeks, 12 intervals at cap)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Four days with peak prices over two weeks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/>
              <a:t>Six days with peak prices over two weeks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0"/>
            <a:ext cx="8382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Credit Impact of Increased Caps</a:t>
            </a:r>
          </a:p>
        </p:txBody>
      </p:sp>
    </p:spTree>
    <p:extLst>
      <p:ext uri="{BB962C8B-B14F-4D97-AF65-F5344CB8AC3E}">
        <p14:creationId xmlns:p14="http://schemas.microsoft.com/office/powerpoint/2010/main" val="345396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66800"/>
            <a:ext cx="8153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following assumptions were used to estimate credit exposure: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“Normal” summer daily volume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Volume increase on days with peak intervals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Number of peak intervals in Real-Time and Day-Ahead markets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net load entity requirements are filled: self-generation, bilaterals, Day-Ahead or Real-Time Market, for both peak- and non-peak periods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Average Real-Time and Day-Ahead Market prices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r>
              <a:rPr lang="en-US" sz="2000" dirty="0"/>
              <a:t>In the stress scenarios the </a:t>
            </a:r>
            <a:r>
              <a:rPr lang="en-US" sz="2000" dirty="0" smtClean="0"/>
              <a:t>variables changed were the </a:t>
            </a:r>
            <a:r>
              <a:rPr lang="en-US" sz="2000" dirty="0"/>
              <a:t>price caps and </a:t>
            </a:r>
            <a:r>
              <a:rPr lang="en-US" sz="2000" dirty="0" smtClean="0"/>
              <a:t>the number </a:t>
            </a:r>
            <a:r>
              <a:rPr lang="en-US" sz="2000" dirty="0"/>
              <a:t>of days and intervals with peak pricing. 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0"/>
            <a:ext cx="8382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Model Assumptions</a:t>
            </a:r>
          </a:p>
        </p:txBody>
      </p:sp>
    </p:spTree>
    <p:extLst>
      <p:ext uri="{BB962C8B-B14F-4D97-AF65-F5344CB8AC3E}">
        <p14:creationId xmlns:p14="http://schemas.microsoft.com/office/powerpoint/2010/main" val="114807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66800"/>
            <a:ext cx="8153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model was calibrated by comparing to historic actual daily exposure levels.  However, the following should be noted: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model  does not reflect potential changes in behavior in response to higher caps.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Load fulfillment strategies will differ by participant.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The model was designed to estimate aggregate market exposure, not that of individual market participants.  Actual credit exposure calculations are dependent on actual and historical market behavior of individual participants.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Credit exposure calculations do not incorporate revisions from NPRR 347/400 expected to be implemented in late 2012.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0"/>
            <a:ext cx="8382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Model Assumptions</a:t>
            </a:r>
          </a:p>
        </p:txBody>
      </p:sp>
    </p:spTree>
    <p:extLst>
      <p:ext uri="{BB962C8B-B14F-4D97-AF65-F5344CB8AC3E}">
        <p14:creationId xmlns:p14="http://schemas.microsoft.com/office/powerpoint/2010/main" val="127371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66800"/>
            <a:ext cx="82677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The chart below shows the modeled sensitivity of credit exposure to different price cap levels.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0"/>
            <a:ext cx="8382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Results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2078037"/>
            <a:ext cx="54356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471854" y="4038600"/>
            <a:ext cx="1143000" cy="457200"/>
          </a:xfrm>
          <a:prstGeom prst="wedgeRectCallout">
            <a:avLst>
              <a:gd name="adj1" fmla="val 146347"/>
              <a:gd name="adj2" fmla="val 1342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August 2011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68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95300" y="1066800"/>
            <a:ext cx="8267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In the base case price caps have no impact.  In Scenario 2 (August 2011) doubling the cap increases credit exposure by a factor of approximately 1.5.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81000" y="0"/>
            <a:ext cx="8382000" cy="674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Results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200" y="2078037"/>
            <a:ext cx="5435600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161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" y="27432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Questions</a:t>
            </a:r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7331772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17963</TotalTime>
  <Words>316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Black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Ruane, Mark</dc:creator>
  <cp:lastModifiedBy>Ruane, Mark</cp:lastModifiedBy>
  <cp:revision>622</cp:revision>
  <cp:lastPrinted>2011-12-01T18:15:56Z</cp:lastPrinted>
  <dcterms:created xsi:type="dcterms:W3CDTF">2005-04-21T14:28:35Z</dcterms:created>
  <dcterms:modified xsi:type="dcterms:W3CDTF">2015-10-15T19:08:55Z</dcterms:modified>
</cp:coreProperties>
</file>