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312" r:id="rId2"/>
    <p:sldId id="313" r:id="rId3"/>
    <p:sldId id="314" r:id="rId4"/>
    <p:sldId id="315" r:id="rId5"/>
    <p:sldId id="316" r:id="rId6"/>
  </p:sldIdLst>
  <p:sldSz cx="9144000" cy="6858000" type="screen4x3"/>
  <p:notesSz cx="6980238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2880">
          <p15:clr>
            <a:srgbClr val="A4A3A4"/>
          </p15:clr>
        </p15:guide>
        <p15:guide id="3" pos="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9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949A"/>
    <a:srgbClr val="0000CC"/>
    <a:srgbClr val="FF3300"/>
    <a:srgbClr val="FF9900"/>
    <a:srgbClr val="5469A2"/>
    <a:srgbClr val="294171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8" autoAdjust="0"/>
  </p:normalViewPr>
  <p:slideViewPr>
    <p:cSldViewPr showGuides="1">
      <p:cViewPr varScale="1">
        <p:scale>
          <a:sx n="83" d="100"/>
          <a:sy n="83" d="100"/>
        </p:scale>
        <p:origin x="354" y="90"/>
      </p:cViewPr>
      <p:guideLst>
        <p:guide orient="horz" pos="4224"/>
        <p:guide pos="2880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4" d="100"/>
          <a:sy n="64" d="100"/>
        </p:scale>
        <p:origin x="-2130" y="-108"/>
      </p:cViewPr>
      <p:guideLst>
        <p:guide orient="horz" pos="2880"/>
        <p:guide pos="219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2875" y="0"/>
            <a:ext cx="3025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685800"/>
            <a:ext cx="4573588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343400"/>
            <a:ext cx="558323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3025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2875" y="8685213"/>
            <a:ext cx="3025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D19044-8CDC-428F-B242-9EDE76A62E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5087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May 5, 2011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TAC</a:t>
            </a:r>
          </a:p>
        </p:txBody>
      </p:sp>
    </p:spTree>
    <p:extLst>
      <p:ext uri="{BB962C8B-B14F-4D97-AF65-F5344CB8AC3E}">
        <p14:creationId xmlns:p14="http://schemas.microsoft.com/office/powerpoint/2010/main" val="160848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E272D-E3BD-43DD-B416-9DBC0E06A9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457950"/>
            <a:ext cx="2514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TAC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579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5, 2011</a:t>
            </a:r>
          </a:p>
        </p:txBody>
      </p:sp>
    </p:spTree>
    <p:extLst>
      <p:ext uri="{BB962C8B-B14F-4D97-AF65-F5344CB8AC3E}">
        <p14:creationId xmlns:p14="http://schemas.microsoft.com/office/powerpoint/2010/main" val="202042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9D559-46E0-4DEE-92BF-924FC13053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457950"/>
            <a:ext cx="2514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TAC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579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5, 2011</a:t>
            </a:r>
          </a:p>
        </p:txBody>
      </p:sp>
    </p:spTree>
    <p:extLst>
      <p:ext uri="{BB962C8B-B14F-4D97-AF65-F5344CB8AC3E}">
        <p14:creationId xmlns:p14="http://schemas.microsoft.com/office/powerpoint/2010/main" val="1258124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111E0-9EBD-4870-8B4B-87CBBB9974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457950"/>
            <a:ext cx="2514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TAC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579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5, 2011</a:t>
            </a:r>
          </a:p>
        </p:txBody>
      </p:sp>
    </p:spTree>
    <p:extLst>
      <p:ext uri="{BB962C8B-B14F-4D97-AF65-F5344CB8AC3E}">
        <p14:creationId xmlns:p14="http://schemas.microsoft.com/office/powerpoint/2010/main" val="3984067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17260-0DC7-42D1-8795-3293C046F5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457950"/>
            <a:ext cx="2514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Finance and Audit Committee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579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16, 2011</a:t>
            </a:r>
          </a:p>
        </p:txBody>
      </p:sp>
    </p:spTree>
    <p:extLst>
      <p:ext uri="{BB962C8B-B14F-4D97-AF65-F5344CB8AC3E}">
        <p14:creationId xmlns:p14="http://schemas.microsoft.com/office/powerpoint/2010/main" val="140996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6F6D1-204A-4067-A457-2BA9FCDD78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457950"/>
            <a:ext cx="2514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TAC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579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5, 2011</a:t>
            </a:r>
          </a:p>
        </p:txBody>
      </p:sp>
    </p:spTree>
    <p:extLst>
      <p:ext uri="{BB962C8B-B14F-4D97-AF65-F5344CB8AC3E}">
        <p14:creationId xmlns:p14="http://schemas.microsoft.com/office/powerpoint/2010/main" val="207933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14561-6CC6-4213-BCDD-A826398791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457950"/>
            <a:ext cx="2514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TAC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579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5, 2011</a:t>
            </a:r>
          </a:p>
        </p:txBody>
      </p:sp>
    </p:spTree>
    <p:extLst>
      <p:ext uri="{BB962C8B-B14F-4D97-AF65-F5344CB8AC3E}">
        <p14:creationId xmlns:p14="http://schemas.microsoft.com/office/powerpoint/2010/main" val="3493489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223CF-622F-482D-9536-8F2E4BCF6B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457950"/>
            <a:ext cx="2514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TAC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579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5, 2011</a:t>
            </a:r>
          </a:p>
        </p:txBody>
      </p:sp>
    </p:spTree>
    <p:extLst>
      <p:ext uri="{BB962C8B-B14F-4D97-AF65-F5344CB8AC3E}">
        <p14:creationId xmlns:p14="http://schemas.microsoft.com/office/powerpoint/2010/main" val="8763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235A1-7149-49DF-94DC-84E33384A6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457950"/>
            <a:ext cx="2514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TAC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579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5, 2011</a:t>
            </a:r>
          </a:p>
        </p:txBody>
      </p:sp>
    </p:spTree>
    <p:extLst>
      <p:ext uri="{BB962C8B-B14F-4D97-AF65-F5344CB8AC3E}">
        <p14:creationId xmlns:p14="http://schemas.microsoft.com/office/powerpoint/2010/main" val="231663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D2C60-E17D-4BC4-B86E-1E6B720EE5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457950"/>
            <a:ext cx="2514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TAC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579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5, 2011</a:t>
            </a:r>
          </a:p>
        </p:txBody>
      </p:sp>
    </p:spTree>
    <p:extLst>
      <p:ext uri="{BB962C8B-B14F-4D97-AF65-F5344CB8AC3E}">
        <p14:creationId xmlns:p14="http://schemas.microsoft.com/office/powerpoint/2010/main" val="403162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859D4-BE75-45DC-924E-B2627B5F42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457950"/>
            <a:ext cx="2514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TAC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579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5, 2011</a:t>
            </a:r>
          </a:p>
        </p:txBody>
      </p:sp>
    </p:spTree>
    <p:extLst>
      <p:ext uri="{BB962C8B-B14F-4D97-AF65-F5344CB8AC3E}">
        <p14:creationId xmlns:p14="http://schemas.microsoft.com/office/powerpoint/2010/main" val="234094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5CBAD-AFCD-4FA7-AF34-5C8BBCCDBE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457950"/>
            <a:ext cx="2514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TAC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579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5, 2011</a:t>
            </a:r>
          </a:p>
        </p:txBody>
      </p:sp>
    </p:spTree>
    <p:extLst>
      <p:ext uri="{BB962C8B-B14F-4D97-AF65-F5344CB8AC3E}">
        <p14:creationId xmlns:p14="http://schemas.microsoft.com/office/powerpoint/2010/main" val="556060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7E228B7-C878-47BD-ACC4-E9362369E3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AEFA197A-E9D3-4335-AE61-47E3B8AC40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0" r:id="rId1"/>
    <p:sldLayoutId id="2147484521" r:id="rId2"/>
    <p:sldLayoutId id="2147484510" r:id="rId3"/>
    <p:sldLayoutId id="2147484511" r:id="rId4"/>
    <p:sldLayoutId id="2147484512" r:id="rId5"/>
    <p:sldLayoutId id="2147484513" r:id="rId6"/>
    <p:sldLayoutId id="2147484514" r:id="rId7"/>
    <p:sldLayoutId id="2147484515" r:id="rId8"/>
    <p:sldLayoutId id="2147484516" r:id="rId9"/>
    <p:sldLayoutId id="2147484517" r:id="rId10"/>
    <p:sldLayoutId id="2147484518" r:id="rId11"/>
    <p:sldLayoutId id="2147484519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5"/>
          <p:cNvSpPr txBox="1">
            <a:spLocks/>
          </p:cNvSpPr>
          <p:nvPr/>
        </p:nvSpPr>
        <p:spPr bwMode="auto">
          <a:xfrm>
            <a:off x="1143000" y="6334125"/>
            <a:ext cx="2819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/>
              <a:t>Tab X </a:t>
            </a:r>
          </a:p>
          <a:p>
            <a:pPr eaLnBrk="1" hangingPunct="1"/>
            <a:r>
              <a:rPr lang="en-US" sz="1200" dirty="0"/>
              <a:t>ERCOT </a:t>
            </a:r>
            <a:r>
              <a:rPr lang="en-US" sz="1200" dirty="0" smtClean="0"/>
              <a:t>Confidential</a:t>
            </a:r>
            <a:endParaRPr lang="en-US" sz="12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04800" y="0"/>
            <a:ext cx="8763000" cy="674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Impact of Increased Caps</a:t>
            </a:r>
          </a:p>
        </p:txBody>
      </p:sp>
      <p:sp>
        <p:nvSpPr>
          <p:cNvPr id="4" name="Rectangle 3"/>
          <p:cNvSpPr/>
          <p:nvPr/>
        </p:nvSpPr>
        <p:spPr>
          <a:xfrm>
            <a:off x="495300" y="1066800"/>
            <a:ext cx="8153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The credit exposure impact of higher system-wide offer caps was estimated using an internal ERCOT model under two scenarios: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Approximate daily exposure during August 2012 (no peak intervals)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Approximate maximum exposure in August 2011 (two days with peak prices over two weeks, 12 intervals at cap)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1200150" lvl="2" indent="-285750"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endParaRPr lang="en-US" sz="2000" b="1" dirty="0" smtClean="0"/>
          </a:p>
          <a:p>
            <a:r>
              <a:rPr lang="en-US" sz="2000" b="1" dirty="0" smtClean="0"/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94222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5"/>
          <p:cNvSpPr txBox="1">
            <a:spLocks/>
          </p:cNvSpPr>
          <p:nvPr/>
        </p:nvSpPr>
        <p:spPr bwMode="auto">
          <a:xfrm>
            <a:off x="1143000" y="6334125"/>
            <a:ext cx="2819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/>
              <a:t>Tab X </a:t>
            </a:r>
          </a:p>
          <a:p>
            <a:pPr eaLnBrk="1" hangingPunct="1"/>
            <a:r>
              <a:rPr lang="en-US" sz="1200" dirty="0"/>
              <a:t>ERCOT </a:t>
            </a:r>
            <a:r>
              <a:rPr lang="en-US" sz="1200" dirty="0" smtClean="0"/>
              <a:t>Confidential</a:t>
            </a:r>
            <a:endParaRPr lang="en-US" sz="12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04800" y="0"/>
            <a:ext cx="8763000" cy="674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Model Assumptions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95300" y="1066800"/>
            <a:ext cx="8153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The exposure model uses the following variables: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“Normal” summer daily volume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Volume increase on August 2011 days with peak intervals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Number of peak intervals in Real-Time and Day-Ahead markets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How net load requirements are filled: self-generation, bilaterals, Day-Ahead or Real-Time Market, for peak- and non-peak periods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Average Real-Time and Day-Ahead Market prices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System-wide offer cap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/>
          </a:p>
          <a:p>
            <a:r>
              <a:rPr lang="en-US" sz="2000" dirty="0" smtClean="0"/>
              <a:t>The model estimates aggregate market exposure, not that of individual market participants. 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000" dirty="0"/>
          </a:p>
          <a:p>
            <a:pPr marL="1200150" lvl="2" indent="-285750"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endParaRPr lang="en-US" sz="2000" b="1" dirty="0" smtClean="0"/>
          </a:p>
          <a:p>
            <a:r>
              <a:rPr lang="en-US" sz="2000" b="1" dirty="0" smtClean="0"/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01553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5"/>
          <p:cNvSpPr txBox="1">
            <a:spLocks/>
          </p:cNvSpPr>
          <p:nvPr/>
        </p:nvSpPr>
        <p:spPr bwMode="auto">
          <a:xfrm>
            <a:off x="1143000" y="6334125"/>
            <a:ext cx="2819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/>
              <a:t>Tab X </a:t>
            </a:r>
          </a:p>
          <a:p>
            <a:pPr eaLnBrk="1" hangingPunct="1"/>
            <a:r>
              <a:rPr lang="en-US" sz="1200" dirty="0"/>
              <a:t>ERCOT </a:t>
            </a:r>
            <a:r>
              <a:rPr lang="en-US" sz="1200" dirty="0" smtClean="0"/>
              <a:t>Confidential</a:t>
            </a:r>
            <a:endParaRPr lang="en-US" sz="12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04800" y="0"/>
            <a:ext cx="8763000" cy="674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Results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" y="1066800"/>
            <a:ext cx="82677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The chart below shows the modeled sensitivity of credit exposure to different price cap levels.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2165710"/>
            <a:ext cx="7543800" cy="3930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3207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5"/>
          <p:cNvSpPr txBox="1">
            <a:spLocks/>
          </p:cNvSpPr>
          <p:nvPr/>
        </p:nvSpPr>
        <p:spPr bwMode="auto">
          <a:xfrm>
            <a:off x="1143000" y="6334125"/>
            <a:ext cx="2819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/>
              <a:t>Tab X </a:t>
            </a:r>
          </a:p>
          <a:p>
            <a:pPr eaLnBrk="1" hangingPunct="1"/>
            <a:r>
              <a:rPr lang="en-US" sz="1200" dirty="0"/>
              <a:t>ERCOT </a:t>
            </a:r>
            <a:r>
              <a:rPr lang="en-US" sz="1200" dirty="0" smtClean="0"/>
              <a:t>Confidential</a:t>
            </a:r>
            <a:endParaRPr lang="en-US" sz="12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04800" y="0"/>
            <a:ext cx="8763000" cy="674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Results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95300" y="1066800"/>
            <a:ext cx="8267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In the August 2011 scenario doubling the cap increases credit exposure by a factor of approximately 1.5. </a:t>
            </a:r>
            <a:r>
              <a:rPr lang="en-US" sz="2000" dirty="0"/>
              <a:t>In the August 2012 scenario price caps have no impact. </a:t>
            </a:r>
            <a:endParaRPr lang="en-US" sz="20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2165710"/>
            <a:ext cx="7543800" cy="3930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7360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5"/>
          <p:cNvSpPr txBox="1">
            <a:spLocks/>
          </p:cNvSpPr>
          <p:nvPr/>
        </p:nvSpPr>
        <p:spPr bwMode="auto">
          <a:xfrm>
            <a:off x="1143000" y="6334125"/>
            <a:ext cx="2819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/>
              <a:t>Tab X </a:t>
            </a:r>
          </a:p>
          <a:p>
            <a:pPr eaLnBrk="1" hangingPunct="1"/>
            <a:r>
              <a:rPr lang="en-US" sz="1200" dirty="0"/>
              <a:t>ERCOT </a:t>
            </a:r>
            <a:r>
              <a:rPr lang="en-US" sz="1200" dirty="0" smtClean="0"/>
              <a:t>Confidential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438150" y="2438400"/>
            <a:ext cx="82677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18063512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19075</TotalTime>
  <Words>205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Arial Black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Betty</dc:creator>
  <cp:lastModifiedBy>Ruane, Mark</cp:lastModifiedBy>
  <cp:revision>662</cp:revision>
  <cp:lastPrinted>2012-05-24T14:37:00Z</cp:lastPrinted>
  <dcterms:created xsi:type="dcterms:W3CDTF">2005-04-21T14:28:35Z</dcterms:created>
  <dcterms:modified xsi:type="dcterms:W3CDTF">2015-10-15T19:08:26Z</dcterms:modified>
</cp:coreProperties>
</file>