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20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4" r:id="rId1"/>
    <p:sldMasterId id="2147483658" r:id="rId2"/>
    <p:sldMasterId id="2147483692" r:id="rId3"/>
  </p:sldMasterIdLst>
  <p:notesMasterIdLst>
    <p:notesMasterId r:id="rId24"/>
  </p:notesMasterIdLst>
  <p:handoutMasterIdLst>
    <p:handoutMasterId r:id="rId25"/>
  </p:handoutMasterIdLst>
  <p:sldIdLst>
    <p:sldId id="286" r:id="rId4"/>
    <p:sldId id="476" r:id="rId5"/>
    <p:sldId id="558" r:id="rId6"/>
    <p:sldId id="559" r:id="rId7"/>
    <p:sldId id="581" r:id="rId8"/>
    <p:sldId id="582" r:id="rId9"/>
    <p:sldId id="560" r:id="rId10"/>
    <p:sldId id="568" r:id="rId11"/>
    <p:sldId id="561" r:id="rId12"/>
    <p:sldId id="580" r:id="rId13"/>
    <p:sldId id="567" r:id="rId14"/>
    <p:sldId id="557" r:id="rId15"/>
    <p:sldId id="569" r:id="rId16"/>
    <p:sldId id="570" r:id="rId17"/>
    <p:sldId id="571" r:id="rId18"/>
    <p:sldId id="572" r:id="rId19"/>
    <p:sldId id="573" r:id="rId20"/>
    <p:sldId id="574" r:id="rId21"/>
    <p:sldId id="575" r:id="rId22"/>
    <p:sldId id="576" r:id="rId23"/>
  </p:sldIdLst>
  <p:sldSz cx="9144000" cy="6858000" type="screen4x3"/>
  <p:notesSz cx="6918325" cy="92233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3366FF"/>
    <a:srgbClr val="FFFFCC"/>
    <a:srgbClr val="FF9933"/>
    <a:srgbClr val="FF0000"/>
    <a:srgbClr val="0099CC"/>
    <a:srgbClr val="0099FF"/>
    <a:srgbClr val="3333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3" autoAdjust="0"/>
    <p:restoredTop sz="99864" autoAdjust="0"/>
  </p:normalViewPr>
  <p:slideViewPr>
    <p:cSldViewPr snapToGrid="0">
      <p:cViewPr>
        <p:scale>
          <a:sx n="105" d="100"/>
          <a:sy n="105" d="100"/>
        </p:scale>
        <p:origin x="-4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qje\Desktop\Temperature%20and%20Rating%20Summary_rev2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qje\Desktop\Temperature%20and%20Rating%20Summary_rev2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qje\Desktop\Temperature%20and%20Rating%20Summary_rev2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qje\Desktop\Temperature%20and%20Rating%20Summary_rev2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qje\Desktop\Temperature%20and%20Rating%20Summary_rev2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qje\Desktop\Temperature%20and%20Rating%20Summary_rev2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qje\Desktop\Temperature%20and%20Rating%20Summary_rev2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21873926222788"/>
          <c:y val="6.9136555508756928E-2"/>
          <c:w val="0.82722213164583858"/>
          <c:h val="0.66637204413915407"/>
        </c:manualLayout>
      </c:layout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ERCOT'!$C$4:$C$15</c:f>
              <c:numCache>
                <c:formatCode>General</c:formatCode>
                <c:ptCount val="12"/>
                <c:pt idx="0">
                  <c:v>76.5</c:v>
                </c:pt>
                <c:pt idx="1">
                  <c:v>78</c:v>
                </c:pt>
                <c:pt idx="2">
                  <c:v>81.900000000000006</c:v>
                </c:pt>
                <c:pt idx="3">
                  <c:v>85.8</c:v>
                </c:pt>
                <c:pt idx="4">
                  <c:v>90.6</c:v>
                </c:pt>
                <c:pt idx="5">
                  <c:v>96.2</c:v>
                </c:pt>
                <c:pt idx="6">
                  <c:v>96.2</c:v>
                </c:pt>
                <c:pt idx="7">
                  <c:v>98.2</c:v>
                </c:pt>
                <c:pt idx="8">
                  <c:v>94.4</c:v>
                </c:pt>
                <c:pt idx="9">
                  <c:v>90.1</c:v>
                </c:pt>
                <c:pt idx="10">
                  <c:v>83.5</c:v>
                </c:pt>
                <c:pt idx="11">
                  <c:v>78.2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ERCOT'!$D$4:$D$15</c:f>
              <c:numCache>
                <c:formatCode>General</c:formatCode>
                <c:ptCount val="12"/>
                <c:pt idx="0">
                  <c:v>67.900000000000006</c:v>
                </c:pt>
                <c:pt idx="1">
                  <c:v>69.099999999999994</c:v>
                </c:pt>
                <c:pt idx="2">
                  <c:v>71.8</c:v>
                </c:pt>
                <c:pt idx="3">
                  <c:v>76.400000000000006</c:v>
                </c:pt>
                <c:pt idx="4">
                  <c:v>79.8</c:v>
                </c:pt>
                <c:pt idx="5">
                  <c:v>84.9</c:v>
                </c:pt>
                <c:pt idx="6">
                  <c:v>84.9</c:v>
                </c:pt>
                <c:pt idx="7">
                  <c:v>85.8</c:v>
                </c:pt>
                <c:pt idx="8">
                  <c:v>83.5</c:v>
                </c:pt>
                <c:pt idx="9">
                  <c:v>79.8</c:v>
                </c:pt>
                <c:pt idx="10">
                  <c:v>73.7</c:v>
                </c:pt>
                <c:pt idx="11">
                  <c:v>70.900000000000006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ERCOT'!$E$4:$E$15</c:f>
              <c:numCache>
                <c:formatCode>General</c:formatCode>
                <c:ptCount val="12"/>
                <c:pt idx="0">
                  <c:v>75</c:v>
                </c:pt>
                <c:pt idx="1">
                  <c:v>80</c:v>
                </c:pt>
                <c:pt idx="2">
                  <c:v>80</c:v>
                </c:pt>
                <c:pt idx="3">
                  <c:v>85</c:v>
                </c:pt>
                <c:pt idx="4">
                  <c:v>90</c:v>
                </c:pt>
                <c:pt idx="5">
                  <c:v>95</c:v>
                </c:pt>
                <c:pt idx="6">
                  <c:v>95</c:v>
                </c:pt>
                <c:pt idx="7">
                  <c:v>100</c:v>
                </c:pt>
                <c:pt idx="8">
                  <c:v>95</c:v>
                </c:pt>
                <c:pt idx="9">
                  <c:v>90</c:v>
                </c:pt>
                <c:pt idx="10">
                  <c:v>85</c:v>
                </c:pt>
                <c:pt idx="11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96960"/>
        <c:axId val="50698880"/>
      </c:lineChart>
      <c:catAx>
        <c:axId val="50696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50698880"/>
        <c:crosses val="autoZero"/>
        <c:auto val="1"/>
        <c:lblAlgn val="ctr"/>
        <c:lblOffset val="100"/>
        <c:noMultiLvlLbl val="0"/>
      </c:catAx>
      <c:valAx>
        <c:axId val="50698880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Temperature (F)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0696960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ERCOT'!$C$98:$C$109</c:f>
              <c:numCache>
                <c:formatCode>General</c:formatCode>
                <c:ptCount val="12"/>
                <c:pt idx="0">
                  <c:v>82.5</c:v>
                </c:pt>
                <c:pt idx="1">
                  <c:v>86</c:v>
                </c:pt>
                <c:pt idx="2">
                  <c:v>90.8</c:v>
                </c:pt>
                <c:pt idx="3">
                  <c:v>93.8</c:v>
                </c:pt>
                <c:pt idx="4">
                  <c:v>94.7</c:v>
                </c:pt>
                <c:pt idx="5">
                  <c:v>97.8</c:v>
                </c:pt>
                <c:pt idx="6">
                  <c:v>97.2</c:v>
                </c:pt>
                <c:pt idx="7">
                  <c:v>99.7</c:v>
                </c:pt>
                <c:pt idx="8">
                  <c:v>97.6</c:v>
                </c:pt>
                <c:pt idx="9">
                  <c:v>93.5</c:v>
                </c:pt>
                <c:pt idx="10">
                  <c:v>87.2</c:v>
                </c:pt>
                <c:pt idx="11">
                  <c:v>82.7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ERCOT'!$D$98:$D$109</c:f>
              <c:numCache>
                <c:formatCode>General</c:formatCode>
                <c:ptCount val="12"/>
                <c:pt idx="0">
                  <c:v>71</c:v>
                </c:pt>
                <c:pt idx="1">
                  <c:v>71.900000000000006</c:v>
                </c:pt>
                <c:pt idx="2">
                  <c:v>74.5</c:v>
                </c:pt>
                <c:pt idx="3">
                  <c:v>79.5</c:v>
                </c:pt>
                <c:pt idx="4">
                  <c:v>82.1</c:v>
                </c:pt>
                <c:pt idx="5">
                  <c:v>85.1</c:v>
                </c:pt>
                <c:pt idx="6">
                  <c:v>84.9</c:v>
                </c:pt>
                <c:pt idx="7">
                  <c:v>85.9</c:v>
                </c:pt>
                <c:pt idx="8">
                  <c:v>84.7</c:v>
                </c:pt>
                <c:pt idx="9">
                  <c:v>82.1</c:v>
                </c:pt>
                <c:pt idx="10">
                  <c:v>76.2</c:v>
                </c:pt>
                <c:pt idx="11">
                  <c:v>71.7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ERCOT'!$E$98:$E$109</c:f>
              <c:numCache>
                <c:formatCode>General</c:formatCode>
                <c:ptCount val="12"/>
                <c:pt idx="0">
                  <c:v>85</c:v>
                </c:pt>
                <c:pt idx="1">
                  <c:v>85</c:v>
                </c:pt>
                <c:pt idx="2">
                  <c:v>90</c:v>
                </c:pt>
                <c:pt idx="3">
                  <c:v>95</c:v>
                </c:pt>
                <c:pt idx="4">
                  <c:v>95</c:v>
                </c:pt>
                <c:pt idx="5">
                  <c:v>100</c:v>
                </c:pt>
                <c:pt idx="6">
                  <c:v>95</c:v>
                </c:pt>
                <c:pt idx="7">
                  <c:v>100</c:v>
                </c:pt>
                <c:pt idx="8">
                  <c:v>100</c:v>
                </c:pt>
                <c:pt idx="9">
                  <c:v>95</c:v>
                </c:pt>
                <c:pt idx="10">
                  <c:v>85</c:v>
                </c:pt>
                <c:pt idx="11">
                  <c:v>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74912"/>
        <c:axId val="68376448"/>
      </c:lineChart>
      <c:catAx>
        <c:axId val="68374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68376448"/>
        <c:crosses val="autoZero"/>
        <c:auto val="1"/>
        <c:lblAlgn val="ctr"/>
        <c:lblOffset val="100"/>
        <c:noMultiLvlLbl val="0"/>
      </c:catAx>
      <c:valAx>
        <c:axId val="68376448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83749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ERCOT'!$C$113:$C$124</c:f>
              <c:numCache>
                <c:formatCode>General</c:formatCode>
                <c:ptCount val="12"/>
                <c:pt idx="0">
                  <c:v>80.5</c:v>
                </c:pt>
                <c:pt idx="1">
                  <c:v>83.7</c:v>
                </c:pt>
                <c:pt idx="2">
                  <c:v>89.4</c:v>
                </c:pt>
                <c:pt idx="3">
                  <c:v>94.2</c:v>
                </c:pt>
                <c:pt idx="4">
                  <c:v>98.4</c:v>
                </c:pt>
                <c:pt idx="5">
                  <c:v>100.6</c:v>
                </c:pt>
                <c:pt idx="6">
                  <c:v>101.5</c:v>
                </c:pt>
                <c:pt idx="7">
                  <c:v>102.3</c:v>
                </c:pt>
                <c:pt idx="8">
                  <c:v>98.4</c:v>
                </c:pt>
                <c:pt idx="9">
                  <c:v>92</c:v>
                </c:pt>
                <c:pt idx="10">
                  <c:v>84.2</c:v>
                </c:pt>
                <c:pt idx="11">
                  <c:v>80.400000000000006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ERCOT'!$D$113:$D$124</c:f>
              <c:numCache>
                <c:formatCode>General</c:formatCode>
                <c:ptCount val="12"/>
                <c:pt idx="0">
                  <c:v>62.2</c:v>
                </c:pt>
                <c:pt idx="1">
                  <c:v>66.8</c:v>
                </c:pt>
                <c:pt idx="2">
                  <c:v>72.3</c:v>
                </c:pt>
                <c:pt idx="3">
                  <c:v>78.8</c:v>
                </c:pt>
                <c:pt idx="4">
                  <c:v>83.6</c:v>
                </c:pt>
                <c:pt idx="5">
                  <c:v>87.4</c:v>
                </c:pt>
                <c:pt idx="6">
                  <c:v>88.9</c:v>
                </c:pt>
                <c:pt idx="7">
                  <c:v>89.1</c:v>
                </c:pt>
                <c:pt idx="8">
                  <c:v>84.6</c:v>
                </c:pt>
                <c:pt idx="9">
                  <c:v>77.8</c:v>
                </c:pt>
                <c:pt idx="10">
                  <c:v>68.900000000000006</c:v>
                </c:pt>
                <c:pt idx="11">
                  <c:v>62.7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ERCOT'!$E$113:$E$124</c:f>
              <c:numCache>
                <c:formatCode>General</c:formatCode>
                <c:ptCount val="12"/>
                <c:pt idx="0">
                  <c:v>80</c:v>
                </c:pt>
                <c:pt idx="1">
                  <c:v>85</c:v>
                </c:pt>
                <c:pt idx="2">
                  <c:v>90</c:v>
                </c:pt>
                <c:pt idx="3">
                  <c:v>95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90</c:v>
                </c:pt>
                <c:pt idx="10">
                  <c:v>85</c:v>
                </c:pt>
                <c:pt idx="11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634880"/>
        <c:axId val="68665344"/>
      </c:lineChart>
      <c:catAx>
        <c:axId val="68634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68665344"/>
        <c:crosses val="autoZero"/>
        <c:auto val="1"/>
        <c:lblAlgn val="ctr"/>
        <c:lblOffset val="100"/>
        <c:noMultiLvlLbl val="0"/>
      </c:catAx>
      <c:valAx>
        <c:axId val="68665344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8634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Lukfin to Nacagdoches 138kV</a:t>
            </a:r>
            <a:r>
              <a:rPr lang="en-US" sz="1400" baseline="0"/>
              <a:t> Line</a:t>
            </a:r>
            <a:r>
              <a:rPr lang="en-US" sz="1400"/>
              <a:t> (East WZ) on Sep 29th, 2015</a:t>
            </a:r>
          </a:p>
        </c:rich>
      </c:tx>
      <c:layout>
        <c:manualLayout>
          <c:xMode val="edge"/>
          <c:yMode val="edge"/>
          <c:x val="8.9323779636326942E-2"/>
          <c:y val="3.71281265673518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265949369791402E-2"/>
          <c:y val="0.15913003299710249"/>
          <c:w val="0.82346810126041725"/>
          <c:h val="0.65420804997844284"/>
        </c:manualLayout>
      </c:layout>
      <c:lineChart>
        <c:grouping val="standard"/>
        <c:varyColors val="0"/>
        <c:ser>
          <c:idx val="1"/>
          <c:order val="1"/>
          <c:tx>
            <c:strRef>
              <c:f>'dam and rtm dynamic ratings'!$Q$13</c:f>
              <c:strCache>
                <c:ptCount val="1"/>
                <c:pt idx="0">
                  <c:v>DA Rating (MVA)**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'dam and rtm dynamic ratings'!$N$14:$N$109</c:f>
              <c:numCache>
                <c:formatCode>General</c:formatCode>
                <c:ptCount val="96"/>
                <c:pt idx="0">
                  <c:v>1</c:v>
                </c:pt>
                <c:pt idx="4">
                  <c:v>2</c:v>
                </c:pt>
                <c:pt idx="8">
                  <c:v>3</c:v>
                </c:pt>
                <c:pt idx="12">
                  <c:v>4</c:v>
                </c:pt>
                <c:pt idx="16">
                  <c:v>5</c:v>
                </c:pt>
                <c:pt idx="20">
                  <c:v>6</c:v>
                </c:pt>
                <c:pt idx="24">
                  <c:v>7</c:v>
                </c:pt>
                <c:pt idx="28">
                  <c:v>8</c:v>
                </c:pt>
                <c:pt idx="32">
                  <c:v>9</c:v>
                </c:pt>
                <c:pt idx="36">
                  <c:v>10</c:v>
                </c:pt>
                <c:pt idx="40">
                  <c:v>11</c:v>
                </c:pt>
                <c:pt idx="44">
                  <c:v>12</c:v>
                </c:pt>
                <c:pt idx="48">
                  <c:v>13</c:v>
                </c:pt>
                <c:pt idx="52">
                  <c:v>14</c:v>
                </c:pt>
                <c:pt idx="56">
                  <c:v>15</c:v>
                </c:pt>
                <c:pt idx="60">
                  <c:v>16</c:v>
                </c:pt>
                <c:pt idx="64">
                  <c:v>17</c:v>
                </c:pt>
                <c:pt idx="68">
                  <c:v>18</c:v>
                </c:pt>
                <c:pt idx="72">
                  <c:v>19</c:v>
                </c:pt>
                <c:pt idx="76">
                  <c:v>20</c:v>
                </c:pt>
                <c:pt idx="80">
                  <c:v>21</c:v>
                </c:pt>
                <c:pt idx="84">
                  <c:v>22</c:v>
                </c:pt>
                <c:pt idx="88">
                  <c:v>23</c:v>
                </c:pt>
                <c:pt idx="92">
                  <c:v>24</c:v>
                </c:pt>
              </c:numCache>
            </c:numRef>
          </c:cat>
          <c:val>
            <c:numRef>
              <c:f>'dam and rtm dynamic ratings'!$Q$14:$Q$109</c:f>
              <c:numCache>
                <c:formatCode>General</c:formatCode>
                <c:ptCount val="96"/>
                <c:pt idx="0">
                  <c:v>208</c:v>
                </c:pt>
                <c:pt idx="1">
                  <c:v>208</c:v>
                </c:pt>
                <c:pt idx="2">
                  <c:v>208</c:v>
                </c:pt>
                <c:pt idx="3">
                  <c:v>208</c:v>
                </c:pt>
                <c:pt idx="4">
                  <c:v>208.39999389648401</c:v>
                </c:pt>
                <c:pt idx="5">
                  <c:v>208.39999389648401</c:v>
                </c:pt>
                <c:pt idx="6">
                  <c:v>208.39999389648401</c:v>
                </c:pt>
                <c:pt idx="7">
                  <c:v>208.39999389648401</c:v>
                </c:pt>
                <c:pt idx="8">
                  <c:v>208.60000610351599</c:v>
                </c:pt>
                <c:pt idx="9">
                  <c:v>208.60000610351599</c:v>
                </c:pt>
                <c:pt idx="10">
                  <c:v>208.60000610351599</c:v>
                </c:pt>
                <c:pt idx="11">
                  <c:v>208.60000610351599</c:v>
                </c:pt>
                <c:pt idx="12">
                  <c:v>208.80000305175801</c:v>
                </c:pt>
                <c:pt idx="13">
                  <c:v>208.80000305175801</c:v>
                </c:pt>
                <c:pt idx="14">
                  <c:v>208.80000305175801</c:v>
                </c:pt>
                <c:pt idx="15">
                  <c:v>208.80000305175801</c:v>
                </c:pt>
                <c:pt idx="16">
                  <c:v>209.19999694824199</c:v>
                </c:pt>
                <c:pt idx="17">
                  <c:v>209.19999694824199</c:v>
                </c:pt>
                <c:pt idx="18">
                  <c:v>209.19999694824199</c:v>
                </c:pt>
                <c:pt idx="19">
                  <c:v>209.19999694824199</c:v>
                </c:pt>
                <c:pt idx="20">
                  <c:v>209.19999694824199</c:v>
                </c:pt>
                <c:pt idx="21">
                  <c:v>209.19999694824199</c:v>
                </c:pt>
                <c:pt idx="22">
                  <c:v>209.19999694824199</c:v>
                </c:pt>
                <c:pt idx="23">
                  <c:v>209.19999694824199</c:v>
                </c:pt>
                <c:pt idx="24">
                  <c:v>209</c:v>
                </c:pt>
                <c:pt idx="25">
                  <c:v>209</c:v>
                </c:pt>
                <c:pt idx="26">
                  <c:v>209</c:v>
                </c:pt>
                <c:pt idx="27">
                  <c:v>209</c:v>
                </c:pt>
                <c:pt idx="28">
                  <c:v>209</c:v>
                </c:pt>
                <c:pt idx="29">
                  <c:v>209</c:v>
                </c:pt>
                <c:pt idx="30">
                  <c:v>209</c:v>
                </c:pt>
                <c:pt idx="31">
                  <c:v>209</c:v>
                </c:pt>
                <c:pt idx="32">
                  <c:v>208.80000305175801</c:v>
                </c:pt>
                <c:pt idx="33">
                  <c:v>208.80000305175801</c:v>
                </c:pt>
                <c:pt idx="34">
                  <c:v>208.80000305175801</c:v>
                </c:pt>
                <c:pt idx="35">
                  <c:v>208.80000305175801</c:v>
                </c:pt>
                <c:pt idx="36">
                  <c:v>206</c:v>
                </c:pt>
                <c:pt idx="37">
                  <c:v>206</c:v>
                </c:pt>
                <c:pt idx="38">
                  <c:v>206</c:v>
                </c:pt>
                <c:pt idx="39">
                  <c:v>206</c:v>
                </c:pt>
                <c:pt idx="40">
                  <c:v>203</c:v>
                </c:pt>
                <c:pt idx="41">
                  <c:v>203</c:v>
                </c:pt>
                <c:pt idx="42">
                  <c:v>203</c:v>
                </c:pt>
                <c:pt idx="43">
                  <c:v>203</c:v>
                </c:pt>
                <c:pt idx="44">
                  <c:v>200.60000610351599</c:v>
                </c:pt>
                <c:pt idx="45">
                  <c:v>200.60000610351599</c:v>
                </c:pt>
                <c:pt idx="46">
                  <c:v>200.60000610351599</c:v>
                </c:pt>
                <c:pt idx="47">
                  <c:v>200.60000610351599</c:v>
                </c:pt>
                <c:pt idx="48">
                  <c:v>198.60000610351599</c:v>
                </c:pt>
                <c:pt idx="49">
                  <c:v>198.60000610351599</c:v>
                </c:pt>
                <c:pt idx="50">
                  <c:v>198.60000610351599</c:v>
                </c:pt>
                <c:pt idx="51">
                  <c:v>198.60000610351599</c:v>
                </c:pt>
                <c:pt idx="52">
                  <c:v>196.60000610351599</c:v>
                </c:pt>
                <c:pt idx="53">
                  <c:v>196.60000610351599</c:v>
                </c:pt>
                <c:pt idx="54">
                  <c:v>196.60000610351599</c:v>
                </c:pt>
                <c:pt idx="55">
                  <c:v>196.60000610351599</c:v>
                </c:pt>
                <c:pt idx="56">
                  <c:v>194.60000610351599</c:v>
                </c:pt>
                <c:pt idx="57">
                  <c:v>194.60000610351599</c:v>
                </c:pt>
                <c:pt idx="58">
                  <c:v>194.60000610351599</c:v>
                </c:pt>
                <c:pt idx="59">
                  <c:v>194.60000610351599</c:v>
                </c:pt>
                <c:pt idx="60">
                  <c:v>193</c:v>
                </c:pt>
                <c:pt idx="61">
                  <c:v>193</c:v>
                </c:pt>
                <c:pt idx="62">
                  <c:v>193</c:v>
                </c:pt>
                <c:pt idx="63">
                  <c:v>193</c:v>
                </c:pt>
                <c:pt idx="64">
                  <c:v>193</c:v>
                </c:pt>
                <c:pt idx="65">
                  <c:v>193</c:v>
                </c:pt>
                <c:pt idx="66">
                  <c:v>193</c:v>
                </c:pt>
                <c:pt idx="67">
                  <c:v>193</c:v>
                </c:pt>
                <c:pt idx="68">
                  <c:v>195</c:v>
                </c:pt>
                <c:pt idx="69">
                  <c:v>195</c:v>
                </c:pt>
                <c:pt idx="70">
                  <c:v>195</c:v>
                </c:pt>
                <c:pt idx="71">
                  <c:v>195</c:v>
                </c:pt>
                <c:pt idx="72">
                  <c:v>195.79998779296901</c:v>
                </c:pt>
                <c:pt idx="73">
                  <c:v>195.79998779296901</c:v>
                </c:pt>
                <c:pt idx="74">
                  <c:v>195.79998779296901</c:v>
                </c:pt>
                <c:pt idx="75">
                  <c:v>195.79998779296901</c:v>
                </c:pt>
                <c:pt idx="76">
                  <c:v>198.19999694824199</c:v>
                </c:pt>
                <c:pt idx="77">
                  <c:v>198.19999694824199</c:v>
                </c:pt>
                <c:pt idx="78">
                  <c:v>198.19999694824199</c:v>
                </c:pt>
                <c:pt idx="79">
                  <c:v>198.19999694824199</c:v>
                </c:pt>
                <c:pt idx="80">
                  <c:v>201.80000305175801</c:v>
                </c:pt>
                <c:pt idx="81">
                  <c:v>201.80000305175801</c:v>
                </c:pt>
                <c:pt idx="82">
                  <c:v>201.80000305175801</c:v>
                </c:pt>
                <c:pt idx="83">
                  <c:v>201.80000305175801</c:v>
                </c:pt>
                <c:pt idx="84">
                  <c:v>202.60000610351599</c:v>
                </c:pt>
                <c:pt idx="85">
                  <c:v>202.60000610351599</c:v>
                </c:pt>
                <c:pt idx="86">
                  <c:v>202.60000610351599</c:v>
                </c:pt>
                <c:pt idx="87">
                  <c:v>202.60000610351599</c:v>
                </c:pt>
                <c:pt idx="88">
                  <c:v>203.5</c:v>
                </c:pt>
                <c:pt idx="89">
                  <c:v>203.5</c:v>
                </c:pt>
                <c:pt idx="90">
                  <c:v>203.5</c:v>
                </c:pt>
                <c:pt idx="91">
                  <c:v>203.5</c:v>
                </c:pt>
                <c:pt idx="92">
                  <c:v>204.5</c:v>
                </c:pt>
                <c:pt idx="93">
                  <c:v>204.5</c:v>
                </c:pt>
                <c:pt idx="94">
                  <c:v>204.5</c:v>
                </c:pt>
                <c:pt idx="95">
                  <c:v>204.5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'dam and rtm dynamic ratings'!$S$13</c:f>
              <c:strCache>
                <c:ptCount val="1"/>
                <c:pt idx="0">
                  <c:v>RT Rating (MVA)***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'dam and rtm dynamic ratings'!$N$14:$N$109</c:f>
              <c:numCache>
                <c:formatCode>General</c:formatCode>
                <c:ptCount val="96"/>
                <c:pt idx="0">
                  <c:v>1</c:v>
                </c:pt>
                <c:pt idx="4">
                  <c:v>2</c:v>
                </c:pt>
                <c:pt idx="8">
                  <c:v>3</c:v>
                </c:pt>
                <c:pt idx="12">
                  <c:v>4</c:v>
                </c:pt>
                <c:pt idx="16">
                  <c:v>5</c:v>
                </c:pt>
                <c:pt idx="20">
                  <c:v>6</c:v>
                </c:pt>
                <c:pt idx="24">
                  <c:v>7</c:v>
                </c:pt>
                <c:pt idx="28">
                  <c:v>8</c:v>
                </c:pt>
                <c:pt idx="32">
                  <c:v>9</c:v>
                </c:pt>
                <c:pt idx="36">
                  <c:v>10</c:v>
                </c:pt>
                <c:pt idx="40">
                  <c:v>11</c:v>
                </c:pt>
                <c:pt idx="44">
                  <c:v>12</c:v>
                </c:pt>
                <c:pt idx="48">
                  <c:v>13</c:v>
                </c:pt>
                <c:pt idx="52">
                  <c:v>14</c:v>
                </c:pt>
                <c:pt idx="56">
                  <c:v>15</c:v>
                </c:pt>
                <c:pt idx="60">
                  <c:v>16</c:v>
                </c:pt>
                <c:pt idx="64">
                  <c:v>17</c:v>
                </c:pt>
                <c:pt idx="68">
                  <c:v>18</c:v>
                </c:pt>
                <c:pt idx="72">
                  <c:v>19</c:v>
                </c:pt>
                <c:pt idx="76">
                  <c:v>20</c:v>
                </c:pt>
                <c:pt idx="80">
                  <c:v>21</c:v>
                </c:pt>
                <c:pt idx="84">
                  <c:v>22</c:v>
                </c:pt>
                <c:pt idx="88">
                  <c:v>23</c:v>
                </c:pt>
                <c:pt idx="92">
                  <c:v>24</c:v>
                </c:pt>
              </c:numCache>
            </c:numRef>
          </c:cat>
          <c:val>
            <c:numRef>
              <c:f>'dam and rtm dynamic ratings'!$S$14:$S$109</c:f>
              <c:numCache>
                <c:formatCode>General</c:formatCode>
                <c:ptCount val="96"/>
                <c:pt idx="0">
                  <c:v>208.4</c:v>
                </c:pt>
                <c:pt idx="1">
                  <c:v>208.4</c:v>
                </c:pt>
                <c:pt idx="2">
                  <c:v>208.4</c:v>
                </c:pt>
                <c:pt idx="3">
                  <c:v>208.4</c:v>
                </c:pt>
                <c:pt idx="4">
                  <c:v>208.4</c:v>
                </c:pt>
                <c:pt idx="5">
                  <c:v>208.4</c:v>
                </c:pt>
                <c:pt idx="6">
                  <c:v>208.4</c:v>
                </c:pt>
                <c:pt idx="7">
                  <c:v>208.4</c:v>
                </c:pt>
                <c:pt idx="8">
                  <c:v>208.4</c:v>
                </c:pt>
                <c:pt idx="9">
                  <c:v>208.4</c:v>
                </c:pt>
                <c:pt idx="10">
                  <c:v>208.4</c:v>
                </c:pt>
                <c:pt idx="11">
                  <c:v>208.4</c:v>
                </c:pt>
                <c:pt idx="12">
                  <c:v>208.4</c:v>
                </c:pt>
                <c:pt idx="13">
                  <c:v>208.4</c:v>
                </c:pt>
                <c:pt idx="14">
                  <c:v>208.4</c:v>
                </c:pt>
                <c:pt idx="15">
                  <c:v>208.4</c:v>
                </c:pt>
                <c:pt idx="16">
                  <c:v>208.4</c:v>
                </c:pt>
                <c:pt idx="17">
                  <c:v>208.4</c:v>
                </c:pt>
                <c:pt idx="18">
                  <c:v>208.4</c:v>
                </c:pt>
                <c:pt idx="19">
                  <c:v>208.4</c:v>
                </c:pt>
                <c:pt idx="20">
                  <c:v>208.4</c:v>
                </c:pt>
                <c:pt idx="21">
                  <c:v>208.4</c:v>
                </c:pt>
                <c:pt idx="22">
                  <c:v>208.4</c:v>
                </c:pt>
                <c:pt idx="23">
                  <c:v>208.4</c:v>
                </c:pt>
                <c:pt idx="24">
                  <c:v>208.4</c:v>
                </c:pt>
                <c:pt idx="25">
                  <c:v>208.4</c:v>
                </c:pt>
                <c:pt idx="26">
                  <c:v>208.4</c:v>
                </c:pt>
                <c:pt idx="27">
                  <c:v>208.4</c:v>
                </c:pt>
                <c:pt idx="28">
                  <c:v>208.4</c:v>
                </c:pt>
                <c:pt idx="29">
                  <c:v>208.4</c:v>
                </c:pt>
                <c:pt idx="30">
                  <c:v>208.4</c:v>
                </c:pt>
                <c:pt idx="31">
                  <c:v>208.4</c:v>
                </c:pt>
                <c:pt idx="32">
                  <c:v>202.7</c:v>
                </c:pt>
                <c:pt idx="33">
                  <c:v>202.7</c:v>
                </c:pt>
                <c:pt idx="34">
                  <c:v>202.7</c:v>
                </c:pt>
                <c:pt idx="35">
                  <c:v>202.7</c:v>
                </c:pt>
                <c:pt idx="36">
                  <c:v>202.7</c:v>
                </c:pt>
                <c:pt idx="37">
                  <c:v>196.9</c:v>
                </c:pt>
                <c:pt idx="38">
                  <c:v>196.9</c:v>
                </c:pt>
                <c:pt idx="39">
                  <c:v>196.9</c:v>
                </c:pt>
                <c:pt idx="40">
                  <c:v>196.9</c:v>
                </c:pt>
                <c:pt idx="41">
                  <c:v>196.9</c:v>
                </c:pt>
                <c:pt idx="42">
                  <c:v>196.9</c:v>
                </c:pt>
                <c:pt idx="43">
                  <c:v>191.2</c:v>
                </c:pt>
                <c:pt idx="44">
                  <c:v>191.2</c:v>
                </c:pt>
                <c:pt idx="45">
                  <c:v>191.2</c:v>
                </c:pt>
                <c:pt idx="46">
                  <c:v>191.2</c:v>
                </c:pt>
                <c:pt idx="47">
                  <c:v>191.2</c:v>
                </c:pt>
                <c:pt idx="48">
                  <c:v>191.2</c:v>
                </c:pt>
                <c:pt idx="49">
                  <c:v>191.2</c:v>
                </c:pt>
                <c:pt idx="50">
                  <c:v>191.2</c:v>
                </c:pt>
                <c:pt idx="51">
                  <c:v>191.2</c:v>
                </c:pt>
                <c:pt idx="52">
                  <c:v>191.2</c:v>
                </c:pt>
                <c:pt idx="53">
                  <c:v>191.2</c:v>
                </c:pt>
                <c:pt idx="54">
                  <c:v>191.2</c:v>
                </c:pt>
                <c:pt idx="55">
                  <c:v>191.2</c:v>
                </c:pt>
                <c:pt idx="56">
                  <c:v>191.2</c:v>
                </c:pt>
                <c:pt idx="57">
                  <c:v>191.2</c:v>
                </c:pt>
                <c:pt idx="58">
                  <c:v>191.2</c:v>
                </c:pt>
                <c:pt idx="59">
                  <c:v>191.2</c:v>
                </c:pt>
                <c:pt idx="60">
                  <c:v>191.2</c:v>
                </c:pt>
                <c:pt idx="61">
                  <c:v>191.2</c:v>
                </c:pt>
                <c:pt idx="62">
                  <c:v>191.2</c:v>
                </c:pt>
                <c:pt idx="63">
                  <c:v>191.2</c:v>
                </c:pt>
                <c:pt idx="64">
                  <c:v>191.2</c:v>
                </c:pt>
                <c:pt idx="65">
                  <c:v>191.2</c:v>
                </c:pt>
                <c:pt idx="66">
                  <c:v>191.2</c:v>
                </c:pt>
                <c:pt idx="67">
                  <c:v>191.2</c:v>
                </c:pt>
                <c:pt idx="68">
                  <c:v>191.2</c:v>
                </c:pt>
                <c:pt idx="69">
                  <c:v>191.2</c:v>
                </c:pt>
                <c:pt idx="70">
                  <c:v>191.2</c:v>
                </c:pt>
                <c:pt idx="71">
                  <c:v>191.2</c:v>
                </c:pt>
                <c:pt idx="72">
                  <c:v>191.2</c:v>
                </c:pt>
                <c:pt idx="73">
                  <c:v>191.2</c:v>
                </c:pt>
                <c:pt idx="74">
                  <c:v>191.2</c:v>
                </c:pt>
                <c:pt idx="75">
                  <c:v>191.2</c:v>
                </c:pt>
                <c:pt idx="76">
                  <c:v>191.2</c:v>
                </c:pt>
                <c:pt idx="77">
                  <c:v>196.9</c:v>
                </c:pt>
                <c:pt idx="78">
                  <c:v>196.9</c:v>
                </c:pt>
                <c:pt idx="79">
                  <c:v>196.9</c:v>
                </c:pt>
                <c:pt idx="80">
                  <c:v>196.9</c:v>
                </c:pt>
                <c:pt idx="81">
                  <c:v>196.9</c:v>
                </c:pt>
                <c:pt idx="82">
                  <c:v>196.9</c:v>
                </c:pt>
                <c:pt idx="83">
                  <c:v>196.9</c:v>
                </c:pt>
                <c:pt idx="84">
                  <c:v>196.9</c:v>
                </c:pt>
                <c:pt idx="85">
                  <c:v>202.7</c:v>
                </c:pt>
                <c:pt idx="86">
                  <c:v>202.7</c:v>
                </c:pt>
                <c:pt idx="87">
                  <c:v>202.7</c:v>
                </c:pt>
                <c:pt idx="88">
                  <c:v>202.7</c:v>
                </c:pt>
                <c:pt idx="89">
                  <c:v>202.7</c:v>
                </c:pt>
                <c:pt idx="90">
                  <c:v>202.7</c:v>
                </c:pt>
                <c:pt idx="91">
                  <c:v>202.7</c:v>
                </c:pt>
                <c:pt idx="92">
                  <c:v>202.7</c:v>
                </c:pt>
                <c:pt idx="93">
                  <c:v>202.7</c:v>
                </c:pt>
                <c:pt idx="94">
                  <c:v>202.7</c:v>
                </c:pt>
                <c:pt idx="95">
                  <c:v>208.4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'dam and rtm dynamic ratings'!$U$13</c:f>
              <c:strCache>
                <c:ptCount val="1"/>
                <c:pt idx="0">
                  <c:v>CRR Rating (MVA)****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'dam and rtm dynamic ratings'!$N$14:$N$109</c:f>
              <c:numCache>
                <c:formatCode>General</c:formatCode>
                <c:ptCount val="96"/>
                <c:pt idx="0">
                  <c:v>1</c:v>
                </c:pt>
                <c:pt idx="4">
                  <c:v>2</c:v>
                </c:pt>
                <c:pt idx="8">
                  <c:v>3</c:v>
                </c:pt>
                <c:pt idx="12">
                  <c:v>4</c:v>
                </c:pt>
                <c:pt idx="16">
                  <c:v>5</c:v>
                </c:pt>
                <c:pt idx="20">
                  <c:v>6</c:v>
                </c:pt>
                <c:pt idx="24">
                  <c:v>7</c:v>
                </c:pt>
                <c:pt idx="28">
                  <c:v>8</c:v>
                </c:pt>
                <c:pt idx="32">
                  <c:v>9</c:v>
                </c:pt>
                <c:pt idx="36">
                  <c:v>10</c:v>
                </c:pt>
                <c:pt idx="40">
                  <c:v>11</c:v>
                </c:pt>
                <c:pt idx="44">
                  <c:v>12</c:v>
                </c:pt>
                <c:pt idx="48">
                  <c:v>13</c:v>
                </c:pt>
                <c:pt idx="52">
                  <c:v>14</c:v>
                </c:pt>
                <c:pt idx="56">
                  <c:v>15</c:v>
                </c:pt>
                <c:pt idx="60">
                  <c:v>16</c:v>
                </c:pt>
                <c:pt idx="64">
                  <c:v>17</c:v>
                </c:pt>
                <c:pt idx="68">
                  <c:v>18</c:v>
                </c:pt>
                <c:pt idx="72">
                  <c:v>19</c:v>
                </c:pt>
                <c:pt idx="76">
                  <c:v>20</c:v>
                </c:pt>
                <c:pt idx="80">
                  <c:v>21</c:v>
                </c:pt>
                <c:pt idx="84">
                  <c:v>22</c:v>
                </c:pt>
                <c:pt idx="88">
                  <c:v>23</c:v>
                </c:pt>
                <c:pt idx="92">
                  <c:v>24</c:v>
                </c:pt>
              </c:numCache>
            </c:numRef>
          </c:cat>
          <c:val>
            <c:numRef>
              <c:f>'dam and rtm dynamic ratings'!$U$14:$U$109</c:f>
              <c:numCache>
                <c:formatCode>General</c:formatCode>
                <c:ptCount val="96"/>
                <c:pt idx="0">
                  <c:v>199</c:v>
                </c:pt>
                <c:pt idx="1">
                  <c:v>199</c:v>
                </c:pt>
                <c:pt idx="2">
                  <c:v>199</c:v>
                </c:pt>
                <c:pt idx="3">
                  <c:v>199</c:v>
                </c:pt>
                <c:pt idx="4">
                  <c:v>199</c:v>
                </c:pt>
                <c:pt idx="5">
                  <c:v>199</c:v>
                </c:pt>
                <c:pt idx="6">
                  <c:v>199</c:v>
                </c:pt>
                <c:pt idx="7">
                  <c:v>199</c:v>
                </c:pt>
                <c:pt idx="8">
                  <c:v>199</c:v>
                </c:pt>
                <c:pt idx="9">
                  <c:v>199</c:v>
                </c:pt>
                <c:pt idx="10">
                  <c:v>199</c:v>
                </c:pt>
                <c:pt idx="11">
                  <c:v>199</c:v>
                </c:pt>
                <c:pt idx="12">
                  <c:v>199</c:v>
                </c:pt>
                <c:pt idx="13">
                  <c:v>199</c:v>
                </c:pt>
                <c:pt idx="14">
                  <c:v>199</c:v>
                </c:pt>
                <c:pt idx="15">
                  <c:v>199</c:v>
                </c:pt>
                <c:pt idx="16">
                  <c:v>199</c:v>
                </c:pt>
                <c:pt idx="17">
                  <c:v>199</c:v>
                </c:pt>
                <c:pt idx="18">
                  <c:v>199</c:v>
                </c:pt>
                <c:pt idx="19">
                  <c:v>199</c:v>
                </c:pt>
                <c:pt idx="20">
                  <c:v>199</c:v>
                </c:pt>
                <c:pt idx="21">
                  <c:v>199</c:v>
                </c:pt>
                <c:pt idx="22">
                  <c:v>199</c:v>
                </c:pt>
                <c:pt idx="23">
                  <c:v>199</c:v>
                </c:pt>
                <c:pt idx="24">
                  <c:v>191</c:v>
                </c:pt>
                <c:pt idx="25">
                  <c:v>191</c:v>
                </c:pt>
                <c:pt idx="26">
                  <c:v>191</c:v>
                </c:pt>
                <c:pt idx="27">
                  <c:v>191</c:v>
                </c:pt>
                <c:pt idx="28">
                  <c:v>191</c:v>
                </c:pt>
                <c:pt idx="29">
                  <c:v>191</c:v>
                </c:pt>
                <c:pt idx="30">
                  <c:v>191</c:v>
                </c:pt>
                <c:pt idx="31">
                  <c:v>191</c:v>
                </c:pt>
                <c:pt idx="32">
                  <c:v>191</c:v>
                </c:pt>
                <c:pt idx="33">
                  <c:v>191</c:v>
                </c:pt>
                <c:pt idx="34">
                  <c:v>191</c:v>
                </c:pt>
                <c:pt idx="35">
                  <c:v>191</c:v>
                </c:pt>
                <c:pt idx="36">
                  <c:v>191</c:v>
                </c:pt>
                <c:pt idx="37">
                  <c:v>191</c:v>
                </c:pt>
                <c:pt idx="38">
                  <c:v>191</c:v>
                </c:pt>
                <c:pt idx="39">
                  <c:v>191</c:v>
                </c:pt>
                <c:pt idx="40">
                  <c:v>191</c:v>
                </c:pt>
                <c:pt idx="41">
                  <c:v>191</c:v>
                </c:pt>
                <c:pt idx="42">
                  <c:v>191</c:v>
                </c:pt>
                <c:pt idx="43">
                  <c:v>191</c:v>
                </c:pt>
                <c:pt idx="44">
                  <c:v>191</c:v>
                </c:pt>
                <c:pt idx="45">
                  <c:v>191</c:v>
                </c:pt>
                <c:pt idx="46">
                  <c:v>191</c:v>
                </c:pt>
                <c:pt idx="47">
                  <c:v>191</c:v>
                </c:pt>
                <c:pt idx="48">
                  <c:v>191</c:v>
                </c:pt>
                <c:pt idx="49">
                  <c:v>191</c:v>
                </c:pt>
                <c:pt idx="50">
                  <c:v>191</c:v>
                </c:pt>
                <c:pt idx="51">
                  <c:v>191</c:v>
                </c:pt>
                <c:pt idx="52">
                  <c:v>191</c:v>
                </c:pt>
                <c:pt idx="53">
                  <c:v>191</c:v>
                </c:pt>
                <c:pt idx="54">
                  <c:v>191</c:v>
                </c:pt>
                <c:pt idx="55">
                  <c:v>191</c:v>
                </c:pt>
                <c:pt idx="56">
                  <c:v>191</c:v>
                </c:pt>
                <c:pt idx="57">
                  <c:v>191</c:v>
                </c:pt>
                <c:pt idx="58">
                  <c:v>191</c:v>
                </c:pt>
                <c:pt idx="59">
                  <c:v>191</c:v>
                </c:pt>
                <c:pt idx="60">
                  <c:v>191</c:v>
                </c:pt>
                <c:pt idx="61">
                  <c:v>191</c:v>
                </c:pt>
                <c:pt idx="62">
                  <c:v>191</c:v>
                </c:pt>
                <c:pt idx="63">
                  <c:v>191</c:v>
                </c:pt>
                <c:pt idx="64">
                  <c:v>191</c:v>
                </c:pt>
                <c:pt idx="65">
                  <c:v>191</c:v>
                </c:pt>
                <c:pt idx="66">
                  <c:v>191</c:v>
                </c:pt>
                <c:pt idx="67">
                  <c:v>191</c:v>
                </c:pt>
                <c:pt idx="68">
                  <c:v>191</c:v>
                </c:pt>
                <c:pt idx="69">
                  <c:v>191</c:v>
                </c:pt>
                <c:pt idx="70">
                  <c:v>191</c:v>
                </c:pt>
                <c:pt idx="71">
                  <c:v>191</c:v>
                </c:pt>
                <c:pt idx="72">
                  <c:v>191</c:v>
                </c:pt>
                <c:pt idx="73">
                  <c:v>191</c:v>
                </c:pt>
                <c:pt idx="74">
                  <c:v>191</c:v>
                </c:pt>
                <c:pt idx="75">
                  <c:v>191</c:v>
                </c:pt>
                <c:pt idx="76">
                  <c:v>191</c:v>
                </c:pt>
                <c:pt idx="77">
                  <c:v>191</c:v>
                </c:pt>
                <c:pt idx="78">
                  <c:v>191</c:v>
                </c:pt>
                <c:pt idx="79">
                  <c:v>191</c:v>
                </c:pt>
                <c:pt idx="80">
                  <c:v>191</c:v>
                </c:pt>
                <c:pt idx="81">
                  <c:v>191</c:v>
                </c:pt>
                <c:pt idx="82">
                  <c:v>191</c:v>
                </c:pt>
                <c:pt idx="83">
                  <c:v>191</c:v>
                </c:pt>
                <c:pt idx="84">
                  <c:v>191</c:v>
                </c:pt>
                <c:pt idx="85">
                  <c:v>191</c:v>
                </c:pt>
                <c:pt idx="86">
                  <c:v>191</c:v>
                </c:pt>
                <c:pt idx="87">
                  <c:v>191</c:v>
                </c:pt>
                <c:pt idx="88">
                  <c:v>199</c:v>
                </c:pt>
                <c:pt idx="89">
                  <c:v>199</c:v>
                </c:pt>
                <c:pt idx="90">
                  <c:v>199</c:v>
                </c:pt>
                <c:pt idx="91">
                  <c:v>199</c:v>
                </c:pt>
                <c:pt idx="92">
                  <c:v>199</c:v>
                </c:pt>
                <c:pt idx="93">
                  <c:v>199</c:v>
                </c:pt>
                <c:pt idx="94">
                  <c:v>199</c:v>
                </c:pt>
                <c:pt idx="95">
                  <c:v>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102080"/>
        <c:axId val="51103616"/>
      </c:lineChart>
      <c:lineChart>
        <c:grouping val="standard"/>
        <c:varyColors val="0"/>
        <c:ser>
          <c:idx val="0"/>
          <c:order val="0"/>
          <c:tx>
            <c:strRef>
              <c:f>'dam and rtm dynamic ratings'!$P$13</c:f>
              <c:strCache>
                <c:ptCount val="1"/>
                <c:pt idx="0">
                  <c:v>DA Temp (F)*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'dam and rtm dynamic ratings'!$N$14:$N$109</c:f>
              <c:numCache>
                <c:formatCode>General</c:formatCode>
                <c:ptCount val="96"/>
                <c:pt idx="0">
                  <c:v>1</c:v>
                </c:pt>
                <c:pt idx="4">
                  <c:v>2</c:v>
                </c:pt>
                <c:pt idx="8">
                  <c:v>3</c:v>
                </c:pt>
                <c:pt idx="12">
                  <c:v>4</c:v>
                </c:pt>
                <c:pt idx="16">
                  <c:v>5</c:v>
                </c:pt>
                <c:pt idx="20">
                  <c:v>6</c:v>
                </c:pt>
                <c:pt idx="24">
                  <c:v>7</c:v>
                </c:pt>
                <c:pt idx="28">
                  <c:v>8</c:v>
                </c:pt>
                <c:pt idx="32">
                  <c:v>9</c:v>
                </c:pt>
                <c:pt idx="36">
                  <c:v>10</c:v>
                </c:pt>
                <c:pt idx="40">
                  <c:v>11</c:v>
                </c:pt>
                <c:pt idx="44">
                  <c:v>12</c:v>
                </c:pt>
                <c:pt idx="48">
                  <c:v>13</c:v>
                </c:pt>
                <c:pt idx="52">
                  <c:v>14</c:v>
                </c:pt>
                <c:pt idx="56">
                  <c:v>15</c:v>
                </c:pt>
                <c:pt idx="60">
                  <c:v>16</c:v>
                </c:pt>
                <c:pt idx="64">
                  <c:v>17</c:v>
                </c:pt>
                <c:pt idx="68">
                  <c:v>18</c:v>
                </c:pt>
                <c:pt idx="72">
                  <c:v>19</c:v>
                </c:pt>
                <c:pt idx="76">
                  <c:v>20</c:v>
                </c:pt>
                <c:pt idx="80">
                  <c:v>21</c:v>
                </c:pt>
                <c:pt idx="84">
                  <c:v>22</c:v>
                </c:pt>
                <c:pt idx="88">
                  <c:v>23</c:v>
                </c:pt>
                <c:pt idx="92">
                  <c:v>24</c:v>
                </c:pt>
              </c:numCache>
            </c:numRef>
          </c:cat>
          <c:val>
            <c:numRef>
              <c:f>'dam and rtm dynamic ratings'!$P$14:$P$109</c:f>
              <c:numCache>
                <c:formatCode>General</c:formatCode>
                <c:ptCount val="96"/>
                <c:pt idx="0">
                  <c:v>72</c:v>
                </c:pt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71</c:v>
                </c:pt>
                <c:pt idx="5">
                  <c:v>71</c:v>
                </c:pt>
                <c:pt idx="6">
                  <c:v>71</c:v>
                </c:pt>
                <c:pt idx="7">
                  <c:v>71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69.5</c:v>
                </c:pt>
                <c:pt idx="13">
                  <c:v>69.5</c:v>
                </c:pt>
                <c:pt idx="14">
                  <c:v>69.5</c:v>
                </c:pt>
                <c:pt idx="15">
                  <c:v>69.5</c:v>
                </c:pt>
                <c:pt idx="16">
                  <c:v>69</c:v>
                </c:pt>
                <c:pt idx="17">
                  <c:v>69</c:v>
                </c:pt>
                <c:pt idx="18">
                  <c:v>69</c:v>
                </c:pt>
                <c:pt idx="19">
                  <c:v>69</c:v>
                </c:pt>
                <c:pt idx="20">
                  <c:v>68.5</c:v>
                </c:pt>
                <c:pt idx="21">
                  <c:v>68.5</c:v>
                </c:pt>
                <c:pt idx="22">
                  <c:v>68.5</c:v>
                </c:pt>
                <c:pt idx="23">
                  <c:v>68.5</c:v>
                </c:pt>
                <c:pt idx="24">
                  <c:v>69</c:v>
                </c:pt>
                <c:pt idx="25">
                  <c:v>69</c:v>
                </c:pt>
                <c:pt idx="26">
                  <c:v>69</c:v>
                </c:pt>
                <c:pt idx="27">
                  <c:v>69</c:v>
                </c:pt>
                <c:pt idx="28">
                  <c:v>67</c:v>
                </c:pt>
                <c:pt idx="29">
                  <c:v>67</c:v>
                </c:pt>
                <c:pt idx="30">
                  <c:v>67</c:v>
                </c:pt>
                <c:pt idx="31">
                  <c:v>67</c:v>
                </c:pt>
                <c:pt idx="32">
                  <c:v>69</c:v>
                </c:pt>
                <c:pt idx="33">
                  <c:v>69</c:v>
                </c:pt>
                <c:pt idx="34">
                  <c:v>69</c:v>
                </c:pt>
                <c:pt idx="35">
                  <c:v>69</c:v>
                </c:pt>
                <c:pt idx="36">
                  <c:v>72</c:v>
                </c:pt>
                <c:pt idx="37">
                  <c:v>72</c:v>
                </c:pt>
                <c:pt idx="38">
                  <c:v>72</c:v>
                </c:pt>
                <c:pt idx="39">
                  <c:v>72</c:v>
                </c:pt>
                <c:pt idx="40">
                  <c:v>74.5</c:v>
                </c:pt>
                <c:pt idx="41">
                  <c:v>74.5</c:v>
                </c:pt>
                <c:pt idx="42">
                  <c:v>74.5</c:v>
                </c:pt>
                <c:pt idx="43">
                  <c:v>74.5</c:v>
                </c:pt>
                <c:pt idx="44">
                  <c:v>77.5</c:v>
                </c:pt>
                <c:pt idx="45">
                  <c:v>77.5</c:v>
                </c:pt>
                <c:pt idx="46">
                  <c:v>77.5</c:v>
                </c:pt>
                <c:pt idx="47">
                  <c:v>77.5</c:v>
                </c:pt>
                <c:pt idx="48">
                  <c:v>79</c:v>
                </c:pt>
                <c:pt idx="49">
                  <c:v>79</c:v>
                </c:pt>
                <c:pt idx="50">
                  <c:v>79</c:v>
                </c:pt>
                <c:pt idx="51">
                  <c:v>79</c:v>
                </c:pt>
                <c:pt idx="52">
                  <c:v>81.5</c:v>
                </c:pt>
                <c:pt idx="53">
                  <c:v>81.5</c:v>
                </c:pt>
                <c:pt idx="54">
                  <c:v>81.5</c:v>
                </c:pt>
                <c:pt idx="55">
                  <c:v>81.5</c:v>
                </c:pt>
                <c:pt idx="56">
                  <c:v>83.5</c:v>
                </c:pt>
                <c:pt idx="57">
                  <c:v>83.5</c:v>
                </c:pt>
                <c:pt idx="58">
                  <c:v>83.5</c:v>
                </c:pt>
                <c:pt idx="59">
                  <c:v>83.5</c:v>
                </c:pt>
                <c:pt idx="60">
                  <c:v>84.5</c:v>
                </c:pt>
                <c:pt idx="61">
                  <c:v>84.5</c:v>
                </c:pt>
                <c:pt idx="62">
                  <c:v>84.5</c:v>
                </c:pt>
                <c:pt idx="63">
                  <c:v>84.5</c:v>
                </c:pt>
                <c:pt idx="64">
                  <c:v>85</c:v>
                </c:pt>
                <c:pt idx="65">
                  <c:v>85</c:v>
                </c:pt>
                <c:pt idx="66">
                  <c:v>85</c:v>
                </c:pt>
                <c:pt idx="67">
                  <c:v>85</c:v>
                </c:pt>
                <c:pt idx="68">
                  <c:v>85</c:v>
                </c:pt>
                <c:pt idx="69">
                  <c:v>85</c:v>
                </c:pt>
                <c:pt idx="70">
                  <c:v>85</c:v>
                </c:pt>
                <c:pt idx="71">
                  <c:v>85</c:v>
                </c:pt>
                <c:pt idx="72">
                  <c:v>84</c:v>
                </c:pt>
                <c:pt idx="73">
                  <c:v>84</c:v>
                </c:pt>
                <c:pt idx="74">
                  <c:v>84</c:v>
                </c:pt>
                <c:pt idx="75">
                  <c:v>84</c:v>
                </c:pt>
                <c:pt idx="76">
                  <c:v>81</c:v>
                </c:pt>
                <c:pt idx="77">
                  <c:v>81</c:v>
                </c:pt>
                <c:pt idx="78">
                  <c:v>81</c:v>
                </c:pt>
                <c:pt idx="79">
                  <c:v>81</c:v>
                </c:pt>
                <c:pt idx="80">
                  <c:v>76</c:v>
                </c:pt>
                <c:pt idx="81">
                  <c:v>76</c:v>
                </c:pt>
                <c:pt idx="82">
                  <c:v>76</c:v>
                </c:pt>
                <c:pt idx="83">
                  <c:v>76</c:v>
                </c:pt>
                <c:pt idx="84">
                  <c:v>74</c:v>
                </c:pt>
                <c:pt idx="85">
                  <c:v>74</c:v>
                </c:pt>
                <c:pt idx="86">
                  <c:v>74</c:v>
                </c:pt>
                <c:pt idx="87">
                  <c:v>74</c:v>
                </c:pt>
                <c:pt idx="88">
                  <c:v>72.5</c:v>
                </c:pt>
                <c:pt idx="89">
                  <c:v>72.5</c:v>
                </c:pt>
                <c:pt idx="90">
                  <c:v>72.5</c:v>
                </c:pt>
                <c:pt idx="91">
                  <c:v>72.5</c:v>
                </c:pt>
                <c:pt idx="92">
                  <c:v>71.5</c:v>
                </c:pt>
                <c:pt idx="93">
                  <c:v>71.5</c:v>
                </c:pt>
                <c:pt idx="94">
                  <c:v>71.5</c:v>
                </c:pt>
                <c:pt idx="95">
                  <c:v>71.5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'dam and rtm dynamic ratings'!$R$13</c:f>
              <c:strCache>
                <c:ptCount val="1"/>
                <c:pt idx="0">
                  <c:v>RT Temp (F)*</c:v>
                </c:pt>
              </c:strCache>
            </c:strRef>
          </c:tx>
          <c:spPr>
            <a:ln>
              <a:solidFill>
                <a:schemeClr val="accent2"/>
              </a:solidFill>
              <a:prstDash val="sysDot"/>
            </a:ln>
          </c:spPr>
          <c:marker>
            <c:symbol val="none"/>
          </c:marker>
          <c:cat>
            <c:numRef>
              <c:f>'dam and rtm dynamic ratings'!$N$14:$N$109</c:f>
              <c:numCache>
                <c:formatCode>General</c:formatCode>
                <c:ptCount val="96"/>
                <c:pt idx="0">
                  <c:v>1</c:v>
                </c:pt>
                <c:pt idx="4">
                  <c:v>2</c:v>
                </c:pt>
                <c:pt idx="8">
                  <c:v>3</c:v>
                </c:pt>
                <c:pt idx="12">
                  <c:v>4</c:v>
                </c:pt>
                <c:pt idx="16">
                  <c:v>5</c:v>
                </c:pt>
                <c:pt idx="20">
                  <c:v>6</c:v>
                </c:pt>
                <c:pt idx="24">
                  <c:v>7</c:v>
                </c:pt>
                <c:pt idx="28">
                  <c:v>8</c:v>
                </c:pt>
                <c:pt idx="32">
                  <c:v>9</c:v>
                </c:pt>
                <c:pt idx="36">
                  <c:v>10</c:v>
                </c:pt>
                <c:pt idx="40">
                  <c:v>11</c:v>
                </c:pt>
                <c:pt idx="44">
                  <c:v>12</c:v>
                </c:pt>
                <c:pt idx="48">
                  <c:v>13</c:v>
                </c:pt>
                <c:pt idx="52">
                  <c:v>14</c:v>
                </c:pt>
                <c:pt idx="56">
                  <c:v>15</c:v>
                </c:pt>
                <c:pt idx="60">
                  <c:v>16</c:v>
                </c:pt>
                <c:pt idx="64">
                  <c:v>17</c:v>
                </c:pt>
                <c:pt idx="68">
                  <c:v>18</c:v>
                </c:pt>
                <c:pt idx="72">
                  <c:v>19</c:v>
                </c:pt>
                <c:pt idx="76">
                  <c:v>20</c:v>
                </c:pt>
                <c:pt idx="80">
                  <c:v>21</c:v>
                </c:pt>
                <c:pt idx="84">
                  <c:v>22</c:v>
                </c:pt>
                <c:pt idx="88">
                  <c:v>23</c:v>
                </c:pt>
                <c:pt idx="92">
                  <c:v>24</c:v>
                </c:pt>
              </c:numCache>
            </c:numRef>
          </c:cat>
          <c:val>
            <c:numRef>
              <c:f>'dam and rtm dynamic ratings'!$R$14:$R$109</c:f>
              <c:numCache>
                <c:formatCode>General</c:formatCode>
                <c:ptCount val="96"/>
                <c:pt idx="0">
                  <c:v>71</c:v>
                </c:pt>
                <c:pt idx="1">
                  <c:v>71</c:v>
                </c:pt>
                <c:pt idx="2">
                  <c:v>71</c:v>
                </c:pt>
                <c:pt idx="3">
                  <c:v>71</c:v>
                </c:pt>
                <c:pt idx="4">
                  <c:v>71</c:v>
                </c:pt>
                <c:pt idx="5">
                  <c:v>71</c:v>
                </c:pt>
                <c:pt idx="6">
                  <c:v>71</c:v>
                </c:pt>
                <c:pt idx="7">
                  <c:v>71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69.5</c:v>
                </c:pt>
                <c:pt idx="13">
                  <c:v>69.5</c:v>
                </c:pt>
                <c:pt idx="14">
                  <c:v>69.5</c:v>
                </c:pt>
                <c:pt idx="15">
                  <c:v>69.5</c:v>
                </c:pt>
                <c:pt idx="16">
                  <c:v>69</c:v>
                </c:pt>
                <c:pt idx="17">
                  <c:v>69</c:v>
                </c:pt>
                <c:pt idx="18">
                  <c:v>69</c:v>
                </c:pt>
                <c:pt idx="19">
                  <c:v>69</c:v>
                </c:pt>
                <c:pt idx="20">
                  <c:v>68.5</c:v>
                </c:pt>
                <c:pt idx="21">
                  <c:v>68.5</c:v>
                </c:pt>
                <c:pt idx="22">
                  <c:v>68.5</c:v>
                </c:pt>
                <c:pt idx="23">
                  <c:v>68.5</c:v>
                </c:pt>
                <c:pt idx="24">
                  <c:v>69</c:v>
                </c:pt>
                <c:pt idx="25">
                  <c:v>69</c:v>
                </c:pt>
                <c:pt idx="26">
                  <c:v>69</c:v>
                </c:pt>
                <c:pt idx="27">
                  <c:v>69</c:v>
                </c:pt>
                <c:pt idx="28">
                  <c:v>69</c:v>
                </c:pt>
                <c:pt idx="29">
                  <c:v>69</c:v>
                </c:pt>
                <c:pt idx="30">
                  <c:v>69</c:v>
                </c:pt>
                <c:pt idx="31">
                  <c:v>69</c:v>
                </c:pt>
                <c:pt idx="32">
                  <c:v>69.5</c:v>
                </c:pt>
                <c:pt idx="33">
                  <c:v>69.5</c:v>
                </c:pt>
                <c:pt idx="34">
                  <c:v>69.5</c:v>
                </c:pt>
                <c:pt idx="35">
                  <c:v>69.5</c:v>
                </c:pt>
                <c:pt idx="36">
                  <c:v>72.5</c:v>
                </c:pt>
                <c:pt idx="37">
                  <c:v>72.5</c:v>
                </c:pt>
                <c:pt idx="38">
                  <c:v>72.5</c:v>
                </c:pt>
                <c:pt idx="39">
                  <c:v>72.5</c:v>
                </c:pt>
                <c:pt idx="40">
                  <c:v>77</c:v>
                </c:pt>
                <c:pt idx="41">
                  <c:v>77</c:v>
                </c:pt>
                <c:pt idx="42">
                  <c:v>77</c:v>
                </c:pt>
                <c:pt idx="43">
                  <c:v>77</c:v>
                </c:pt>
                <c:pt idx="44">
                  <c:v>81.5</c:v>
                </c:pt>
                <c:pt idx="45">
                  <c:v>81.5</c:v>
                </c:pt>
                <c:pt idx="46">
                  <c:v>81.5</c:v>
                </c:pt>
                <c:pt idx="47">
                  <c:v>81.5</c:v>
                </c:pt>
                <c:pt idx="48">
                  <c:v>84.5</c:v>
                </c:pt>
                <c:pt idx="49">
                  <c:v>84.5</c:v>
                </c:pt>
                <c:pt idx="50">
                  <c:v>84.5</c:v>
                </c:pt>
                <c:pt idx="51">
                  <c:v>84.5</c:v>
                </c:pt>
                <c:pt idx="52">
                  <c:v>84.5</c:v>
                </c:pt>
                <c:pt idx="53">
                  <c:v>84.5</c:v>
                </c:pt>
                <c:pt idx="54">
                  <c:v>84.5</c:v>
                </c:pt>
                <c:pt idx="55">
                  <c:v>84.5</c:v>
                </c:pt>
                <c:pt idx="56">
                  <c:v>86</c:v>
                </c:pt>
                <c:pt idx="57">
                  <c:v>86</c:v>
                </c:pt>
                <c:pt idx="58">
                  <c:v>86</c:v>
                </c:pt>
                <c:pt idx="59">
                  <c:v>86</c:v>
                </c:pt>
                <c:pt idx="60">
                  <c:v>87.5</c:v>
                </c:pt>
                <c:pt idx="61">
                  <c:v>87.5</c:v>
                </c:pt>
                <c:pt idx="62">
                  <c:v>87.5</c:v>
                </c:pt>
                <c:pt idx="63">
                  <c:v>87.5</c:v>
                </c:pt>
                <c:pt idx="64">
                  <c:v>89</c:v>
                </c:pt>
                <c:pt idx="65">
                  <c:v>89</c:v>
                </c:pt>
                <c:pt idx="66">
                  <c:v>89</c:v>
                </c:pt>
                <c:pt idx="67">
                  <c:v>89</c:v>
                </c:pt>
                <c:pt idx="68">
                  <c:v>88</c:v>
                </c:pt>
                <c:pt idx="69">
                  <c:v>88</c:v>
                </c:pt>
                <c:pt idx="70">
                  <c:v>88</c:v>
                </c:pt>
                <c:pt idx="71">
                  <c:v>88</c:v>
                </c:pt>
                <c:pt idx="72">
                  <c:v>87.5</c:v>
                </c:pt>
                <c:pt idx="73">
                  <c:v>87.5</c:v>
                </c:pt>
                <c:pt idx="74">
                  <c:v>87.5</c:v>
                </c:pt>
                <c:pt idx="75">
                  <c:v>87.5</c:v>
                </c:pt>
                <c:pt idx="76">
                  <c:v>84</c:v>
                </c:pt>
                <c:pt idx="77">
                  <c:v>84</c:v>
                </c:pt>
                <c:pt idx="78">
                  <c:v>84</c:v>
                </c:pt>
                <c:pt idx="79">
                  <c:v>84</c:v>
                </c:pt>
                <c:pt idx="80">
                  <c:v>80.5</c:v>
                </c:pt>
                <c:pt idx="81">
                  <c:v>80.5</c:v>
                </c:pt>
                <c:pt idx="82">
                  <c:v>80.5</c:v>
                </c:pt>
                <c:pt idx="83">
                  <c:v>80.5</c:v>
                </c:pt>
                <c:pt idx="84">
                  <c:v>77</c:v>
                </c:pt>
                <c:pt idx="85">
                  <c:v>77</c:v>
                </c:pt>
                <c:pt idx="86">
                  <c:v>77</c:v>
                </c:pt>
                <c:pt idx="87">
                  <c:v>77</c:v>
                </c:pt>
                <c:pt idx="88">
                  <c:v>75</c:v>
                </c:pt>
                <c:pt idx="89">
                  <c:v>75</c:v>
                </c:pt>
                <c:pt idx="90">
                  <c:v>75</c:v>
                </c:pt>
                <c:pt idx="91">
                  <c:v>75</c:v>
                </c:pt>
                <c:pt idx="92">
                  <c:v>73.5</c:v>
                </c:pt>
                <c:pt idx="93">
                  <c:v>73.5</c:v>
                </c:pt>
                <c:pt idx="94">
                  <c:v>73.5</c:v>
                </c:pt>
                <c:pt idx="95">
                  <c:v>73.5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'dam and rtm dynamic ratings'!$T$13</c:f>
              <c:strCache>
                <c:ptCount val="1"/>
                <c:pt idx="0">
                  <c:v>CRR Temp (F)****</c:v>
                </c:pt>
              </c:strCache>
            </c:strRef>
          </c:tx>
          <c:spPr>
            <a:ln>
              <a:solidFill>
                <a:schemeClr val="accent3"/>
              </a:solidFill>
              <a:prstDash val="sysDot"/>
            </a:ln>
          </c:spPr>
          <c:marker>
            <c:symbol val="none"/>
          </c:marker>
          <c:cat>
            <c:numRef>
              <c:f>'dam and rtm dynamic ratings'!$N$14:$N$109</c:f>
              <c:numCache>
                <c:formatCode>General</c:formatCode>
                <c:ptCount val="96"/>
                <c:pt idx="0">
                  <c:v>1</c:v>
                </c:pt>
                <c:pt idx="4">
                  <c:v>2</c:v>
                </c:pt>
                <c:pt idx="8">
                  <c:v>3</c:v>
                </c:pt>
                <c:pt idx="12">
                  <c:v>4</c:v>
                </c:pt>
                <c:pt idx="16">
                  <c:v>5</c:v>
                </c:pt>
                <c:pt idx="20">
                  <c:v>6</c:v>
                </c:pt>
                <c:pt idx="24">
                  <c:v>7</c:v>
                </c:pt>
                <c:pt idx="28">
                  <c:v>8</c:v>
                </c:pt>
                <c:pt idx="32">
                  <c:v>9</c:v>
                </c:pt>
                <c:pt idx="36">
                  <c:v>10</c:v>
                </c:pt>
                <c:pt idx="40">
                  <c:v>11</c:v>
                </c:pt>
                <c:pt idx="44">
                  <c:v>12</c:v>
                </c:pt>
                <c:pt idx="48">
                  <c:v>13</c:v>
                </c:pt>
                <c:pt idx="52">
                  <c:v>14</c:v>
                </c:pt>
                <c:pt idx="56">
                  <c:v>15</c:v>
                </c:pt>
                <c:pt idx="60">
                  <c:v>16</c:v>
                </c:pt>
                <c:pt idx="64">
                  <c:v>17</c:v>
                </c:pt>
                <c:pt idx="68">
                  <c:v>18</c:v>
                </c:pt>
                <c:pt idx="72">
                  <c:v>19</c:v>
                </c:pt>
                <c:pt idx="76">
                  <c:v>20</c:v>
                </c:pt>
                <c:pt idx="80">
                  <c:v>21</c:v>
                </c:pt>
                <c:pt idx="84">
                  <c:v>22</c:v>
                </c:pt>
                <c:pt idx="88">
                  <c:v>23</c:v>
                </c:pt>
                <c:pt idx="92">
                  <c:v>24</c:v>
                </c:pt>
              </c:numCache>
            </c:numRef>
          </c:cat>
          <c:val>
            <c:numRef>
              <c:f>'dam and rtm dynamic ratings'!$T$14:$T$109</c:f>
              <c:numCache>
                <c:formatCode>General</c:formatCode>
                <c:ptCount val="96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80</c:v>
                </c:pt>
                <c:pt idx="15">
                  <c:v>80</c:v>
                </c:pt>
                <c:pt idx="16">
                  <c:v>80</c:v>
                </c:pt>
                <c:pt idx="17">
                  <c:v>80</c:v>
                </c:pt>
                <c:pt idx="18">
                  <c:v>80</c:v>
                </c:pt>
                <c:pt idx="19">
                  <c:v>80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95</c:v>
                </c:pt>
                <c:pt idx="25">
                  <c:v>95</c:v>
                </c:pt>
                <c:pt idx="26">
                  <c:v>95</c:v>
                </c:pt>
                <c:pt idx="27">
                  <c:v>95</c:v>
                </c:pt>
                <c:pt idx="28">
                  <c:v>95</c:v>
                </c:pt>
                <c:pt idx="29">
                  <c:v>95</c:v>
                </c:pt>
                <c:pt idx="30">
                  <c:v>95</c:v>
                </c:pt>
                <c:pt idx="31">
                  <c:v>95</c:v>
                </c:pt>
                <c:pt idx="32">
                  <c:v>95</c:v>
                </c:pt>
                <c:pt idx="33">
                  <c:v>95</c:v>
                </c:pt>
                <c:pt idx="34">
                  <c:v>95</c:v>
                </c:pt>
                <c:pt idx="35">
                  <c:v>95</c:v>
                </c:pt>
                <c:pt idx="36">
                  <c:v>95</c:v>
                </c:pt>
                <c:pt idx="37">
                  <c:v>95</c:v>
                </c:pt>
                <c:pt idx="38">
                  <c:v>95</c:v>
                </c:pt>
                <c:pt idx="39">
                  <c:v>95</c:v>
                </c:pt>
                <c:pt idx="40">
                  <c:v>95</c:v>
                </c:pt>
                <c:pt idx="41">
                  <c:v>95</c:v>
                </c:pt>
                <c:pt idx="42">
                  <c:v>95</c:v>
                </c:pt>
                <c:pt idx="43">
                  <c:v>95</c:v>
                </c:pt>
                <c:pt idx="44">
                  <c:v>95</c:v>
                </c:pt>
                <c:pt idx="45">
                  <c:v>95</c:v>
                </c:pt>
                <c:pt idx="46">
                  <c:v>95</c:v>
                </c:pt>
                <c:pt idx="47">
                  <c:v>95</c:v>
                </c:pt>
                <c:pt idx="48">
                  <c:v>95</c:v>
                </c:pt>
                <c:pt idx="49">
                  <c:v>95</c:v>
                </c:pt>
                <c:pt idx="50">
                  <c:v>95</c:v>
                </c:pt>
                <c:pt idx="51">
                  <c:v>95</c:v>
                </c:pt>
                <c:pt idx="52">
                  <c:v>95</c:v>
                </c:pt>
                <c:pt idx="53">
                  <c:v>95</c:v>
                </c:pt>
                <c:pt idx="54">
                  <c:v>95</c:v>
                </c:pt>
                <c:pt idx="55">
                  <c:v>95</c:v>
                </c:pt>
                <c:pt idx="56">
                  <c:v>95</c:v>
                </c:pt>
                <c:pt idx="57">
                  <c:v>95</c:v>
                </c:pt>
                <c:pt idx="58">
                  <c:v>95</c:v>
                </c:pt>
                <c:pt idx="59">
                  <c:v>95</c:v>
                </c:pt>
                <c:pt idx="60">
                  <c:v>95</c:v>
                </c:pt>
                <c:pt idx="61">
                  <c:v>95</c:v>
                </c:pt>
                <c:pt idx="62">
                  <c:v>95</c:v>
                </c:pt>
                <c:pt idx="63">
                  <c:v>95</c:v>
                </c:pt>
                <c:pt idx="64">
                  <c:v>95</c:v>
                </c:pt>
                <c:pt idx="65">
                  <c:v>95</c:v>
                </c:pt>
                <c:pt idx="66">
                  <c:v>95</c:v>
                </c:pt>
                <c:pt idx="67">
                  <c:v>95</c:v>
                </c:pt>
                <c:pt idx="68">
                  <c:v>95</c:v>
                </c:pt>
                <c:pt idx="69">
                  <c:v>95</c:v>
                </c:pt>
                <c:pt idx="70">
                  <c:v>95</c:v>
                </c:pt>
                <c:pt idx="71">
                  <c:v>95</c:v>
                </c:pt>
                <c:pt idx="72">
                  <c:v>95</c:v>
                </c:pt>
                <c:pt idx="73">
                  <c:v>95</c:v>
                </c:pt>
                <c:pt idx="74">
                  <c:v>95</c:v>
                </c:pt>
                <c:pt idx="75">
                  <c:v>95</c:v>
                </c:pt>
                <c:pt idx="76">
                  <c:v>95</c:v>
                </c:pt>
                <c:pt idx="77">
                  <c:v>95</c:v>
                </c:pt>
                <c:pt idx="78">
                  <c:v>95</c:v>
                </c:pt>
                <c:pt idx="79">
                  <c:v>95</c:v>
                </c:pt>
                <c:pt idx="80">
                  <c:v>95</c:v>
                </c:pt>
                <c:pt idx="81">
                  <c:v>95</c:v>
                </c:pt>
                <c:pt idx="82">
                  <c:v>95</c:v>
                </c:pt>
                <c:pt idx="83">
                  <c:v>95</c:v>
                </c:pt>
                <c:pt idx="84">
                  <c:v>95</c:v>
                </c:pt>
                <c:pt idx="85">
                  <c:v>95</c:v>
                </c:pt>
                <c:pt idx="86">
                  <c:v>95</c:v>
                </c:pt>
                <c:pt idx="87">
                  <c:v>95</c:v>
                </c:pt>
                <c:pt idx="88">
                  <c:v>80</c:v>
                </c:pt>
                <c:pt idx="89">
                  <c:v>80</c:v>
                </c:pt>
                <c:pt idx="90">
                  <c:v>80</c:v>
                </c:pt>
                <c:pt idx="91">
                  <c:v>80</c:v>
                </c:pt>
                <c:pt idx="92">
                  <c:v>80</c:v>
                </c:pt>
                <c:pt idx="93">
                  <c:v>80</c:v>
                </c:pt>
                <c:pt idx="94">
                  <c:v>80</c:v>
                </c:pt>
                <c:pt idx="95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111808"/>
        <c:axId val="51109888"/>
      </c:lineChart>
      <c:catAx>
        <c:axId val="5110208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51103616"/>
        <c:crosses val="autoZero"/>
        <c:auto val="1"/>
        <c:lblAlgn val="ctr"/>
        <c:lblOffset val="100"/>
        <c:tickMarkSkip val="4"/>
        <c:noMultiLvlLbl val="0"/>
      </c:catAx>
      <c:valAx>
        <c:axId val="51103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Rating B (MVA)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1102080"/>
        <c:crosses val="autoZero"/>
        <c:crossBetween val="between"/>
      </c:valAx>
      <c:valAx>
        <c:axId val="5110988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Temperature (F)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1111808"/>
        <c:crosses val="max"/>
        <c:crossBetween val="between"/>
      </c:valAx>
      <c:catAx>
        <c:axId val="51111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10988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135468495885867"/>
          <c:y val="0.13055861056811055"/>
          <c:w val="0.7686607732315669"/>
          <c:h val="0.74816352132317565"/>
        </c:manualLayout>
      </c:layout>
      <c:ofPieChart>
        <c:ofPieType val="pie"/>
        <c:varyColors val="1"/>
        <c:ser>
          <c:idx val="0"/>
          <c:order val="0"/>
          <c:explosion val="16"/>
          <c:dLbls>
            <c:dLbl>
              <c:idx val="0"/>
              <c:layout>
                <c:manualLayout>
                  <c:x val="-3.1705015472287754E-2"/>
                  <c:y val="0.18242366856041728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1"/>
              <c:layout>
                <c:manualLayout>
                  <c:x val="-0.11366034498605962"/>
                  <c:y val="-0.12004817435795209"/>
                </c:manualLayout>
              </c:layout>
              <c:spPr/>
              <c:txPr>
                <a:bodyPr/>
                <a:lstStyle/>
                <a:p>
                  <a:pPr>
                    <a:defRPr sz="7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7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2860586006515718E-2"/>
                  <c:y val="0.16362570185055983"/>
                </c:manualLayout>
              </c:layout>
              <c:spPr/>
              <c:txPr>
                <a:bodyPr/>
                <a:lstStyle/>
                <a:p>
                  <a:pPr>
                    <a:defRPr sz="7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4"/>
              <c:layout>
                <c:manualLayout>
                  <c:x val="-8.0418926233442614E-2"/>
                  <c:y val="0.11285956344064586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5"/>
              <c:layout>
                <c:manualLayout>
                  <c:x val="1.8544787932636825E-2"/>
                  <c:y val="4.9790358483670555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7"/>
              <c:layout>
                <c:manualLayout>
                  <c:x val="-8.6833325282192481E-2"/>
                  <c:y val="-0.18238266620384749"/>
                </c:manualLayout>
              </c:layout>
              <c:spPr/>
              <c:txPr>
                <a:bodyPr/>
                <a:lstStyle/>
                <a:p>
                  <a:pPr>
                    <a:defRPr sz="7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</c:dLbl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'DAM CONGESTION'!$I$52:$I$59</c:f>
              <c:strCache>
                <c:ptCount val="8"/>
                <c:pt idx="0">
                  <c:v>INTERFACE</c:v>
                </c:pt>
                <c:pt idx="1">
                  <c:v>XFMR</c:v>
                </c:pt>
                <c:pt idx="2">
                  <c:v>LINE (STATIC)</c:v>
                </c:pt>
                <c:pt idx="3">
                  <c:v>LINE (DYNAMIC)</c:v>
                </c:pt>
                <c:pt idx="4">
                  <c:v>INTERFACE</c:v>
                </c:pt>
                <c:pt idx="5">
                  <c:v>XFMR</c:v>
                </c:pt>
                <c:pt idx="6">
                  <c:v>LINE (STATIC)</c:v>
                </c:pt>
                <c:pt idx="7">
                  <c:v>LINE (DYNAMIC)</c:v>
                </c:pt>
              </c:strCache>
            </c:strRef>
          </c:cat>
          <c:val>
            <c:numRef>
              <c:f>'DAM CONGESTION'!$J$52:$J$59</c:f>
              <c:numCache>
                <c:formatCode>#,##0</c:formatCode>
                <c:ptCount val="8"/>
                <c:pt idx="0">
                  <c:v>58.386916999999997</c:v>
                </c:pt>
                <c:pt idx="1">
                  <c:v>426.15438599999999</c:v>
                </c:pt>
                <c:pt idx="2">
                  <c:v>642.04558999999995</c:v>
                </c:pt>
                <c:pt idx="3">
                  <c:v>697.59147099999996</c:v>
                </c:pt>
                <c:pt idx="4">
                  <c:v>31.367135000000001</c:v>
                </c:pt>
                <c:pt idx="5">
                  <c:v>50.189653</c:v>
                </c:pt>
                <c:pt idx="6">
                  <c:v>81.004401000000001</c:v>
                </c:pt>
                <c:pt idx="7">
                  <c:v>32.430739000000003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99"/>
        <c:splitType val="pos"/>
        <c:splitPos val="4"/>
        <c:secondPieSize val="55"/>
        <c:serLines/>
      </c:ofPieChart>
    </c:plotArea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21873926222788"/>
          <c:y val="6.9136555508756928E-2"/>
          <c:w val="0.82722213164583858"/>
          <c:h val="0.66637204413915407"/>
        </c:manualLayout>
      </c:layout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ERCOT'!$C$4:$C$15</c:f>
              <c:numCache>
                <c:formatCode>General</c:formatCode>
                <c:ptCount val="12"/>
                <c:pt idx="0">
                  <c:v>76.5</c:v>
                </c:pt>
                <c:pt idx="1">
                  <c:v>78</c:v>
                </c:pt>
                <c:pt idx="2">
                  <c:v>81.900000000000006</c:v>
                </c:pt>
                <c:pt idx="3">
                  <c:v>85.8</c:v>
                </c:pt>
                <c:pt idx="4">
                  <c:v>90.6</c:v>
                </c:pt>
                <c:pt idx="5">
                  <c:v>96.2</c:v>
                </c:pt>
                <c:pt idx="6">
                  <c:v>96.2</c:v>
                </c:pt>
                <c:pt idx="7">
                  <c:v>98.2</c:v>
                </c:pt>
                <c:pt idx="8">
                  <c:v>94.4</c:v>
                </c:pt>
                <c:pt idx="9">
                  <c:v>90.1</c:v>
                </c:pt>
                <c:pt idx="10">
                  <c:v>83.5</c:v>
                </c:pt>
                <c:pt idx="11">
                  <c:v>78.2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ERCOT'!$D$4:$D$15</c:f>
              <c:numCache>
                <c:formatCode>General</c:formatCode>
                <c:ptCount val="12"/>
                <c:pt idx="0">
                  <c:v>67.900000000000006</c:v>
                </c:pt>
                <c:pt idx="1">
                  <c:v>69.099999999999994</c:v>
                </c:pt>
                <c:pt idx="2">
                  <c:v>71.8</c:v>
                </c:pt>
                <c:pt idx="3">
                  <c:v>76.400000000000006</c:v>
                </c:pt>
                <c:pt idx="4">
                  <c:v>79.8</c:v>
                </c:pt>
                <c:pt idx="5">
                  <c:v>84.9</c:v>
                </c:pt>
                <c:pt idx="6">
                  <c:v>84.9</c:v>
                </c:pt>
                <c:pt idx="7">
                  <c:v>85.8</c:v>
                </c:pt>
                <c:pt idx="8">
                  <c:v>83.5</c:v>
                </c:pt>
                <c:pt idx="9">
                  <c:v>79.8</c:v>
                </c:pt>
                <c:pt idx="10">
                  <c:v>73.7</c:v>
                </c:pt>
                <c:pt idx="11">
                  <c:v>70.900000000000006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ERCOT'!$E$4:$E$15</c:f>
              <c:numCache>
                <c:formatCode>General</c:formatCode>
                <c:ptCount val="12"/>
                <c:pt idx="0">
                  <c:v>75</c:v>
                </c:pt>
                <c:pt idx="1">
                  <c:v>80</c:v>
                </c:pt>
                <c:pt idx="2">
                  <c:v>80</c:v>
                </c:pt>
                <c:pt idx="3">
                  <c:v>85</c:v>
                </c:pt>
                <c:pt idx="4">
                  <c:v>90</c:v>
                </c:pt>
                <c:pt idx="5">
                  <c:v>95</c:v>
                </c:pt>
                <c:pt idx="6">
                  <c:v>95</c:v>
                </c:pt>
                <c:pt idx="7">
                  <c:v>100</c:v>
                </c:pt>
                <c:pt idx="8">
                  <c:v>95</c:v>
                </c:pt>
                <c:pt idx="9">
                  <c:v>90</c:v>
                </c:pt>
                <c:pt idx="10">
                  <c:v>85</c:v>
                </c:pt>
                <c:pt idx="11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527232"/>
        <c:axId val="66529152"/>
      </c:lineChart>
      <c:catAx>
        <c:axId val="66527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66529152"/>
        <c:crosses val="autoZero"/>
        <c:auto val="1"/>
        <c:lblAlgn val="ctr"/>
        <c:lblOffset val="100"/>
        <c:noMultiLvlLbl val="0"/>
      </c:catAx>
      <c:valAx>
        <c:axId val="66529152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Temperature (F)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6527232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ERCOT'!$C$19:$C$30</c:f>
              <c:numCache>
                <c:formatCode>General</c:formatCode>
                <c:ptCount val="12"/>
                <c:pt idx="0">
                  <c:v>77</c:v>
                </c:pt>
                <c:pt idx="1">
                  <c:v>78.400000000000006</c:v>
                </c:pt>
                <c:pt idx="2">
                  <c:v>84</c:v>
                </c:pt>
                <c:pt idx="3">
                  <c:v>87.8</c:v>
                </c:pt>
                <c:pt idx="4">
                  <c:v>92.2</c:v>
                </c:pt>
                <c:pt idx="5">
                  <c:v>97.8</c:v>
                </c:pt>
                <c:pt idx="6">
                  <c:v>99.6</c:v>
                </c:pt>
                <c:pt idx="7">
                  <c:v>101.1</c:v>
                </c:pt>
                <c:pt idx="8">
                  <c:v>96.6</c:v>
                </c:pt>
                <c:pt idx="9">
                  <c:v>90.4</c:v>
                </c:pt>
                <c:pt idx="10">
                  <c:v>82.7</c:v>
                </c:pt>
                <c:pt idx="11">
                  <c:v>77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ERCOT'!$D$19:$D$30</c:f>
              <c:numCache>
                <c:formatCode>General</c:formatCode>
                <c:ptCount val="12"/>
                <c:pt idx="0">
                  <c:v>67.3</c:v>
                </c:pt>
                <c:pt idx="1">
                  <c:v>68.3</c:v>
                </c:pt>
                <c:pt idx="2">
                  <c:v>71.3</c:v>
                </c:pt>
                <c:pt idx="3">
                  <c:v>75.5</c:v>
                </c:pt>
                <c:pt idx="4">
                  <c:v>79.8</c:v>
                </c:pt>
                <c:pt idx="5">
                  <c:v>85</c:v>
                </c:pt>
                <c:pt idx="6">
                  <c:v>86.5</c:v>
                </c:pt>
                <c:pt idx="7">
                  <c:v>87.2</c:v>
                </c:pt>
                <c:pt idx="8">
                  <c:v>82.9</c:v>
                </c:pt>
                <c:pt idx="9">
                  <c:v>77.7</c:v>
                </c:pt>
                <c:pt idx="10">
                  <c:v>71.400000000000006</c:v>
                </c:pt>
                <c:pt idx="11">
                  <c:v>69.900000000000006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ERCOT'!$E$19:$E$30</c:f>
              <c:numCache>
                <c:formatCode>General</c:formatCode>
                <c:ptCount val="12"/>
                <c:pt idx="0">
                  <c:v>75</c:v>
                </c:pt>
                <c:pt idx="1">
                  <c:v>80</c:v>
                </c:pt>
                <c:pt idx="2">
                  <c:v>85</c:v>
                </c:pt>
                <c:pt idx="3">
                  <c:v>90</c:v>
                </c:pt>
                <c:pt idx="4">
                  <c:v>95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95</c:v>
                </c:pt>
                <c:pt idx="9">
                  <c:v>90</c:v>
                </c:pt>
                <c:pt idx="10">
                  <c:v>85</c:v>
                </c:pt>
                <c:pt idx="11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75296"/>
        <c:axId val="67043328"/>
      </c:lineChart>
      <c:catAx>
        <c:axId val="66775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67043328"/>
        <c:crosses val="autoZero"/>
        <c:auto val="1"/>
        <c:lblAlgn val="ctr"/>
        <c:lblOffset val="100"/>
        <c:noMultiLvlLbl val="0"/>
      </c:catAx>
      <c:valAx>
        <c:axId val="67043328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6775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ERCOT'!$C$34:$C$45</c:f>
              <c:numCache>
                <c:formatCode>General</c:formatCode>
                <c:ptCount val="12"/>
                <c:pt idx="0">
                  <c:v>78.8</c:v>
                </c:pt>
                <c:pt idx="1">
                  <c:v>82.6</c:v>
                </c:pt>
                <c:pt idx="2">
                  <c:v>90.2</c:v>
                </c:pt>
                <c:pt idx="3">
                  <c:v>95.8</c:v>
                </c:pt>
                <c:pt idx="4">
                  <c:v>102.1</c:v>
                </c:pt>
                <c:pt idx="5">
                  <c:v>106.7</c:v>
                </c:pt>
                <c:pt idx="6">
                  <c:v>103.1</c:v>
                </c:pt>
                <c:pt idx="7">
                  <c:v>102.9</c:v>
                </c:pt>
                <c:pt idx="8">
                  <c:v>99.1</c:v>
                </c:pt>
                <c:pt idx="9">
                  <c:v>93.6</c:v>
                </c:pt>
                <c:pt idx="10">
                  <c:v>84.7</c:v>
                </c:pt>
                <c:pt idx="11">
                  <c:v>79.400000000000006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ERCOT'!$D$34:$D$45</c:f>
              <c:numCache>
                <c:formatCode>General</c:formatCode>
                <c:ptCount val="12"/>
                <c:pt idx="0">
                  <c:v>59.6</c:v>
                </c:pt>
                <c:pt idx="1">
                  <c:v>64.400000000000006</c:v>
                </c:pt>
                <c:pt idx="2">
                  <c:v>72.400000000000006</c:v>
                </c:pt>
                <c:pt idx="3">
                  <c:v>78.3</c:v>
                </c:pt>
                <c:pt idx="4">
                  <c:v>85.7</c:v>
                </c:pt>
                <c:pt idx="5">
                  <c:v>90.8</c:v>
                </c:pt>
                <c:pt idx="6">
                  <c:v>90.6</c:v>
                </c:pt>
                <c:pt idx="7">
                  <c:v>90</c:v>
                </c:pt>
                <c:pt idx="8">
                  <c:v>84.9</c:v>
                </c:pt>
                <c:pt idx="9">
                  <c:v>78</c:v>
                </c:pt>
                <c:pt idx="10">
                  <c:v>66.3</c:v>
                </c:pt>
                <c:pt idx="11">
                  <c:v>59.3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ERCOT'!$E$34:$E$45</c:f>
              <c:numCache>
                <c:formatCode>General</c:formatCode>
                <c:ptCount val="12"/>
                <c:pt idx="0">
                  <c:v>80</c:v>
                </c:pt>
                <c:pt idx="1">
                  <c:v>85</c:v>
                </c:pt>
                <c:pt idx="2">
                  <c:v>90</c:v>
                </c:pt>
                <c:pt idx="3">
                  <c:v>95</c:v>
                </c:pt>
                <c:pt idx="4">
                  <c:v>105</c:v>
                </c:pt>
                <c:pt idx="5">
                  <c:v>105</c:v>
                </c:pt>
                <c:pt idx="6">
                  <c:v>105</c:v>
                </c:pt>
                <c:pt idx="7">
                  <c:v>105</c:v>
                </c:pt>
                <c:pt idx="8">
                  <c:v>100</c:v>
                </c:pt>
                <c:pt idx="9">
                  <c:v>95</c:v>
                </c:pt>
                <c:pt idx="10">
                  <c:v>85</c:v>
                </c:pt>
                <c:pt idx="11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90464"/>
        <c:axId val="66992000"/>
      </c:lineChart>
      <c:catAx>
        <c:axId val="66990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66992000"/>
        <c:crosses val="autoZero"/>
        <c:auto val="1"/>
        <c:lblAlgn val="ctr"/>
        <c:lblOffset val="100"/>
        <c:noMultiLvlLbl val="0"/>
      </c:catAx>
      <c:valAx>
        <c:axId val="66992000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6990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ERCOT'!$C$49:$C$60</c:f>
              <c:numCache>
                <c:formatCode>General</c:formatCode>
                <c:ptCount val="12"/>
                <c:pt idx="0">
                  <c:v>77.5</c:v>
                </c:pt>
                <c:pt idx="1">
                  <c:v>80.900000000000006</c:v>
                </c:pt>
                <c:pt idx="2">
                  <c:v>85.7</c:v>
                </c:pt>
                <c:pt idx="3">
                  <c:v>89.8</c:v>
                </c:pt>
                <c:pt idx="4">
                  <c:v>94</c:v>
                </c:pt>
                <c:pt idx="5">
                  <c:v>99.5</c:v>
                </c:pt>
                <c:pt idx="6">
                  <c:v>102.1</c:v>
                </c:pt>
                <c:pt idx="7">
                  <c:v>104</c:v>
                </c:pt>
                <c:pt idx="8">
                  <c:v>99.2</c:v>
                </c:pt>
                <c:pt idx="9">
                  <c:v>91.5</c:v>
                </c:pt>
                <c:pt idx="10">
                  <c:v>84.1</c:v>
                </c:pt>
                <c:pt idx="11">
                  <c:v>79.3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ERCOT'!$D$49:$D$60</c:f>
              <c:numCache>
                <c:formatCode>General</c:formatCode>
                <c:ptCount val="12"/>
                <c:pt idx="0">
                  <c:v>65.8</c:v>
                </c:pt>
                <c:pt idx="1">
                  <c:v>67.8</c:v>
                </c:pt>
                <c:pt idx="2">
                  <c:v>72.900000000000006</c:v>
                </c:pt>
                <c:pt idx="3">
                  <c:v>77.7</c:v>
                </c:pt>
                <c:pt idx="4">
                  <c:v>82.4</c:v>
                </c:pt>
                <c:pt idx="5">
                  <c:v>87.9</c:v>
                </c:pt>
                <c:pt idx="6">
                  <c:v>90.4</c:v>
                </c:pt>
                <c:pt idx="7">
                  <c:v>91.1</c:v>
                </c:pt>
                <c:pt idx="8">
                  <c:v>86.9</c:v>
                </c:pt>
                <c:pt idx="9">
                  <c:v>80.5</c:v>
                </c:pt>
                <c:pt idx="10">
                  <c:v>72.400000000000006</c:v>
                </c:pt>
                <c:pt idx="11">
                  <c:v>66.5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ERCOT'!$E$49:$E$60</c:f>
              <c:numCache>
                <c:formatCode>General</c:formatCode>
                <c:ptCount val="12"/>
                <c:pt idx="0">
                  <c:v>80</c:v>
                </c:pt>
                <c:pt idx="1">
                  <c:v>80</c:v>
                </c:pt>
                <c:pt idx="2">
                  <c:v>85</c:v>
                </c:pt>
                <c:pt idx="3">
                  <c:v>90</c:v>
                </c:pt>
                <c:pt idx="4">
                  <c:v>95</c:v>
                </c:pt>
                <c:pt idx="5">
                  <c:v>100</c:v>
                </c:pt>
                <c:pt idx="6">
                  <c:v>100</c:v>
                </c:pt>
                <c:pt idx="7">
                  <c:v>105</c:v>
                </c:pt>
                <c:pt idx="8">
                  <c:v>100</c:v>
                </c:pt>
                <c:pt idx="9">
                  <c:v>90</c:v>
                </c:pt>
                <c:pt idx="10">
                  <c:v>85</c:v>
                </c:pt>
                <c:pt idx="11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10176"/>
        <c:axId val="67411968"/>
      </c:lineChart>
      <c:catAx>
        <c:axId val="67410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67411968"/>
        <c:crosses val="autoZero"/>
        <c:auto val="1"/>
        <c:lblAlgn val="ctr"/>
        <c:lblOffset val="100"/>
        <c:noMultiLvlLbl val="0"/>
      </c:catAx>
      <c:valAx>
        <c:axId val="67411968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7410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ERCOT'!$C$68:$C$79</c:f>
              <c:numCache>
                <c:formatCode>General</c:formatCode>
                <c:ptCount val="12"/>
                <c:pt idx="0">
                  <c:v>74.900000000000006</c:v>
                </c:pt>
                <c:pt idx="1">
                  <c:v>77.7</c:v>
                </c:pt>
                <c:pt idx="2">
                  <c:v>84.5</c:v>
                </c:pt>
                <c:pt idx="3">
                  <c:v>88.1</c:v>
                </c:pt>
                <c:pt idx="4">
                  <c:v>93.3</c:v>
                </c:pt>
                <c:pt idx="5">
                  <c:v>99.6</c:v>
                </c:pt>
                <c:pt idx="6">
                  <c:v>102.3</c:v>
                </c:pt>
                <c:pt idx="7">
                  <c:v>103.5</c:v>
                </c:pt>
                <c:pt idx="8">
                  <c:v>98.1</c:v>
                </c:pt>
                <c:pt idx="9">
                  <c:v>89.7</c:v>
                </c:pt>
                <c:pt idx="10">
                  <c:v>82</c:v>
                </c:pt>
                <c:pt idx="11">
                  <c:v>74.5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ERCOT'!$D$68:$D$79</c:f>
              <c:numCache>
                <c:formatCode>General</c:formatCode>
                <c:ptCount val="12"/>
                <c:pt idx="0">
                  <c:v>62.8</c:v>
                </c:pt>
                <c:pt idx="1">
                  <c:v>64.7</c:v>
                </c:pt>
                <c:pt idx="2">
                  <c:v>71.099999999999994</c:v>
                </c:pt>
                <c:pt idx="3">
                  <c:v>75.2</c:v>
                </c:pt>
                <c:pt idx="4">
                  <c:v>80.400000000000006</c:v>
                </c:pt>
                <c:pt idx="5">
                  <c:v>85.2</c:v>
                </c:pt>
                <c:pt idx="6">
                  <c:v>87.6</c:v>
                </c:pt>
                <c:pt idx="7">
                  <c:v>88.8</c:v>
                </c:pt>
                <c:pt idx="8">
                  <c:v>84</c:v>
                </c:pt>
                <c:pt idx="9">
                  <c:v>76.5</c:v>
                </c:pt>
                <c:pt idx="10">
                  <c:v>70</c:v>
                </c:pt>
                <c:pt idx="11">
                  <c:v>63.4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ERCOT'!$E$68:$E$79</c:f>
              <c:numCache>
                <c:formatCode>General</c:formatCode>
                <c:ptCount val="12"/>
                <c:pt idx="0">
                  <c:v>75</c:v>
                </c:pt>
                <c:pt idx="1">
                  <c:v>80</c:v>
                </c:pt>
                <c:pt idx="2">
                  <c:v>85</c:v>
                </c:pt>
                <c:pt idx="3">
                  <c:v>90</c:v>
                </c:pt>
                <c:pt idx="4">
                  <c:v>95</c:v>
                </c:pt>
                <c:pt idx="5">
                  <c:v>100</c:v>
                </c:pt>
                <c:pt idx="6">
                  <c:v>100</c:v>
                </c:pt>
                <c:pt idx="7">
                  <c:v>105</c:v>
                </c:pt>
                <c:pt idx="8">
                  <c:v>100</c:v>
                </c:pt>
                <c:pt idx="9">
                  <c:v>90</c:v>
                </c:pt>
                <c:pt idx="10">
                  <c:v>80</c:v>
                </c:pt>
                <c:pt idx="11">
                  <c:v>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748224"/>
        <c:axId val="67749760"/>
      </c:lineChart>
      <c:catAx>
        <c:axId val="67748224"/>
        <c:scaling>
          <c:orientation val="minMax"/>
        </c:scaling>
        <c:delete val="0"/>
        <c:axPos val="b"/>
        <c:majorTickMark val="none"/>
        <c:minorTickMark val="none"/>
        <c:tickLblPos val="nextTo"/>
        <c:crossAx val="67749760"/>
        <c:crosses val="autoZero"/>
        <c:auto val="1"/>
        <c:lblAlgn val="ctr"/>
        <c:lblOffset val="100"/>
        <c:noMultiLvlLbl val="0"/>
      </c:catAx>
      <c:valAx>
        <c:axId val="67749760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7748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'Temp by Zone match ERCOT'!$C$3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'Temp by Zone match ERCOT'!$C$83:$C$94</c:f>
              <c:numCache>
                <c:formatCode>General</c:formatCode>
                <c:ptCount val="12"/>
                <c:pt idx="0">
                  <c:v>79.5</c:v>
                </c:pt>
                <c:pt idx="1">
                  <c:v>84.2</c:v>
                </c:pt>
                <c:pt idx="2">
                  <c:v>87.7</c:v>
                </c:pt>
                <c:pt idx="3">
                  <c:v>91.7</c:v>
                </c:pt>
                <c:pt idx="4">
                  <c:v>94.3</c:v>
                </c:pt>
                <c:pt idx="5">
                  <c:v>99.5</c:v>
                </c:pt>
                <c:pt idx="6">
                  <c:v>99.6</c:v>
                </c:pt>
                <c:pt idx="7">
                  <c:v>102.5</c:v>
                </c:pt>
                <c:pt idx="8">
                  <c:v>99.3</c:v>
                </c:pt>
                <c:pt idx="9">
                  <c:v>92</c:v>
                </c:pt>
                <c:pt idx="10">
                  <c:v>85.2</c:v>
                </c:pt>
                <c:pt idx="11">
                  <c:v>80.099999999999994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'Temp by Zone match ERCOT'!$D$3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val>
            <c:numRef>
              <c:f>'Temp by Zone match ERCOT'!$D$83:$D$94</c:f>
              <c:numCache>
                <c:formatCode>General</c:formatCode>
                <c:ptCount val="12"/>
                <c:pt idx="0">
                  <c:v>67.8</c:v>
                </c:pt>
                <c:pt idx="1">
                  <c:v>69.3</c:v>
                </c:pt>
                <c:pt idx="2">
                  <c:v>72.099999999999994</c:v>
                </c:pt>
                <c:pt idx="3">
                  <c:v>77.400000000000006</c:v>
                </c:pt>
                <c:pt idx="4">
                  <c:v>80.900000000000006</c:v>
                </c:pt>
                <c:pt idx="5">
                  <c:v>87.4</c:v>
                </c:pt>
                <c:pt idx="6">
                  <c:v>87.5</c:v>
                </c:pt>
                <c:pt idx="7">
                  <c:v>89.1</c:v>
                </c:pt>
                <c:pt idx="8">
                  <c:v>86.5</c:v>
                </c:pt>
                <c:pt idx="9">
                  <c:v>80.099999999999994</c:v>
                </c:pt>
                <c:pt idx="10">
                  <c:v>73.400000000000006</c:v>
                </c:pt>
                <c:pt idx="11">
                  <c:v>69.8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'Temp by Zone match ERCOT'!$E$3</c:f>
              <c:strCache>
                <c:ptCount val="1"/>
                <c:pt idx="0">
                  <c:v>Current</c:v>
                </c:pt>
              </c:strCache>
            </c:strRef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val>
            <c:numRef>
              <c:f>'Temp by Zone match ERCOT'!$E$83:$E$94</c:f>
              <c:numCache>
                <c:formatCode>General</c:formatCode>
                <c:ptCount val="12"/>
                <c:pt idx="0">
                  <c:v>80</c:v>
                </c:pt>
                <c:pt idx="1">
                  <c:v>85</c:v>
                </c:pt>
                <c:pt idx="2">
                  <c:v>90</c:v>
                </c:pt>
                <c:pt idx="3">
                  <c:v>90</c:v>
                </c:pt>
                <c:pt idx="4">
                  <c:v>95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90</c:v>
                </c:pt>
                <c:pt idx="10">
                  <c:v>85</c:v>
                </c:pt>
                <c:pt idx="11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421888"/>
        <c:axId val="68423680"/>
      </c:lineChart>
      <c:catAx>
        <c:axId val="68421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68423680"/>
        <c:crosses val="autoZero"/>
        <c:auto val="1"/>
        <c:lblAlgn val="ctr"/>
        <c:lblOffset val="100"/>
        <c:noMultiLvlLbl val="0"/>
      </c:catAx>
      <c:valAx>
        <c:axId val="68423680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8421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7455" y="0"/>
            <a:ext cx="2999302" cy="45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1" tIns="46073" rIns="92141" bIns="46073" numCol="1" anchor="t" anchorCtr="0" compatLnSpc="1">
            <a:prstTxWarp prst="textNoShape">
              <a:avLst/>
            </a:prstTxWarp>
          </a:bodyPr>
          <a:lstStyle>
            <a:lvl1pPr algn="r" defTabSz="924501">
              <a:defRPr sz="1200" b="0"/>
            </a:lvl1pPr>
          </a:lstStyle>
          <a:p>
            <a:fld id="{5B4397E6-0C74-4950-92D0-09C7149C2500}" type="datetime1">
              <a:rPr lang="en-US" altLang="en-US"/>
              <a:pPr/>
              <a:t>10/16/2015</a:t>
            </a:fld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7455" y="8762207"/>
            <a:ext cx="2999302" cy="45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1" tIns="46073" rIns="92141" bIns="46073" numCol="1" anchor="b" anchorCtr="0" compatLnSpc="1">
            <a:prstTxWarp prst="textNoShape">
              <a:avLst/>
            </a:prstTxWarp>
          </a:bodyPr>
          <a:lstStyle>
            <a:lvl1pPr algn="r" defTabSz="924501">
              <a:defRPr sz="1200" b="0"/>
            </a:lvl1pPr>
          </a:lstStyle>
          <a:p>
            <a:fld id="{B3493508-6488-4A0B-B265-7663E4284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87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7455" y="0"/>
            <a:ext cx="2999302" cy="45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1" tIns="46073" rIns="92141" bIns="46073" numCol="1" anchor="t" anchorCtr="0" compatLnSpc="1">
            <a:prstTxWarp prst="textNoShape">
              <a:avLst/>
            </a:prstTxWarp>
          </a:bodyPr>
          <a:lstStyle>
            <a:lvl1pPr algn="r" defTabSz="924501">
              <a:defRPr sz="1200" b="0"/>
            </a:lvl1pPr>
          </a:lstStyle>
          <a:p>
            <a:fld id="{3E61C846-6CAF-414A-A864-80ADBBCA21A4}" type="datetime1">
              <a:rPr lang="en-US" altLang="en-US"/>
              <a:pPr/>
              <a:t>10/16/2015</a:t>
            </a:fld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9862" y="4381104"/>
            <a:ext cx="5998602" cy="41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1" tIns="46073" rIns="92141" bIns="460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7455" y="8762207"/>
            <a:ext cx="2999302" cy="45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1" tIns="46073" rIns="92141" bIns="46073" numCol="1" anchor="b" anchorCtr="0" compatLnSpc="1">
            <a:prstTxWarp prst="textNoShape">
              <a:avLst/>
            </a:prstTxWarp>
          </a:bodyPr>
          <a:lstStyle>
            <a:lvl1pPr algn="r" defTabSz="924501">
              <a:defRPr sz="1200" b="0"/>
            </a:lvl1pPr>
          </a:lstStyle>
          <a:p>
            <a:fld id="{73240944-2ADF-4BC9-9F03-B2D86C993C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75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228600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228600" algn="l" rtl="0" fontAlgn="base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22860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228600" algn="l" rtl="0" fontAlgn="base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5325"/>
            <a:ext cx="4610100" cy="3457575"/>
          </a:xfrm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736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52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610100" cy="3457575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47" y="4381104"/>
            <a:ext cx="5534032" cy="414894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51" name="Rectangle 59"/>
          <p:cNvSpPr>
            <a:spLocks noChangeArrowheads="1"/>
          </p:cNvSpPr>
          <p:nvPr/>
        </p:nvSpPr>
        <p:spPr bwMode="gray">
          <a:xfrm>
            <a:off x="0" y="0"/>
            <a:ext cx="9144000" cy="1341438"/>
          </a:xfrm>
          <a:prstGeom prst="rect">
            <a:avLst/>
          </a:prstGeom>
          <a:gradFill rotWithShape="1">
            <a:gsLst>
              <a:gs pos="0">
                <a:srgbClr val="DBEDD3"/>
              </a:gs>
              <a:gs pos="100000">
                <a:srgbClr val="95C97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73152" tIns="0" rIns="45720" bIns="0" anchor="ctr"/>
          <a:lstStyle/>
          <a:p>
            <a:endParaRPr lang="en-US"/>
          </a:p>
        </p:txBody>
      </p:sp>
      <p:sp>
        <p:nvSpPr>
          <p:cNvPr id="213052" name="Rectangle 60"/>
          <p:cNvSpPr>
            <a:spLocks noChangeArrowheads="1"/>
          </p:cNvSpPr>
          <p:nvPr/>
        </p:nvSpPr>
        <p:spPr bwMode="gray">
          <a:xfrm>
            <a:off x="5505450" y="6032500"/>
            <a:ext cx="3638550" cy="825500"/>
          </a:xfrm>
          <a:prstGeom prst="rect">
            <a:avLst/>
          </a:prstGeom>
          <a:solidFill>
            <a:srgbClr val="ADD6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73152" tIns="0" rIns="45720" bIns="0" anchor="ctr"/>
          <a:lstStyle/>
          <a:p>
            <a:endParaRPr lang="en-US"/>
          </a:p>
        </p:txBody>
      </p:sp>
      <p:grpSp>
        <p:nvGrpSpPr>
          <p:cNvPr id="213077" name="Group 85"/>
          <p:cNvGrpSpPr>
            <a:grpSpLocks/>
          </p:cNvGrpSpPr>
          <p:nvPr/>
        </p:nvGrpSpPr>
        <p:grpSpPr bwMode="auto">
          <a:xfrm>
            <a:off x="1676400" y="233363"/>
            <a:ext cx="1668463" cy="862012"/>
            <a:chOff x="1056" y="201"/>
            <a:chExt cx="1051" cy="543"/>
          </a:xfrm>
        </p:grpSpPr>
        <p:sp>
          <p:nvSpPr>
            <p:cNvPr id="213055" name="Rectangle 63"/>
            <p:cNvSpPr>
              <a:spLocks noChangeArrowheads="1"/>
            </p:cNvSpPr>
            <p:nvPr userDrawn="1"/>
          </p:nvSpPr>
          <p:spPr bwMode="gray">
            <a:xfrm>
              <a:off x="1601" y="202"/>
              <a:ext cx="203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62" name="Freeform 70"/>
            <p:cNvSpPr>
              <a:spLocks/>
            </p:cNvSpPr>
            <p:nvPr userDrawn="1"/>
          </p:nvSpPr>
          <p:spPr bwMode="black">
            <a:xfrm>
              <a:off x="1056" y="562"/>
              <a:ext cx="114" cy="179"/>
            </a:xfrm>
            <a:custGeom>
              <a:avLst/>
              <a:gdLst>
                <a:gd name="T0" fmla="*/ 412 w 412"/>
                <a:gd name="T1" fmla="*/ 646 h 646"/>
                <a:gd name="T2" fmla="*/ 0 w 412"/>
                <a:gd name="T3" fmla="*/ 646 h 646"/>
                <a:gd name="T4" fmla="*/ 0 w 412"/>
                <a:gd name="T5" fmla="*/ 0 h 646"/>
                <a:gd name="T6" fmla="*/ 182 w 412"/>
                <a:gd name="T7" fmla="*/ 0 h 646"/>
                <a:gd name="T8" fmla="*/ 182 w 412"/>
                <a:gd name="T9" fmla="*/ 488 h 646"/>
                <a:gd name="T10" fmla="*/ 412 w 412"/>
                <a:gd name="T11" fmla="*/ 488 h 646"/>
                <a:gd name="T12" fmla="*/ 412 w 412"/>
                <a:gd name="T13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646">
                  <a:moveTo>
                    <a:pt x="412" y="646"/>
                  </a:moveTo>
                  <a:lnTo>
                    <a:pt x="0" y="646"/>
                  </a:lnTo>
                  <a:lnTo>
                    <a:pt x="0" y="0"/>
                  </a:lnTo>
                  <a:lnTo>
                    <a:pt x="182" y="0"/>
                  </a:lnTo>
                  <a:lnTo>
                    <a:pt x="182" y="488"/>
                  </a:lnTo>
                  <a:lnTo>
                    <a:pt x="412" y="488"/>
                  </a:lnTo>
                  <a:lnTo>
                    <a:pt x="412" y="646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63" name="Freeform 71"/>
            <p:cNvSpPr>
              <a:spLocks/>
            </p:cNvSpPr>
            <p:nvPr userDrawn="1"/>
          </p:nvSpPr>
          <p:spPr bwMode="black">
            <a:xfrm>
              <a:off x="1186" y="608"/>
              <a:ext cx="118" cy="136"/>
            </a:xfrm>
            <a:custGeom>
              <a:avLst/>
              <a:gdLst>
                <a:gd name="T0" fmla="*/ 268 w 428"/>
                <a:gd name="T1" fmla="*/ 480 h 490"/>
                <a:gd name="T2" fmla="*/ 268 w 428"/>
                <a:gd name="T3" fmla="*/ 402 h 490"/>
                <a:gd name="T4" fmla="*/ 266 w 428"/>
                <a:gd name="T5" fmla="*/ 402 h 490"/>
                <a:gd name="T6" fmla="*/ 266 w 428"/>
                <a:gd name="T7" fmla="*/ 402 h 490"/>
                <a:gd name="T8" fmla="*/ 258 w 428"/>
                <a:gd name="T9" fmla="*/ 424 h 490"/>
                <a:gd name="T10" fmla="*/ 246 w 428"/>
                <a:gd name="T11" fmla="*/ 442 h 490"/>
                <a:gd name="T12" fmla="*/ 230 w 428"/>
                <a:gd name="T13" fmla="*/ 458 h 490"/>
                <a:gd name="T14" fmla="*/ 214 w 428"/>
                <a:gd name="T15" fmla="*/ 470 h 490"/>
                <a:gd name="T16" fmla="*/ 196 w 428"/>
                <a:gd name="T17" fmla="*/ 478 h 490"/>
                <a:gd name="T18" fmla="*/ 174 w 428"/>
                <a:gd name="T19" fmla="*/ 486 h 490"/>
                <a:gd name="T20" fmla="*/ 154 w 428"/>
                <a:gd name="T21" fmla="*/ 488 h 490"/>
                <a:gd name="T22" fmla="*/ 132 w 428"/>
                <a:gd name="T23" fmla="*/ 490 h 490"/>
                <a:gd name="T24" fmla="*/ 132 w 428"/>
                <a:gd name="T25" fmla="*/ 490 h 490"/>
                <a:gd name="T26" fmla="*/ 106 w 428"/>
                <a:gd name="T27" fmla="*/ 488 h 490"/>
                <a:gd name="T28" fmla="*/ 94 w 428"/>
                <a:gd name="T29" fmla="*/ 486 h 490"/>
                <a:gd name="T30" fmla="*/ 80 w 428"/>
                <a:gd name="T31" fmla="*/ 482 h 490"/>
                <a:gd name="T32" fmla="*/ 68 w 428"/>
                <a:gd name="T33" fmla="*/ 478 h 490"/>
                <a:gd name="T34" fmla="*/ 56 w 428"/>
                <a:gd name="T35" fmla="*/ 470 h 490"/>
                <a:gd name="T36" fmla="*/ 46 w 428"/>
                <a:gd name="T37" fmla="*/ 462 h 490"/>
                <a:gd name="T38" fmla="*/ 36 w 428"/>
                <a:gd name="T39" fmla="*/ 454 h 490"/>
                <a:gd name="T40" fmla="*/ 36 w 428"/>
                <a:gd name="T41" fmla="*/ 454 h 490"/>
                <a:gd name="T42" fmla="*/ 24 w 428"/>
                <a:gd name="T43" fmla="*/ 440 h 490"/>
                <a:gd name="T44" fmla="*/ 16 w 428"/>
                <a:gd name="T45" fmla="*/ 426 h 490"/>
                <a:gd name="T46" fmla="*/ 10 w 428"/>
                <a:gd name="T47" fmla="*/ 412 h 490"/>
                <a:gd name="T48" fmla="*/ 6 w 428"/>
                <a:gd name="T49" fmla="*/ 396 h 490"/>
                <a:gd name="T50" fmla="*/ 4 w 428"/>
                <a:gd name="T51" fmla="*/ 382 h 490"/>
                <a:gd name="T52" fmla="*/ 2 w 428"/>
                <a:gd name="T53" fmla="*/ 366 h 490"/>
                <a:gd name="T54" fmla="*/ 0 w 428"/>
                <a:gd name="T55" fmla="*/ 332 h 490"/>
                <a:gd name="T56" fmla="*/ 0 w 428"/>
                <a:gd name="T57" fmla="*/ 0 h 490"/>
                <a:gd name="T58" fmla="*/ 170 w 428"/>
                <a:gd name="T59" fmla="*/ 0 h 490"/>
                <a:gd name="T60" fmla="*/ 170 w 428"/>
                <a:gd name="T61" fmla="*/ 290 h 490"/>
                <a:gd name="T62" fmla="*/ 170 w 428"/>
                <a:gd name="T63" fmla="*/ 290 h 490"/>
                <a:gd name="T64" fmla="*/ 172 w 428"/>
                <a:gd name="T65" fmla="*/ 314 h 490"/>
                <a:gd name="T66" fmla="*/ 172 w 428"/>
                <a:gd name="T67" fmla="*/ 324 h 490"/>
                <a:gd name="T68" fmla="*/ 174 w 428"/>
                <a:gd name="T69" fmla="*/ 334 h 490"/>
                <a:gd name="T70" fmla="*/ 180 w 428"/>
                <a:gd name="T71" fmla="*/ 342 h 490"/>
                <a:gd name="T72" fmla="*/ 186 w 428"/>
                <a:gd name="T73" fmla="*/ 348 h 490"/>
                <a:gd name="T74" fmla="*/ 196 w 428"/>
                <a:gd name="T75" fmla="*/ 354 h 490"/>
                <a:gd name="T76" fmla="*/ 208 w 428"/>
                <a:gd name="T77" fmla="*/ 354 h 490"/>
                <a:gd name="T78" fmla="*/ 208 w 428"/>
                <a:gd name="T79" fmla="*/ 354 h 490"/>
                <a:gd name="T80" fmla="*/ 220 w 428"/>
                <a:gd name="T81" fmla="*/ 352 h 490"/>
                <a:gd name="T82" fmla="*/ 232 w 428"/>
                <a:gd name="T83" fmla="*/ 348 h 490"/>
                <a:gd name="T84" fmla="*/ 242 w 428"/>
                <a:gd name="T85" fmla="*/ 338 h 490"/>
                <a:gd name="T86" fmla="*/ 250 w 428"/>
                <a:gd name="T87" fmla="*/ 328 h 490"/>
                <a:gd name="T88" fmla="*/ 250 w 428"/>
                <a:gd name="T89" fmla="*/ 328 h 490"/>
                <a:gd name="T90" fmla="*/ 254 w 428"/>
                <a:gd name="T91" fmla="*/ 314 h 490"/>
                <a:gd name="T92" fmla="*/ 256 w 428"/>
                <a:gd name="T93" fmla="*/ 302 h 490"/>
                <a:gd name="T94" fmla="*/ 258 w 428"/>
                <a:gd name="T95" fmla="*/ 276 h 490"/>
                <a:gd name="T96" fmla="*/ 258 w 428"/>
                <a:gd name="T97" fmla="*/ 0 h 490"/>
                <a:gd name="T98" fmla="*/ 428 w 428"/>
                <a:gd name="T99" fmla="*/ 0 h 490"/>
                <a:gd name="T100" fmla="*/ 428 w 428"/>
                <a:gd name="T101" fmla="*/ 480 h 490"/>
                <a:gd name="T102" fmla="*/ 268 w 428"/>
                <a:gd name="T103" fmla="*/ 48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8" h="490">
                  <a:moveTo>
                    <a:pt x="268" y="480"/>
                  </a:moveTo>
                  <a:lnTo>
                    <a:pt x="268" y="402"/>
                  </a:lnTo>
                  <a:lnTo>
                    <a:pt x="266" y="402"/>
                  </a:lnTo>
                  <a:lnTo>
                    <a:pt x="266" y="402"/>
                  </a:lnTo>
                  <a:lnTo>
                    <a:pt x="258" y="424"/>
                  </a:lnTo>
                  <a:lnTo>
                    <a:pt x="246" y="442"/>
                  </a:lnTo>
                  <a:lnTo>
                    <a:pt x="230" y="458"/>
                  </a:lnTo>
                  <a:lnTo>
                    <a:pt x="214" y="470"/>
                  </a:lnTo>
                  <a:lnTo>
                    <a:pt x="196" y="478"/>
                  </a:lnTo>
                  <a:lnTo>
                    <a:pt x="174" y="486"/>
                  </a:lnTo>
                  <a:lnTo>
                    <a:pt x="154" y="488"/>
                  </a:lnTo>
                  <a:lnTo>
                    <a:pt x="132" y="490"/>
                  </a:lnTo>
                  <a:lnTo>
                    <a:pt x="132" y="490"/>
                  </a:lnTo>
                  <a:lnTo>
                    <a:pt x="106" y="488"/>
                  </a:lnTo>
                  <a:lnTo>
                    <a:pt x="94" y="486"/>
                  </a:lnTo>
                  <a:lnTo>
                    <a:pt x="80" y="482"/>
                  </a:lnTo>
                  <a:lnTo>
                    <a:pt x="68" y="478"/>
                  </a:lnTo>
                  <a:lnTo>
                    <a:pt x="56" y="470"/>
                  </a:lnTo>
                  <a:lnTo>
                    <a:pt x="46" y="462"/>
                  </a:lnTo>
                  <a:lnTo>
                    <a:pt x="36" y="454"/>
                  </a:lnTo>
                  <a:lnTo>
                    <a:pt x="36" y="454"/>
                  </a:lnTo>
                  <a:lnTo>
                    <a:pt x="24" y="440"/>
                  </a:lnTo>
                  <a:lnTo>
                    <a:pt x="16" y="426"/>
                  </a:lnTo>
                  <a:lnTo>
                    <a:pt x="10" y="412"/>
                  </a:lnTo>
                  <a:lnTo>
                    <a:pt x="6" y="396"/>
                  </a:lnTo>
                  <a:lnTo>
                    <a:pt x="4" y="382"/>
                  </a:lnTo>
                  <a:lnTo>
                    <a:pt x="2" y="366"/>
                  </a:lnTo>
                  <a:lnTo>
                    <a:pt x="0" y="332"/>
                  </a:lnTo>
                  <a:lnTo>
                    <a:pt x="0" y="0"/>
                  </a:lnTo>
                  <a:lnTo>
                    <a:pt x="170" y="0"/>
                  </a:lnTo>
                  <a:lnTo>
                    <a:pt x="170" y="290"/>
                  </a:lnTo>
                  <a:lnTo>
                    <a:pt x="170" y="290"/>
                  </a:lnTo>
                  <a:lnTo>
                    <a:pt x="172" y="314"/>
                  </a:lnTo>
                  <a:lnTo>
                    <a:pt x="172" y="324"/>
                  </a:lnTo>
                  <a:lnTo>
                    <a:pt x="174" y="334"/>
                  </a:lnTo>
                  <a:lnTo>
                    <a:pt x="180" y="342"/>
                  </a:lnTo>
                  <a:lnTo>
                    <a:pt x="186" y="348"/>
                  </a:lnTo>
                  <a:lnTo>
                    <a:pt x="196" y="354"/>
                  </a:lnTo>
                  <a:lnTo>
                    <a:pt x="208" y="354"/>
                  </a:lnTo>
                  <a:lnTo>
                    <a:pt x="208" y="354"/>
                  </a:lnTo>
                  <a:lnTo>
                    <a:pt x="220" y="352"/>
                  </a:lnTo>
                  <a:lnTo>
                    <a:pt x="232" y="348"/>
                  </a:lnTo>
                  <a:lnTo>
                    <a:pt x="242" y="338"/>
                  </a:lnTo>
                  <a:lnTo>
                    <a:pt x="250" y="328"/>
                  </a:lnTo>
                  <a:lnTo>
                    <a:pt x="250" y="328"/>
                  </a:lnTo>
                  <a:lnTo>
                    <a:pt x="254" y="314"/>
                  </a:lnTo>
                  <a:lnTo>
                    <a:pt x="256" y="302"/>
                  </a:lnTo>
                  <a:lnTo>
                    <a:pt x="258" y="276"/>
                  </a:lnTo>
                  <a:lnTo>
                    <a:pt x="258" y="0"/>
                  </a:lnTo>
                  <a:lnTo>
                    <a:pt x="428" y="0"/>
                  </a:lnTo>
                  <a:lnTo>
                    <a:pt x="428" y="480"/>
                  </a:lnTo>
                  <a:lnTo>
                    <a:pt x="268" y="48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64" name="Freeform 72"/>
            <p:cNvSpPr>
              <a:spLocks/>
            </p:cNvSpPr>
            <p:nvPr userDrawn="1"/>
          </p:nvSpPr>
          <p:spPr bwMode="black">
            <a:xfrm>
              <a:off x="1329" y="605"/>
              <a:ext cx="183" cy="136"/>
            </a:xfrm>
            <a:custGeom>
              <a:avLst/>
              <a:gdLst>
                <a:gd name="T0" fmla="*/ 154 w 664"/>
                <a:gd name="T1" fmla="*/ 74 h 490"/>
                <a:gd name="T2" fmla="*/ 156 w 664"/>
                <a:gd name="T3" fmla="*/ 74 h 490"/>
                <a:gd name="T4" fmla="*/ 178 w 664"/>
                <a:gd name="T5" fmla="*/ 42 h 490"/>
                <a:gd name="T6" fmla="*/ 206 w 664"/>
                <a:gd name="T7" fmla="*/ 18 h 490"/>
                <a:gd name="T8" fmla="*/ 238 w 664"/>
                <a:gd name="T9" fmla="*/ 4 h 490"/>
                <a:gd name="T10" fmla="*/ 276 w 664"/>
                <a:gd name="T11" fmla="*/ 0 h 490"/>
                <a:gd name="T12" fmla="*/ 296 w 664"/>
                <a:gd name="T13" fmla="*/ 0 h 490"/>
                <a:gd name="T14" fmla="*/ 332 w 664"/>
                <a:gd name="T15" fmla="*/ 10 h 490"/>
                <a:gd name="T16" fmla="*/ 362 w 664"/>
                <a:gd name="T17" fmla="*/ 28 h 490"/>
                <a:gd name="T18" fmla="*/ 388 w 664"/>
                <a:gd name="T19" fmla="*/ 56 h 490"/>
                <a:gd name="T20" fmla="*/ 398 w 664"/>
                <a:gd name="T21" fmla="*/ 74 h 490"/>
                <a:gd name="T22" fmla="*/ 424 w 664"/>
                <a:gd name="T23" fmla="*/ 40 h 490"/>
                <a:gd name="T24" fmla="*/ 454 w 664"/>
                <a:gd name="T25" fmla="*/ 16 h 490"/>
                <a:gd name="T26" fmla="*/ 490 w 664"/>
                <a:gd name="T27" fmla="*/ 4 h 490"/>
                <a:gd name="T28" fmla="*/ 530 w 664"/>
                <a:gd name="T29" fmla="*/ 0 h 490"/>
                <a:gd name="T30" fmla="*/ 544 w 664"/>
                <a:gd name="T31" fmla="*/ 0 h 490"/>
                <a:gd name="T32" fmla="*/ 572 w 664"/>
                <a:gd name="T33" fmla="*/ 6 h 490"/>
                <a:gd name="T34" fmla="*/ 598 w 664"/>
                <a:gd name="T35" fmla="*/ 16 h 490"/>
                <a:gd name="T36" fmla="*/ 622 w 664"/>
                <a:gd name="T37" fmla="*/ 32 h 490"/>
                <a:gd name="T38" fmla="*/ 632 w 664"/>
                <a:gd name="T39" fmla="*/ 42 h 490"/>
                <a:gd name="T40" fmla="*/ 650 w 664"/>
                <a:gd name="T41" fmla="*/ 70 h 490"/>
                <a:gd name="T42" fmla="*/ 660 w 664"/>
                <a:gd name="T43" fmla="*/ 102 h 490"/>
                <a:gd name="T44" fmla="*/ 662 w 664"/>
                <a:gd name="T45" fmla="*/ 138 h 490"/>
                <a:gd name="T46" fmla="*/ 664 w 664"/>
                <a:gd name="T47" fmla="*/ 490 h 490"/>
                <a:gd name="T48" fmla="*/ 498 w 664"/>
                <a:gd name="T49" fmla="*/ 202 h 490"/>
                <a:gd name="T50" fmla="*/ 498 w 664"/>
                <a:gd name="T51" fmla="*/ 178 h 490"/>
                <a:gd name="T52" fmla="*/ 494 w 664"/>
                <a:gd name="T53" fmla="*/ 156 h 490"/>
                <a:gd name="T54" fmla="*/ 484 w 664"/>
                <a:gd name="T55" fmla="*/ 142 h 490"/>
                <a:gd name="T56" fmla="*/ 462 w 664"/>
                <a:gd name="T57" fmla="*/ 136 h 490"/>
                <a:gd name="T58" fmla="*/ 452 w 664"/>
                <a:gd name="T59" fmla="*/ 136 h 490"/>
                <a:gd name="T60" fmla="*/ 440 w 664"/>
                <a:gd name="T61" fmla="*/ 140 h 490"/>
                <a:gd name="T62" fmla="*/ 426 w 664"/>
                <a:gd name="T63" fmla="*/ 152 h 490"/>
                <a:gd name="T64" fmla="*/ 416 w 664"/>
                <a:gd name="T65" fmla="*/ 178 h 490"/>
                <a:gd name="T66" fmla="*/ 414 w 664"/>
                <a:gd name="T67" fmla="*/ 224 h 490"/>
                <a:gd name="T68" fmla="*/ 248 w 664"/>
                <a:gd name="T69" fmla="*/ 490 h 490"/>
                <a:gd name="T70" fmla="*/ 248 w 664"/>
                <a:gd name="T71" fmla="*/ 202 h 490"/>
                <a:gd name="T72" fmla="*/ 246 w 664"/>
                <a:gd name="T73" fmla="*/ 166 h 490"/>
                <a:gd name="T74" fmla="*/ 238 w 664"/>
                <a:gd name="T75" fmla="*/ 146 h 490"/>
                <a:gd name="T76" fmla="*/ 222 w 664"/>
                <a:gd name="T77" fmla="*/ 134 h 490"/>
                <a:gd name="T78" fmla="*/ 210 w 664"/>
                <a:gd name="T79" fmla="*/ 132 h 490"/>
                <a:gd name="T80" fmla="*/ 186 w 664"/>
                <a:gd name="T81" fmla="*/ 138 h 490"/>
                <a:gd name="T82" fmla="*/ 174 w 664"/>
                <a:gd name="T83" fmla="*/ 154 h 490"/>
                <a:gd name="T84" fmla="*/ 168 w 664"/>
                <a:gd name="T85" fmla="*/ 176 h 490"/>
                <a:gd name="T86" fmla="*/ 166 w 664"/>
                <a:gd name="T87" fmla="*/ 490 h 490"/>
                <a:gd name="T88" fmla="*/ 0 w 664"/>
                <a:gd name="T89" fmla="*/ 1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4" h="490">
                  <a:moveTo>
                    <a:pt x="154" y="10"/>
                  </a:moveTo>
                  <a:lnTo>
                    <a:pt x="154" y="74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66" y="56"/>
                  </a:lnTo>
                  <a:lnTo>
                    <a:pt x="178" y="42"/>
                  </a:lnTo>
                  <a:lnTo>
                    <a:pt x="190" y="30"/>
                  </a:lnTo>
                  <a:lnTo>
                    <a:pt x="206" y="18"/>
                  </a:lnTo>
                  <a:lnTo>
                    <a:pt x="222" y="10"/>
                  </a:lnTo>
                  <a:lnTo>
                    <a:pt x="238" y="4"/>
                  </a:lnTo>
                  <a:lnTo>
                    <a:pt x="25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96" y="0"/>
                  </a:lnTo>
                  <a:lnTo>
                    <a:pt x="314" y="4"/>
                  </a:lnTo>
                  <a:lnTo>
                    <a:pt x="332" y="10"/>
                  </a:lnTo>
                  <a:lnTo>
                    <a:pt x="348" y="18"/>
                  </a:lnTo>
                  <a:lnTo>
                    <a:pt x="362" y="28"/>
                  </a:lnTo>
                  <a:lnTo>
                    <a:pt x="376" y="40"/>
                  </a:lnTo>
                  <a:lnTo>
                    <a:pt x="388" y="56"/>
                  </a:lnTo>
                  <a:lnTo>
                    <a:pt x="398" y="74"/>
                  </a:lnTo>
                  <a:lnTo>
                    <a:pt x="398" y="74"/>
                  </a:lnTo>
                  <a:lnTo>
                    <a:pt x="410" y="56"/>
                  </a:lnTo>
                  <a:lnTo>
                    <a:pt x="424" y="40"/>
                  </a:lnTo>
                  <a:lnTo>
                    <a:pt x="438" y="28"/>
                  </a:lnTo>
                  <a:lnTo>
                    <a:pt x="454" y="16"/>
                  </a:lnTo>
                  <a:lnTo>
                    <a:pt x="472" y="10"/>
                  </a:lnTo>
                  <a:lnTo>
                    <a:pt x="490" y="4"/>
                  </a:lnTo>
                  <a:lnTo>
                    <a:pt x="508" y="0"/>
                  </a:lnTo>
                  <a:lnTo>
                    <a:pt x="530" y="0"/>
                  </a:lnTo>
                  <a:lnTo>
                    <a:pt x="530" y="0"/>
                  </a:lnTo>
                  <a:lnTo>
                    <a:pt x="544" y="0"/>
                  </a:lnTo>
                  <a:lnTo>
                    <a:pt x="558" y="2"/>
                  </a:lnTo>
                  <a:lnTo>
                    <a:pt x="572" y="6"/>
                  </a:lnTo>
                  <a:lnTo>
                    <a:pt x="584" y="10"/>
                  </a:lnTo>
                  <a:lnTo>
                    <a:pt x="598" y="16"/>
                  </a:lnTo>
                  <a:lnTo>
                    <a:pt x="610" y="22"/>
                  </a:lnTo>
                  <a:lnTo>
                    <a:pt x="622" y="32"/>
                  </a:lnTo>
                  <a:lnTo>
                    <a:pt x="632" y="42"/>
                  </a:lnTo>
                  <a:lnTo>
                    <a:pt x="632" y="42"/>
                  </a:lnTo>
                  <a:lnTo>
                    <a:pt x="642" y="56"/>
                  </a:lnTo>
                  <a:lnTo>
                    <a:pt x="650" y="70"/>
                  </a:lnTo>
                  <a:lnTo>
                    <a:pt x="656" y="86"/>
                  </a:lnTo>
                  <a:lnTo>
                    <a:pt x="660" y="102"/>
                  </a:lnTo>
                  <a:lnTo>
                    <a:pt x="662" y="120"/>
                  </a:lnTo>
                  <a:lnTo>
                    <a:pt x="662" y="138"/>
                  </a:lnTo>
                  <a:lnTo>
                    <a:pt x="664" y="174"/>
                  </a:lnTo>
                  <a:lnTo>
                    <a:pt x="664" y="490"/>
                  </a:lnTo>
                  <a:lnTo>
                    <a:pt x="498" y="490"/>
                  </a:lnTo>
                  <a:lnTo>
                    <a:pt x="498" y="202"/>
                  </a:lnTo>
                  <a:lnTo>
                    <a:pt x="498" y="202"/>
                  </a:lnTo>
                  <a:lnTo>
                    <a:pt x="498" y="178"/>
                  </a:lnTo>
                  <a:lnTo>
                    <a:pt x="496" y="166"/>
                  </a:lnTo>
                  <a:lnTo>
                    <a:pt x="494" y="156"/>
                  </a:lnTo>
                  <a:lnTo>
                    <a:pt x="490" y="148"/>
                  </a:lnTo>
                  <a:lnTo>
                    <a:pt x="484" y="142"/>
                  </a:lnTo>
                  <a:lnTo>
                    <a:pt x="474" y="136"/>
                  </a:lnTo>
                  <a:lnTo>
                    <a:pt x="462" y="136"/>
                  </a:lnTo>
                  <a:lnTo>
                    <a:pt x="462" y="136"/>
                  </a:lnTo>
                  <a:lnTo>
                    <a:pt x="452" y="136"/>
                  </a:lnTo>
                  <a:lnTo>
                    <a:pt x="446" y="138"/>
                  </a:lnTo>
                  <a:lnTo>
                    <a:pt x="440" y="140"/>
                  </a:lnTo>
                  <a:lnTo>
                    <a:pt x="434" y="144"/>
                  </a:lnTo>
                  <a:lnTo>
                    <a:pt x="426" y="152"/>
                  </a:lnTo>
                  <a:lnTo>
                    <a:pt x="420" y="164"/>
                  </a:lnTo>
                  <a:lnTo>
                    <a:pt x="416" y="178"/>
                  </a:lnTo>
                  <a:lnTo>
                    <a:pt x="416" y="194"/>
                  </a:lnTo>
                  <a:lnTo>
                    <a:pt x="414" y="224"/>
                  </a:lnTo>
                  <a:lnTo>
                    <a:pt x="414" y="490"/>
                  </a:lnTo>
                  <a:lnTo>
                    <a:pt x="248" y="490"/>
                  </a:lnTo>
                  <a:lnTo>
                    <a:pt x="248" y="202"/>
                  </a:lnTo>
                  <a:lnTo>
                    <a:pt x="248" y="202"/>
                  </a:lnTo>
                  <a:lnTo>
                    <a:pt x="248" y="178"/>
                  </a:lnTo>
                  <a:lnTo>
                    <a:pt x="246" y="166"/>
                  </a:lnTo>
                  <a:lnTo>
                    <a:pt x="244" y="156"/>
                  </a:lnTo>
                  <a:lnTo>
                    <a:pt x="238" y="146"/>
                  </a:lnTo>
                  <a:lnTo>
                    <a:pt x="232" y="140"/>
                  </a:lnTo>
                  <a:lnTo>
                    <a:pt x="222" y="134"/>
                  </a:lnTo>
                  <a:lnTo>
                    <a:pt x="210" y="132"/>
                  </a:lnTo>
                  <a:lnTo>
                    <a:pt x="210" y="132"/>
                  </a:lnTo>
                  <a:lnTo>
                    <a:pt x="196" y="134"/>
                  </a:lnTo>
                  <a:lnTo>
                    <a:pt x="186" y="138"/>
                  </a:lnTo>
                  <a:lnTo>
                    <a:pt x="178" y="144"/>
                  </a:lnTo>
                  <a:lnTo>
                    <a:pt x="174" y="154"/>
                  </a:lnTo>
                  <a:lnTo>
                    <a:pt x="170" y="164"/>
                  </a:lnTo>
                  <a:lnTo>
                    <a:pt x="168" y="176"/>
                  </a:lnTo>
                  <a:lnTo>
                    <a:pt x="166" y="202"/>
                  </a:lnTo>
                  <a:lnTo>
                    <a:pt x="166" y="490"/>
                  </a:lnTo>
                  <a:lnTo>
                    <a:pt x="0" y="490"/>
                  </a:lnTo>
                  <a:lnTo>
                    <a:pt x="0" y="10"/>
                  </a:lnTo>
                  <a:lnTo>
                    <a:pt x="154" y="1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65" name="Freeform 73"/>
            <p:cNvSpPr>
              <a:spLocks noEditPoints="1"/>
            </p:cNvSpPr>
            <p:nvPr userDrawn="1"/>
          </p:nvSpPr>
          <p:spPr bwMode="black">
            <a:xfrm>
              <a:off x="1536" y="559"/>
              <a:ext cx="46" cy="182"/>
            </a:xfrm>
            <a:custGeom>
              <a:avLst/>
              <a:gdLst>
                <a:gd name="T0" fmla="*/ 168 w 168"/>
                <a:gd name="T1" fmla="*/ 128 h 656"/>
                <a:gd name="T2" fmla="*/ 0 w 168"/>
                <a:gd name="T3" fmla="*/ 128 h 656"/>
                <a:gd name="T4" fmla="*/ 0 w 168"/>
                <a:gd name="T5" fmla="*/ 0 h 656"/>
                <a:gd name="T6" fmla="*/ 168 w 168"/>
                <a:gd name="T7" fmla="*/ 0 h 656"/>
                <a:gd name="T8" fmla="*/ 168 w 168"/>
                <a:gd name="T9" fmla="*/ 128 h 656"/>
                <a:gd name="T10" fmla="*/ 168 w 168"/>
                <a:gd name="T11" fmla="*/ 656 h 656"/>
                <a:gd name="T12" fmla="*/ 0 w 168"/>
                <a:gd name="T13" fmla="*/ 656 h 656"/>
                <a:gd name="T14" fmla="*/ 0 w 168"/>
                <a:gd name="T15" fmla="*/ 176 h 656"/>
                <a:gd name="T16" fmla="*/ 168 w 168"/>
                <a:gd name="T17" fmla="*/ 176 h 656"/>
                <a:gd name="T18" fmla="*/ 168 w 168"/>
                <a:gd name="T19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656">
                  <a:moveTo>
                    <a:pt x="168" y="128"/>
                  </a:moveTo>
                  <a:lnTo>
                    <a:pt x="0" y="128"/>
                  </a:lnTo>
                  <a:lnTo>
                    <a:pt x="0" y="0"/>
                  </a:lnTo>
                  <a:lnTo>
                    <a:pt x="168" y="0"/>
                  </a:lnTo>
                  <a:lnTo>
                    <a:pt x="168" y="128"/>
                  </a:lnTo>
                  <a:close/>
                  <a:moveTo>
                    <a:pt x="168" y="656"/>
                  </a:moveTo>
                  <a:lnTo>
                    <a:pt x="0" y="656"/>
                  </a:lnTo>
                  <a:lnTo>
                    <a:pt x="0" y="176"/>
                  </a:lnTo>
                  <a:lnTo>
                    <a:pt x="168" y="176"/>
                  </a:lnTo>
                  <a:lnTo>
                    <a:pt x="168" y="656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66" name="Freeform 74"/>
            <p:cNvSpPr>
              <a:spLocks/>
            </p:cNvSpPr>
            <p:nvPr userDrawn="1"/>
          </p:nvSpPr>
          <p:spPr bwMode="black">
            <a:xfrm>
              <a:off x="1607" y="605"/>
              <a:ext cx="118" cy="136"/>
            </a:xfrm>
            <a:custGeom>
              <a:avLst/>
              <a:gdLst>
                <a:gd name="T0" fmla="*/ 0 w 428"/>
                <a:gd name="T1" fmla="*/ 10 h 490"/>
                <a:gd name="T2" fmla="*/ 160 w 428"/>
                <a:gd name="T3" fmla="*/ 10 h 490"/>
                <a:gd name="T4" fmla="*/ 160 w 428"/>
                <a:gd name="T5" fmla="*/ 78 h 490"/>
                <a:gd name="T6" fmla="*/ 162 w 428"/>
                <a:gd name="T7" fmla="*/ 78 h 490"/>
                <a:gd name="T8" fmla="*/ 162 w 428"/>
                <a:gd name="T9" fmla="*/ 78 h 490"/>
                <a:gd name="T10" fmla="*/ 170 w 428"/>
                <a:gd name="T11" fmla="*/ 58 h 490"/>
                <a:gd name="T12" fmla="*/ 182 w 428"/>
                <a:gd name="T13" fmla="*/ 42 h 490"/>
                <a:gd name="T14" fmla="*/ 196 w 428"/>
                <a:gd name="T15" fmla="*/ 28 h 490"/>
                <a:gd name="T16" fmla="*/ 212 w 428"/>
                <a:gd name="T17" fmla="*/ 18 h 490"/>
                <a:gd name="T18" fmla="*/ 228 w 428"/>
                <a:gd name="T19" fmla="*/ 10 h 490"/>
                <a:gd name="T20" fmla="*/ 246 w 428"/>
                <a:gd name="T21" fmla="*/ 4 h 490"/>
                <a:gd name="T22" fmla="*/ 266 w 428"/>
                <a:gd name="T23" fmla="*/ 0 h 490"/>
                <a:gd name="T24" fmla="*/ 286 w 428"/>
                <a:gd name="T25" fmla="*/ 0 h 490"/>
                <a:gd name="T26" fmla="*/ 286 w 428"/>
                <a:gd name="T27" fmla="*/ 0 h 490"/>
                <a:gd name="T28" fmla="*/ 302 w 428"/>
                <a:gd name="T29" fmla="*/ 0 h 490"/>
                <a:gd name="T30" fmla="*/ 318 w 428"/>
                <a:gd name="T31" fmla="*/ 2 h 490"/>
                <a:gd name="T32" fmla="*/ 334 w 428"/>
                <a:gd name="T33" fmla="*/ 6 h 490"/>
                <a:gd name="T34" fmla="*/ 348 w 428"/>
                <a:gd name="T35" fmla="*/ 10 h 490"/>
                <a:gd name="T36" fmla="*/ 364 w 428"/>
                <a:gd name="T37" fmla="*/ 18 h 490"/>
                <a:gd name="T38" fmla="*/ 376 w 428"/>
                <a:gd name="T39" fmla="*/ 26 h 490"/>
                <a:gd name="T40" fmla="*/ 390 w 428"/>
                <a:gd name="T41" fmla="*/ 36 h 490"/>
                <a:gd name="T42" fmla="*/ 400 w 428"/>
                <a:gd name="T43" fmla="*/ 50 h 490"/>
                <a:gd name="T44" fmla="*/ 400 w 428"/>
                <a:gd name="T45" fmla="*/ 50 h 490"/>
                <a:gd name="T46" fmla="*/ 408 w 428"/>
                <a:gd name="T47" fmla="*/ 66 h 490"/>
                <a:gd name="T48" fmla="*/ 416 w 428"/>
                <a:gd name="T49" fmla="*/ 82 h 490"/>
                <a:gd name="T50" fmla="*/ 420 w 428"/>
                <a:gd name="T51" fmla="*/ 100 h 490"/>
                <a:gd name="T52" fmla="*/ 424 w 428"/>
                <a:gd name="T53" fmla="*/ 118 h 490"/>
                <a:gd name="T54" fmla="*/ 426 w 428"/>
                <a:gd name="T55" fmla="*/ 156 h 490"/>
                <a:gd name="T56" fmla="*/ 428 w 428"/>
                <a:gd name="T57" fmla="*/ 194 h 490"/>
                <a:gd name="T58" fmla="*/ 428 w 428"/>
                <a:gd name="T59" fmla="*/ 490 h 490"/>
                <a:gd name="T60" fmla="*/ 258 w 428"/>
                <a:gd name="T61" fmla="*/ 490 h 490"/>
                <a:gd name="T62" fmla="*/ 258 w 428"/>
                <a:gd name="T63" fmla="*/ 198 h 490"/>
                <a:gd name="T64" fmla="*/ 258 w 428"/>
                <a:gd name="T65" fmla="*/ 198 h 490"/>
                <a:gd name="T66" fmla="*/ 256 w 428"/>
                <a:gd name="T67" fmla="*/ 176 h 490"/>
                <a:gd name="T68" fmla="*/ 256 w 428"/>
                <a:gd name="T69" fmla="*/ 164 h 490"/>
                <a:gd name="T70" fmla="*/ 252 w 428"/>
                <a:gd name="T71" fmla="*/ 152 h 490"/>
                <a:gd name="T72" fmla="*/ 248 w 428"/>
                <a:gd name="T73" fmla="*/ 144 h 490"/>
                <a:gd name="T74" fmla="*/ 242 w 428"/>
                <a:gd name="T75" fmla="*/ 136 h 490"/>
                <a:gd name="T76" fmla="*/ 232 w 428"/>
                <a:gd name="T77" fmla="*/ 130 h 490"/>
                <a:gd name="T78" fmla="*/ 220 w 428"/>
                <a:gd name="T79" fmla="*/ 128 h 490"/>
                <a:gd name="T80" fmla="*/ 220 w 428"/>
                <a:gd name="T81" fmla="*/ 128 h 490"/>
                <a:gd name="T82" fmla="*/ 204 w 428"/>
                <a:gd name="T83" fmla="*/ 130 h 490"/>
                <a:gd name="T84" fmla="*/ 192 w 428"/>
                <a:gd name="T85" fmla="*/ 136 h 490"/>
                <a:gd name="T86" fmla="*/ 184 w 428"/>
                <a:gd name="T87" fmla="*/ 144 h 490"/>
                <a:gd name="T88" fmla="*/ 178 w 428"/>
                <a:gd name="T89" fmla="*/ 156 h 490"/>
                <a:gd name="T90" fmla="*/ 174 w 428"/>
                <a:gd name="T91" fmla="*/ 168 h 490"/>
                <a:gd name="T92" fmla="*/ 170 w 428"/>
                <a:gd name="T93" fmla="*/ 182 h 490"/>
                <a:gd name="T94" fmla="*/ 170 w 428"/>
                <a:gd name="T95" fmla="*/ 212 h 490"/>
                <a:gd name="T96" fmla="*/ 170 w 428"/>
                <a:gd name="T97" fmla="*/ 490 h 490"/>
                <a:gd name="T98" fmla="*/ 0 w 428"/>
                <a:gd name="T99" fmla="*/ 490 h 490"/>
                <a:gd name="T100" fmla="*/ 0 w 428"/>
                <a:gd name="T101" fmla="*/ 1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8" h="490">
                  <a:moveTo>
                    <a:pt x="0" y="10"/>
                  </a:moveTo>
                  <a:lnTo>
                    <a:pt x="160" y="10"/>
                  </a:lnTo>
                  <a:lnTo>
                    <a:pt x="160" y="78"/>
                  </a:lnTo>
                  <a:lnTo>
                    <a:pt x="162" y="78"/>
                  </a:lnTo>
                  <a:lnTo>
                    <a:pt x="162" y="78"/>
                  </a:lnTo>
                  <a:lnTo>
                    <a:pt x="170" y="58"/>
                  </a:lnTo>
                  <a:lnTo>
                    <a:pt x="182" y="42"/>
                  </a:lnTo>
                  <a:lnTo>
                    <a:pt x="196" y="28"/>
                  </a:lnTo>
                  <a:lnTo>
                    <a:pt x="212" y="18"/>
                  </a:lnTo>
                  <a:lnTo>
                    <a:pt x="228" y="10"/>
                  </a:lnTo>
                  <a:lnTo>
                    <a:pt x="246" y="4"/>
                  </a:lnTo>
                  <a:lnTo>
                    <a:pt x="26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302" y="0"/>
                  </a:lnTo>
                  <a:lnTo>
                    <a:pt x="318" y="2"/>
                  </a:lnTo>
                  <a:lnTo>
                    <a:pt x="334" y="6"/>
                  </a:lnTo>
                  <a:lnTo>
                    <a:pt x="348" y="10"/>
                  </a:lnTo>
                  <a:lnTo>
                    <a:pt x="364" y="18"/>
                  </a:lnTo>
                  <a:lnTo>
                    <a:pt x="376" y="26"/>
                  </a:lnTo>
                  <a:lnTo>
                    <a:pt x="390" y="36"/>
                  </a:lnTo>
                  <a:lnTo>
                    <a:pt x="400" y="50"/>
                  </a:lnTo>
                  <a:lnTo>
                    <a:pt x="400" y="50"/>
                  </a:lnTo>
                  <a:lnTo>
                    <a:pt x="408" y="66"/>
                  </a:lnTo>
                  <a:lnTo>
                    <a:pt x="416" y="82"/>
                  </a:lnTo>
                  <a:lnTo>
                    <a:pt x="420" y="100"/>
                  </a:lnTo>
                  <a:lnTo>
                    <a:pt x="424" y="118"/>
                  </a:lnTo>
                  <a:lnTo>
                    <a:pt x="426" y="156"/>
                  </a:lnTo>
                  <a:lnTo>
                    <a:pt x="428" y="194"/>
                  </a:lnTo>
                  <a:lnTo>
                    <a:pt x="428" y="490"/>
                  </a:lnTo>
                  <a:lnTo>
                    <a:pt x="258" y="490"/>
                  </a:lnTo>
                  <a:lnTo>
                    <a:pt x="258" y="198"/>
                  </a:lnTo>
                  <a:lnTo>
                    <a:pt x="258" y="198"/>
                  </a:lnTo>
                  <a:lnTo>
                    <a:pt x="256" y="176"/>
                  </a:lnTo>
                  <a:lnTo>
                    <a:pt x="256" y="164"/>
                  </a:lnTo>
                  <a:lnTo>
                    <a:pt x="252" y="152"/>
                  </a:lnTo>
                  <a:lnTo>
                    <a:pt x="248" y="144"/>
                  </a:lnTo>
                  <a:lnTo>
                    <a:pt x="242" y="136"/>
                  </a:lnTo>
                  <a:lnTo>
                    <a:pt x="232" y="130"/>
                  </a:lnTo>
                  <a:lnTo>
                    <a:pt x="220" y="128"/>
                  </a:lnTo>
                  <a:lnTo>
                    <a:pt x="220" y="128"/>
                  </a:lnTo>
                  <a:lnTo>
                    <a:pt x="204" y="130"/>
                  </a:lnTo>
                  <a:lnTo>
                    <a:pt x="192" y="136"/>
                  </a:lnTo>
                  <a:lnTo>
                    <a:pt x="184" y="144"/>
                  </a:lnTo>
                  <a:lnTo>
                    <a:pt x="178" y="156"/>
                  </a:lnTo>
                  <a:lnTo>
                    <a:pt x="174" y="168"/>
                  </a:lnTo>
                  <a:lnTo>
                    <a:pt x="170" y="182"/>
                  </a:lnTo>
                  <a:lnTo>
                    <a:pt x="170" y="212"/>
                  </a:lnTo>
                  <a:lnTo>
                    <a:pt x="170" y="490"/>
                  </a:lnTo>
                  <a:lnTo>
                    <a:pt x="0" y="49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67" name="Freeform 75"/>
            <p:cNvSpPr>
              <a:spLocks noEditPoints="1"/>
            </p:cNvSpPr>
            <p:nvPr userDrawn="1"/>
          </p:nvSpPr>
          <p:spPr bwMode="black">
            <a:xfrm>
              <a:off x="1741" y="605"/>
              <a:ext cx="129" cy="139"/>
            </a:xfrm>
            <a:custGeom>
              <a:avLst/>
              <a:gdLst>
                <a:gd name="T0" fmla="*/ 298 w 466"/>
                <a:gd name="T1" fmla="*/ 458 h 500"/>
                <a:gd name="T2" fmla="*/ 282 w 466"/>
                <a:gd name="T3" fmla="*/ 444 h 500"/>
                <a:gd name="T4" fmla="*/ 234 w 466"/>
                <a:gd name="T5" fmla="*/ 482 h 500"/>
                <a:gd name="T6" fmla="*/ 176 w 466"/>
                <a:gd name="T7" fmla="*/ 500 h 500"/>
                <a:gd name="T8" fmla="*/ 124 w 466"/>
                <a:gd name="T9" fmla="*/ 498 h 500"/>
                <a:gd name="T10" fmla="*/ 82 w 466"/>
                <a:gd name="T11" fmla="*/ 486 h 500"/>
                <a:gd name="T12" fmla="*/ 46 w 466"/>
                <a:gd name="T13" fmla="*/ 464 h 500"/>
                <a:gd name="T14" fmla="*/ 20 w 466"/>
                <a:gd name="T15" fmla="*/ 432 h 500"/>
                <a:gd name="T16" fmla="*/ 4 w 466"/>
                <a:gd name="T17" fmla="*/ 388 h 500"/>
                <a:gd name="T18" fmla="*/ 0 w 466"/>
                <a:gd name="T19" fmla="*/ 356 h 500"/>
                <a:gd name="T20" fmla="*/ 6 w 466"/>
                <a:gd name="T21" fmla="*/ 314 h 500"/>
                <a:gd name="T22" fmla="*/ 36 w 466"/>
                <a:gd name="T23" fmla="*/ 260 h 500"/>
                <a:gd name="T24" fmla="*/ 92 w 466"/>
                <a:gd name="T25" fmla="*/ 216 h 500"/>
                <a:gd name="T26" fmla="*/ 158 w 466"/>
                <a:gd name="T27" fmla="*/ 194 h 500"/>
                <a:gd name="T28" fmla="*/ 288 w 466"/>
                <a:gd name="T29" fmla="*/ 176 h 500"/>
                <a:gd name="T30" fmla="*/ 288 w 466"/>
                <a:gd name="T31" fmla="*/ 158 h 500"/>
                <a:gd name="T32" fmla="*/ 278 w 466"/>
                <a:gd name="T33" fmla="*/ 126 h 500"/>
                <a:gd name="T34" fmla="*/ 250 w 466"/>
                <a:gd name="T35" fmla="*/ 114 h 500"/>
                <a:gd name="T36" fmla="*/ 224 w 466"/>
                <a:gd name="T37" fmla="*/ 114 h 500"/>
                <a:gd name="T38" fmla="*/ 192 w 466"/>
                <a:gd name="T39" fmla="*/ 124 h 500"/>
                <a:gd name="T40" fmla="*/ 172 w 466"/>
                <a:gd name="T41" fmla="*/ 152 h 500"/>
                <a:gd name="T42" fmla="*/ 14 w 466"/>
                <a:gd name="T43" fmla="*/ 150 h 500"/>
                <a:gd name="T44" fmla="*/ 36 w 466"/>
                <a:gd name="T45" fmla="*/ 92 h 500"/>
                <a:gd name="T46" fmla="*/ 70 w 466"/>
                <a:gd name="T47" fmla="*/ 50 h 500"/>
                <a:gd name="T48" fmla="*/ 116 w 466"/>
                <a:gd name="T49" fmla="*/ 22 h 500"/>
                <a:gd name="T50" fmla="*/ 168 w 466"/>
                <a:gd name="T51" fmla="*/ 6 h 500"/>
                <a:gd name="T52" fmla="*/ 242 w 466"/>
                <a:gd name="T53" fmla="*/ 0 h 500"/>
                <a:gd name="T54" fmla="*/ 324 w 466"/>
                <a:gd name="T55" fmla="*/ 8 h 500"/>
                <a:gd name="T56" fmla="*/ 384 w 466"/>
                <a:gd name="T57" fmla="*/ 30 h 500"/>
                <a:gd name="T58" fmla="*/ 412 w 466"/>
                <a:gd name="T59" fmla="*/ 50 h 500"/>
                <a:gd name="T60" fmla="*/ 434 w 466"/>
                <a:gd name="T61" fmla="*/ 78 h 500"/>
                <a:gd name="T62" fmla="*/ 452 w 466"/>
                <a:gd name="T63" fmla="*/ 142 h 500"/>
                <a:gd name="T64" fmla="*/ 452 w 466"/>
                <a:gd name="T65" fmla="*/ 386 h 500"/>
                <a:gd name="T66" fmla="*/ 454 w 466"/>
                <a:gd name="T67" fmla="*/ 438 h 500"/>
                <a:gd name="T68" fmla="*/ 302 w 466"/>
                <a:gd name="T69" fmla="*/ 490 h 500"/>
                <a:gd name="T70" fmla="*/ 272 w 466"/>
                <a:gd name="T71" fmla="*/ 268 h 500"/>
                <a:gd name="T72" fmla="*/ 218 w 466"/>
                <a:gd name="T73" fmla="*/ 284 h 500"/>
                <a:gd name="T74" fmla="*/ 190 w 466"/>
                <a:gd name="T75" fmla="*/ 306 h 500"/>
                <a:gd name="T76" fmla="*/ 178 w 466"/>
                <a:gd name="T77" fmla="*/ 332 h 500"/>
                <a:gd name="T78" fmla="*/ 178 w 466"/>
                <a:gd name="T79" fmla="*/ 354 h 500"/>
                <a:gd name="T80" fmla="*/ 190 w 466"/>
                <a:gd name="T81" fmla="*/ 376 h 500"/>
                <a:gd name="T82" fmla="*/ 212 w 466"/>
                <a:gd name="T83" fmla="*/ 386 h 500"/>
                <a:gd name="T84" fmla="*/ 234 w 466"/>
                <a:gd name="T85" fmla="*/ 386 h 500"/>
                <a:gd name="T86" fmla="*/ 260 w 466"/>
                <a:gd name="T87" fmla="*/ 378 h 500"/>
                <a:gd name="T88" fmla="*/ 280 w 466"/>
                <a:gd name="T89" fmla="*/ 350 h 500"/>
                <a:gd name="T90" fmla="*/ 288 w 466"/>
                <a:gd name="T91" fmla="*/ 274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6" h="500">
                  <a:moveTo>
                    <a:pt x="302" y="490"/>
                  </a:moveTo>
                  <a:lnTo>
                    <a:pt x="302" y="490"/>
                  </a:lnTo>
                  <a:lnTo>
                    <a:pt x="298" y="458"/>
                  </a:lnTo>
                  <a:lnTo>
                    <a:pt x="296" y="424"/>
                  </a:lnTo>
                  <a:lnTo>
                    <a:pt x="296" y="424"/>
                  </a:lnTo>
                  <a:lnTo>
                    <a:pt x="282" y="444"/>
                  </a:lnTo>
                  <a:lnTo>
                    <a:pt x="268" y="460"/>
                  </a:lnTo>
                  <a:lnTo>
                    <a:pt x="252" y="472"/>
                  </a:lnTo>
                  <a:lnTo>
                    <a:pt x="234" y="482"/>
                  </a:lnTo>
                  <a:lnTo>
                    <a:pt x="216" y="490"/>
                  </a:lnTo>
                  <a:lnTo>
                    <a:pt x="196" y="496"/>
                  </a:lnTo>
                  <a:lnTo>
                    <a:pt x="176" y="500"/>
                  </a:lnTo>
                  <a:lnTo>
                    <a:pt x="154" y="500"/>
                  </a:lnTo>
                  <a:lnTo>
                    <a:pt x="154" y="500"/>
                  </a:lnTo>
                  <a:lnTo>
                    <a:pt x="124" y="498"/>
                  </a:lnTo>
                  <a:lnTo>
                    <a:pt x="108" y="496"/>
                  </a:lnTo>
                  <a:lnTo>
                    <a:pt x="94" y="492"/>
                  </a:lnTo>
                  <a:lnTo>
                    <a:pt x="82" y="486"/>
                  </a:lnTo>
                  <a:lnTo>
                    <a:pt x="70" y="480"/>
                  </a:lnTo>
                  <a:lnTo>
                    <a:pt x="58" y="472"/>
                  </a:lnTo>
                  <a:lnTo>
                    <a:pt x="46" y="464"/>
                  </a:lnTo>
                  <a:lnTo>
                    <a:pt x="36" y="454"/>
                  </a:lnTo>
                  <a:lnTo>
                    <a:pt x="28" y="444"/>
                  </a:lnTo>
                  <a:lnTo>
                    <a:pt x="20" y="432"/>
                  </a:lnTo>
                  <a:lnTo>
                    <a:pt x="12" y="418"/>
                  </a:lnTo>
                  <a:lnTo>
                    <a:pt x="8" y="404"/>
                  </a:lnTo>
                  <a:lnTo>
                    <a:pt x="4" y="388"/>
                  </a:lnTo>
                  <a:lnTo>
                    <a:pt x="2" y="372"/>
                  </a:lnTo>
                  <a:lnTo>
                    <a:pt x="0" y="356"/>
                  </a:lnTo>
                  <a:lnTo>
                    <a:pt x="0" y="356"/>
                  </a:lnTo>
                  <a:lnTo>
                    <a:pt x="2" y="342"/>
                  </a:lnTo>
                  <a:lnTo>
                    <a:pt x="2" y="328"/>
                  </a:lnTo>
                  <a:lnTo>
                    <a:pt x="6" y="314"/>
                  </a:lnTo>
                  <a:lnTo>
                    <a:pt x="10" y="302"/>
                  </a:lnTo>
                  <a:lnTo>
                    <a:pt x="20" y="280"/>
                  </a:lnTo>
                  <a:lnTo>
                    <a:pt x="36" y="260"/>
                  </a:lnTo>
                  <a:lnTo>
                    <a:pt x="52" y="242"/>
                  </a:lnTo>
                  <a:lnTo>
                    <a:pt x="72" y="228"/>
                  </a:lnTo>
                  <a:lnTo>
                    <a:pt x="92" y="216"/>
                  </a:lnTo>
                  <a:lnTo>
                    <a:pt x="116" y="208"/>
                  </a:lnTo>
                  <a:lnTo>
                    <a:pt x="116" y="208"/>
                  </a:lnTo>
                  <a:lnTo>
                    <a:pt x="158" y="194"/>
                  </a:lnTo>
                  <a:lnTo>
                    <a:pt x="200" y="186"/>
                  </a:lnTo>
                  <a:lnTo>
                    <a:pt x="244" y="180"/>
                  </a:lnTo>
                  <a:lnTo>
                    <a:pt x="288" y="176"/>
                  </a:lnTo>
                  <a:lnTo>
                    <a:pt x="288" y="174"/>
                  </a:lnTo>
                  <a:lnTo>
                    <a:pt x="288" y="174"/>
                  </a:lnTo>
                  <a:lnTo>
                    <a:pt x="288" y="158"/>
                  </a:lnTo>
                  <a:lnTo>
                    <a:pt x="286" y="146"/>
                  </a:lnTo>
                  <a:lnTo>
                    <a:pt x="282" y="136"/>
                  </a:lnTo>
                  <a:lnTo>
                    <a:pt x="278" y="126"/>
                  </a:lnTo>
                  <a:lnTo>
                    <a:pt x="270" y="120"/>
                  </a:lnTo>
                  <a:lnTo>
                    <a:pt x="262" y="116"/>
                  </a:lnTo>
                  <a:lnTo>
                    <a:pt x="250" y="114"/>
                  </a:lnTo>
                  <a:lnTo>
                    <a:pt x="236" y="112"/>
                  </a:lnTo>
                  <a:lnTo>
                    <a:pt x="236" y="112"/>
                  </a:lnTo>
                  <a:lnTo>
                    <a:pt x="224" y="114"/>
                  </a:lnTo>
                  <a:lnTo>
                    <a:pt x="212" y="116"/>
                  </a:lnTo>
                  <a:lnTo>
                    <a:pt x="202" y="120"/>
                  </a:lnTo>
                  <a:lnTo>
                    <a:pt x="192" y="124"/>
                  </a:lnTo>
                  <a:lnTo>
                    <a:pt x="184" y="132"/>
                  </a:lnTo>
                  <a:lnTo>
                    <a:pt x="178" y="142"/>
                  </a:lnTo>
                  <a:lnTo>
                    <a:pt x="172" y="152"/>
                  </a:lnTo>
                  <a:lnTo>
                    <a:pt x="170" y="166"/>
                  </a:lnTo>
                  <a:lnTo>
                    <a:pt x="14" y="150"/>
                  </a:lnTo>
                  <a:lnTo>
                    <a:pt x="14" y="150"/>
                  </a:lnTo>
                  <a:lnTo>
                    <a:pt x="20" y="130"/>
                  </a:lnTo>
                  <a:lnTo>
                    <a:pt x="26" y="110"/>
                  </a:lnTo>
                  <a:lnTo>
                    <a:pt x="36" y="92"/>
                  </a:lnTo>
                  <a:lnTo>
                    <a:pt x="46" y="76"/>
                  </a:lnTo>
                  <a:lnTo>
                    <a:pt x="58" y="62"/>
                  </a:lnTo>
                  <a:lnTo>
                    <a:pt x="70" y="50"/>
                  </a:lnTo>
                  <a:lnTo>
                    <a:pt x="84" y="40"/>
                  </a:lnTo>
                  <a:lnTo>
                    <a:pt x="100" y="30"/>
                  </a:lnTo>
                  <a:lnTo>
                    <a:pt x="116" y="22"/>
                  </a:lnTo>
                  <a:lnTo>
                    <a:pt x="132" y="16"/>
                  </a:lnTo>
                  <a:lnTo>
                    <a:pt x="150" y="10"/>
                  </a:lnTo>
                  <a:lnTo>
                    <a:pt x="168" y="6"/>
                  </a:lnTo>
                  <a:lnTo>
                    <a:pt x="204" y="2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82" y="2"/>
                  </a:lnTo>
                  <a:lnTo>
                    <a:pt x="304" y="4"/>
                  </a:lnTo>
                  <a:lnTo>
                    <a:pt x="324" y="8"/>
                  </a:lnTo>
                  <a:lnTo>
                    <a:pt x="346" y="14"/>
                  </a:lnTo>
                  <a:lnTo>
                    <a:pt x="366" y="20"/>
                  </a:lnTo>
                  <a:lnTo>
                    <a:pt x="384" y="30"/>
                  </a:lnTo>
                  <a:lnTo>
                    <a:pt x="402" y="42"/>
                  </a:lnTo>
                  <a:lnTo>
                    <a:pt x="402" y="42"/>
                  </a:lnTo>
                  <a:lnTo>
                    <a:pt x="412" y="50"/>
                  </a:lnTo>
                  <a:lnTo>
                    <a:pt x="420" y="58"/>
                  </a:lnTo>
                  <a:lnTo>
                    <a:pt x="428" y="68"/>
                  </a:lnTo>
                  <a:lnTo>
                    <a:pt x="434" y="78"/>
                  </a:lnTo>
                  <a:lnTo>
                    <a:pt x="442" y="98"/>
                  </a:lnTo>
                  <a:lnTo>
                    <a:pt x="448" y="120"/>
                  </a:lnTo>
                  <a:lnTo>
                    <a:pt x="452" y="142"/>
                  </a:lnTo>
                  <a:lnTo>
                    <a:pt x="452" y="166"/>
                  </a:lnTo>
                  <a:lnTo>
                    <a:pt x="452" y="216"/>
                  </a:lnTo>
                  <a:lnTo>
                    <a:pt x="452" y="386"/>
                  </a:lnTo>
                  <a:lnTo>
                    <a:pt x="452" y="386"/>
                  </a:lnTo>
                  <a:lnTo>
                    <a:pt x="452" y="412"/>
                  </a:lnTo>
                  <a:lnTo>
                    <a:pt x="454" y="438"/>
                  </a:lnTo>
                  <a:lnTo>
                    <a:pt x="458" y="466"/>
                  </a:lnTo>
                  <a:lnTo>
                    <a:pt x="466" y="490"/>
                  </a:lnTo>
                  <a:lnTo>
                    <a:pt x="302" y="490"/>
                  </a:lnTo>
                  <a:close/>
                  <a:moveTo>
                    <a:pt x="288" y="266"/>
                  </a:moveTo>
                  <a:lnTo>
                    <a:pt x="288" y="266"/>
                  </a:lnTo>
                  <a:lnTo>
                    <a:pt x="272" y="268"/>
                  </a:lnTo>
                  <a:lnTo>
                    <a:pt x="254" y="272"/>
                  </a:lnTo>
                  <a:lnTo>
                    <a:pt x="234" y="276"/>
                  </a:lnTo>
                  <a:lnTo>
                    <a:pt x="218" y="284"/>
                  </a:lnTo>
                  <a:lnTo>
                    <a:pt x="202" y="294"/>
                  </a:lnTo>
                  <a:lnTo>
                    <a:pt x="196" y="300"/>
                  </a:lnTo>
                  <a:lnTo>
                    <a:pt x="190" y="306"/>
                  </a:lnTo>
                  <a:lnTo>
                    <a:pt x="184" y="314"/>
                  </a:lnTo>
                  <a:lnTo>
                    <a:pt x="180" y="322"/>
                  </a:lnTo>
                  <a:lnTo>
                    <a:pt x="178" y="332"/>
                  </a:lnTo>
                  <a:lnTo>
                    <a:pt x="178" y="342"/>
                  </a:lnTo>
                  <a:lnTo>
                    <a:pt x="178" y="342"/>
                  </a:lnTo>
                  <a:lnTo>
                    <a:pt x="178" y="354"/>
                  </a:lnTo>
                  <a:lnTo>
                    <a:pt x="182" y="362"/>
                  </a:lnTo>
                  <a:lnTo>
                    <a:pt x="186" y="370"/>
                  </a:lnTo>
                  <a:lnTo>
                    <a:pt x="190" y="376"/>
                  </a:lnTo>
                  <a:lnTo>
                    <a:pt x="196" y="382"/>
                  </a:lnTo>
                  <a:lnTo>
                    <a:pt x="204" y="384"/>
                  </a:lnTo>
                  <a:lnTo>
                    <a:pt x="212" y="386"/>
                  </a:lnTo>
                  <a:lnTo>
                    <a:pt x="222" y="388"/>
                  </a:lnTo>
                  <a:lnTo>
                    <a:pt x="222" y="388"/>
                  </a:lnTo>
                  <a:lnTo>
                    <a:pt x="234" y="386"/>
                  </a:lnTo>
                  <a:lnTo>
                    <a:pt x="244" y="384"/>
                  </a:lnTo>
                  <a:lnTo>
                    <a:pt x="252" y="382"/>
                  </a:lnTo>
                  <a:lnTo>
                    <a:pt x="260" y="378"/>
                  </a:lnTo>
                  <a:lnTo>
                    <a:pt x="266" y="372"/>
                  </a:lnTo>
                  <a:lnTo>
                    <a:pt x="272" y="366"/>
                  </a:lnTo>
                  <a:lnTo>
                    <a:pt x="280" y="350"/>
                  </a:lnTo>
                  <a:lnTo>
                    <a:pt x="284" y="334"/>
                  </a:lnTo>
                  <a:lnTo>
                    <a:pt x="286" y="314"/>
                  </a:lnTo>
                  <a:lnTo>
                    <a:pt x="288" y="274"/>
                  </a:lnTo>
                  <a:lnTo>
                    <a:pt x="288" y="266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68" name="Freeform 76"/>
            <p:cNvSpPr>
              <a:spLocks/>
            </p:cNvSpPr>
            <p:nvPr userDrawn="1"/>
          </p:nvSpPr>
          <p:spPr bwMode="black">
            <a:xfrm>
              <a:off x="1888" y="605"/>
              <a:ext cx="118" cy="136"/>
            </a:xfrm>
            <a:custGeom>
              <a:avLst/>
              <a:gdLst>
                <a:gd name="T0" fmla="*/ 0 w 428"/>
                <a:gd name="T1" fmla="*/ 10 h 490"/>
                <a:gd name="T2" fmla="*/ 160 w 428"/>
                <a:gd name="T3" fmla="*/ 10 h 490"/>
                <a:gd name="T4" fmla="*/ 160 w 428"/>
                <a:gd name="T5" fmla="*/ 78 h 490"/>
                <a:gd name="T6" fmla="*/ 162 w 428"/>
                <a:gd name="T7" fmla="*/ 78 h 490"/>
                <a:gd name="T8" fmla="*/ 162 w 428"/>
                <a:gd name="T9" fmla="*/ 78 h 490"/>
                <a:gd name="T10" fmla="*/ 170 w 428"/>
                <a:gd name="T11" fmla="*/ 58 h 490"/>
                <a:gd name="T12" fmla="*/ 182 w 428"/>
                <a:gd name="T13" fmla="*/ 42 h 490"/>
                <a:gd name="T14" fmla="*/ 196 w 428"/>
                <a:gd name="T15" fmla="*/ 28 h 490"/>
                <a:gd name="T16" fmla="*/ 212 w 428"/>
                <a:gd name="T17" fmla="*/ 18 h 490"/>
                <a:gd name="T18" fmla="*/ 228 w 428"/>
                <a:gd name="T19" fmla="*/ 10 h 490"/>
                <a:gd name="T20" fmla="*/ 246 w 428"/>
                <a:gd name="T21" fmla="*/ 4 h 490"/>
                <a:gd name="T22" fmla="*/ 266 w 428"/>
                <a:gd name="T23" fmla="*/ 0 h 490"/>
                <a:gd name="T24" fmla="*/ 286 w 428"/>
                <a:gd name="T25" fmla="*/ 0 h 490"/>
                <a:gd name="T26" fmla="*/ 286 w 428"/>
                <a:gd name="T27" fmla="*/ 0 h 490"/>
                <a:gd name="T28" fmla="*/ 302 w 428"/>
                <a:gd name="T29" fmla="*/ 0 h 490"/>
                <a:gd name="T30" fmla="*/ 318 w 428"/>
                <a:gd name="T31" fmla="*/ 2 h 490"/>
                <a:gd name="T32" fmla="*/ 334 w 428"/>
                <a:gd name="T33" fmla="*/ 6 h 490"/>
                <a:gd name="T34" fmla="*/ 348 w 428"/>
                <a:gd name="T35" fmla="*/ 10 h 490"/>
                <a:gd name="T36" fmla="*/ 364 w 428"/>
                <a:gd name="T37" fmla="*/ 18 h 490"/>
                <a:gd name="T38" fmla="*/ 376 w 428"/>
                <a:gd name="T39" fmla="*/ 26 h 490"/>
                <a:gd name="T40" fmla="*/ 390 w 428"/>
                <a:gd name="T41" fmla="*/ 36 h 490"/>
                <a:gd name="T42" fmla="*/ 400 w 428"/>
                <a:gd name="T43" fmla="*/ 50 h 490"/>
                <a:gd name="T44" fmla="*/ 400 w 428"/>
                <a:gd name="T45" fmla="*/ 50 h 490"/>
                <a:gd name="T46" fmla="*/ 408 w 428"/>
                <a:gd name="T47" fmla="*/ 66 h 490"/>
                <a:gd name="T48" fmla="*/ 416 w 428"/>
                <a:gd name="T49" fmla="*/ 82 h 490"/>
                <a:gd name="T50" fmla="*/ 420 w 428"/>
                <a:gd name="T51" fmla="*/ 100 h 490"/>
                <a:gd name="T52" fmla="*/ 424 w 428"/>
                <a:gd name="T53" fmla="*/ 118 h 490"/>
                <a:gd name="T54" fmla="*/ 426 w 428"/>
                <a:gd name="T55" fmla="*/ 156 h 490"/>
                <a:gd name="T56" fmla="*/ 428 w 428"/>
                <a:gd name="T57" fmla="*/ 194 h 490"/>
                <a:gd name="T58" fmla="*/ 428 w 428"/>
                <a:gd name="T59" fmla="*/ 490 h 490"/>
                <a:gd name="T60" fmla="*/ 258 w 428"/>
                <a:gd name="T61" fmla="*/ 490 h 490"/>
                <a:gd name="T62" fmla="*/ 258 w 428"/>
                <a:gd name="T63" fmla="*/ 198 h 490"/>
                <a:gd name="T64" fmla="*/ 258 w 428"/>
                <a:gd name="T65" fmla="*/ 198 h 490"/>
                <a:gd name="T66" fmla="*/ 258 w 428"/>
                <a:gd name="T67" fmla="*/ 176 h 490"/>
                <a:gd name="T68" fmla="*/ 256 w 428"/>
                <a:gd name="T69" fmla="*/ 164 h 490"/>
                <a:gd name="T70" fmla="*/ 254 w 428"/>
                <a:gd name="T71" fmla="*/ 152 h 490"/>
                <a:gd name="T72" fmla="*/ 248 w 428"/>
                <a:gd name="T73" fmla="*/ 144 h 490"/>
                <a:gd name="T74" fmla="*/ 242 w 428"/>
                <a:gd name="T75" fmla="*/ 136 h 490"/>
                <a:gd name="T76" fmla="*/ 232 w 428"/>
                <a:gd name="T77" fmla="*/ 130 h 490"/>
                <a:gd name="T78" fmla="*/ 220 w 428"/>
                <a:gd name="T79" fmla="*/ 128 h 490"/>
                <a:gd name="T80" fmla="*/ 220 w 428"/>
                <a:gd name="T81" fmla="*/ 128 h 490"/>
                <a:gd name="T82" fmla="*/ 206 w 428"/>
                <a:gd name="T83" fmla="*/ 130 h 490"/>
                <a:gd name="T84" fmla="*/ 192 w 428"/>
                <a:gd name="T85" fmla="*/ 136 h 490"/>
                <a:gd name="T86" fmla="*/ 184 w 428"/>
                <a:gd name="T87" fmla="*/ 144 h 490"/>
                <a:gd name="T88" fmla="*/ 178 w 428"/>
                <a:gd name="T89" fmla="*/ 156 h 490"/>
                <a:gd name="T90" fmla="*/ 174 w 428"/>
                <a:gd name="T91" fmla="*/ 168 h 490"/>
                <a:gd name="T92" fmla="*/ 170 w 428"/>
                <a:gd name="T93" fmla="*/ 182 h 490"/>
                <a:gd name="T94" fmla="*/ 170 w 428"/>
                <a:gd name="T95" fmla="*/ 212 h 490"/>
                <a:gd name="T96" fmla="*/ 170 w 428"/>
                <a:gd name="T97" fmla="*/ 490 h 490"/>
                <a:gd name="T98" fmla="*/ 0 w 428"/>
                <a:gd name="T99" fmla="*/ 490 h 490"/>
                <a:gd name="T100" fmla="*/ 0 w 428"/>
                <a:gd name="T101" fmla="*/ 1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8" h="490">
                  <a:moveTo>
                    <a:pt x="0" y="10"/>
                  </a:moveTo>
                  <a:lnTo>
                    <a:pt x="160" y="10"/>
                  </a:lnTo>
                  <a:lnTo>
                    <a:pt x="160" y="78"/>
                  </a:lnTo>
                  <a:lnTo>
                    <a:pt x="162" y="78"/>
                  </a:lnTo>
                  <a:lnTo>
                    <a:pt x="162" y="78"/>
                  </a:lnTo>
                  <a:lnTo>
                    <a:pt x="170" y="58"/>
                  </a:lnTo>
                  <a:lnTo>
                    <a:pt x="182" y="42"/>
                  </a:lnTo>
                  <a:lnTo>
                    <a:pt x="196" y="28"/>
                  </a:lnTo>
                  <a:lnTo>
                    <a:pt x="212" y="18"/>
                  </a:lnTo>
                  <a:lnTo>
                    <a:pt x="228" y="10"/>
                  </a:lnTo>
                  <a:lnTo>
                    <a:pt x="246" y="4"/>
                  </a:lnTo>
                  <a:lnTo>
                    <a:pt x="26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302" y="0"/>
                  </a:lnTo>
                  <a:lnTo>
                    <a:pt x="318" y="2"/>
                  </a:lnTo>
                  <a:lnTo>
                    <a:pt x="334" y="6"/>
                  </a:lnTo>
                  <a:lnTo>
                    <a:pt x="348" y="10"/>
                  </a:lnTo>
                  <a:lnTo>
                    <a:pt x="364" y="18"/>
                  </a:lnTo>
                  <a:lnTo>
                    <a:pt x="376" y="26"/>
                  </a:lnTo>
                  <a:lnTo>
                    <a:pt x="390" y="36"/>
                  </a:lnTo>
                  <a:lnTo>
                    <a:pt x="400" y="50"/>
                  </a:lnTo>
                  <a:lnTo>
                    <a:pt x="400" y="50"/>
                  </a:lnTo>
                  <a:lnTo>
                    <a:pt x="408" y="66"/>
                  </a:lnTo>
                  <a:lnTo>
                    <a:pt x="416" y="82"/>
                  </a:lnTo>
                  <a:lnTo>
                    <a:pt x="420" y="100"/>
                  </a:lnTo>
                  <a:lnTo>
                    <a:pt x="424" y="118"/>
                  </a:lnTo>
                  <a:lnTo>
                    <a:pt x="426" y="156"/>
                  </a:lnTo>
                  <a:lnTo>
                    <a:pt x="428" y="194"/>
                  </a:lnTo>
                  <a:lnTo>
                    <a:pt x="428" y="490"/>
                  </a:lnTo>
                  <a:lnTo>
                    <a:pt x="258" y="490"/>
                  </a:lnTo>
                  <a:lnTo>
                    <a:pt x="258" y="198"/>
                  </a:lnTo>
                  <a:lnTo>
                    <a:pt x="258" y="198"/>
                  </a:lnTo>
                  <a:lnTo>
                    <a:pt x="258" y="176"/>
                  </a:lnTo>
                  <a:lnTo>
                    <a:pt x="256" y="164"/>
                  </a:lnTo>
                  <a:lnTo>
                    <a:pt x="254" y="152"/>
                  </a:lnTo>
                  <a:lnTo>
                    <a:pt x="248" y="144"/>
                  </a:lnTo>
                  <a:lnTo>
                    <a:pt x="242" y="136"/>
                  </a:lnTo>
                  <a:lnTo>
                    <a:pt x="232" y="130"/>
                  </a:lnTo>
                  <a:lnTo>
                    <a:pt x="220" y="128"/>
                  </a:lnTo>
                  <a:lnTo>
                    <a:pt x="220" y="128"/>
                  </a:lnTo>
                  <a:lnTo>
                    <a:pt x="206" y="130"/>
                  </a:lnTo>
                  <a:lnTo>
                    <a:pt x="192" y="136"/>
                  </a:lnTo>
                  <a:lnTo>
                    <a:pt x="184" y="144"/>
                  </a:lnTo>
                  <a:lnTo>
                    <a:pt x="178" y="156"/>
                  </a:lnTo>
                  <a:lnTo>
                    <a:pt x="174" y="168"/>
                  </a:lnTo>
                  <a:lnTo>
                    <a:pt x="170" y="182"/>
                  </a:lnTo>
                  <a:lnTo>
                    <a:pt x="170" y="212"/>
                  </a:lnTo>
                  <a:lnTo>
                    <a:pt x="170" y="490"/>
                  </a:lnTo>
                  <a:lnTo>
                    <a:pt x="0" y="49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69" name="Freeform 77"/>
            <p:cNvSpPr>
              <a:spLocks/>
            </p:cNvSpPr>
            <p:nvPr userDrawn="1"/>
          </p:nvSpPr>
          <p:spPr bwMode="black">
            <a:xfrm>
              <a:off x="2019" y="564"/>
              <a:ext cx="88" cy="180"/>
            </a:xfrm>
            <a:custGeom>
              <a:avLst/>
              <a:gdLst>
                <a:gd name="T0" fmla="*/ 232 w 320"/>
                <a:gd name="T1" fmla="*/ 160 h 652"/>
                <a:gd name="T2" fmla="*/ 320 w 320"/>
                <a:gd name="T3" fmla="*/ 160 h 652"/>
                <a:gd name="T4" fmla="*/ 320 w 320"/>
                <a:gd name="T5" fmla="*/ 282 h 652"/>
                <a:gd name="T6" fmla="*/ 234 w 320"/>
                <a:gd name="T7" fmla="*/ 282 h 652"/>
                <a:gd name="T8" fmla="*/ 234 w 320"/>
                <a:gd name="T9" fmla="*/ 448 h 652"/>
                <a:gd name="T10" fmla="*/ 234 w 320"/>
                <a:gd name="T11" fmla="*/ 448 h 652"/>
                <a:gd name="T12" fmla="*/ 234 w 320"/>
                <a:gd name="T13" fmla="*/ 472 h 652"/>
                <a:gd name="T14" fmla="*/ 234 w 320"/>
                <a:gd name="T15" fmla="*/ 482 h 652"/>
                <a:gd name="T16" fmla="*/ 238 w 320"/>
                <a:gd name="T17" fmla="*/ 492 h 652"/>
                <a:gd name="T18" fmla="*/ 242 w 320"/>
                <a:gd name="T19" fmla="*/ 500 h 652"/>
                <a:gd name="T20" fmla="*/ 248 w 320"/>
                <a:gd name="T21" fmla="*/ 504 h 652"/>
                <a:gd name="T22" fmla="*/ 258 w 320"/>
                <a:gd name="T23" fmla="*/ 508 h 652"/>
                <a:gd name="T24" fmla="*/ 270 w 320"/>
                <a:gd name="T25" fmla="*/ 510 h 652"/>
                <a:gd name="T26" fmla="*/ 270 w 320"/>
                <a:gd name="T27" fmla="*/ 510 h 652"/>
                <a:gd name="T28" fmla="*/ 282 w 320"/>
                <a:gd name="T29" fmla="*/ 510 h 652"/>
                <a:gd name="T30" fmla="*/ 296 w 320"/>
                <a:gd name="T31" fmla="*/ 508 h 652"/>
                <a:gd name="T32" fmla="*/ 320 w 320"/>
                <a:gd name="T33" fmla="*/ 502 h 652"/>
                <a:gd name="T34" fmla="*/ 320 w 320"/>
                <a:gd name="T35" fmla="*/ 636 h 652"/>
                <a:gd name="T36" fmla="*/ 320 w 320"/>
                <a:gd name="T37" fmla="*/ 636 h 652"/>
                <a:gd name="T38" fmla="*/ 288 w 320"/>
                <a:gd name="T39" fmla="*/ 644 h 652"/>
                <a:gd name="T40" fmla="*/ 254 w 320"/>
                <a:gd name="T41" fmla="*/ 648 h 652"/>
                <a:gd name="T42" fmla="*/ 224 w 320"/>
                <a:gd name="T43" fmla="*/ 652 h 652"/>
                <a:gd name="T44" fmla="*/ 202 w 320"/>
                <a:gd name="T45" fmla="*/ 652 h 652"/>
                <a:gd name="T46" fmla="*/ 202 w 320"/>
                <a:gd name="T47" fmla="*/ 652 h 652"/>
                <a:gd name="T48" fmla="*/ 188 w 320"/>
                <a:gd name="T49" fmla="*/ 652 h 652"/>
                <a:gd name="T50" fmla="*/ 174 w 320"/>
                <a:gd name="T51" fmla="*/ 650 h 652"/>
                <a:gd name="T52" fmla="*/ 160 w 320"/>
                <a:gd name="T53" fmla="*/ 646 h 652"/>
                <a:gd name="T54" fmla="*/ 146 w 320"/>
                <a:gd name="T55" fmla="*/ 640 h 652"/>
                <a:gd name="T56" fmla="*/ 132 w 320"/>
                <a:gd name="T57" fmla="*/ 632 h 652"/>
                <a:gd name="T58" fmla="*/ 120 w 320"/>
                <a:gd name="T59" fmla="*/ 624 h 652"/>
                <a:gd name="T60" fmla="*/ 108 w 320"/>
                <a:gd name="T61" fmla="*/ 614 h 652"/>
                <a:gd name="T62" fmla="*/ 96 w 320"/>
                <a:gd name="T63" fmla="*/ 602 h 652"/>
                <a:gd name="T64" fmla="*/ 96 w 320"/>
                <a:gd name="T65" fmla="*/ 602 h 652"/>
                <a:gd name="T66" fmla="*/ 86 w 320"/>
                <a:gd name="T67" fmla="*/ 586 h 652"/>
                <a:gd name="T68" fmla="*/ 78 w 320"/>
                <a:gd name="T69" fmla="*/ 570 h 652"/>
                <a:gd name="T70" fmla="*/ 72 w 320"/>
                <a:gd name="T71" fmla="*/ 554 h 652"/>
                <a:gd name="T72" fmla="*/ 68 w 320"/>
                <a:gd name="T73" fmla="*/ 538 h 652"/>
                <a:gd name="T74" fmla="*/ 66 w 320"/>
                <a:gd name="T75" fmla="*/ 520 h 652"/>
                <a:gd name="T76" fmla="*/ 64 w 320"/>
                <a:gd name="T77" fmla="*/ 502 h 652"/>
                <a:gd name="T78" fmla="*/ 64 w 320"/>
                <a:gd name="T79" fmla="*/ 464 h 652"/>
                <a:gd name="T80" fmla="*/ 64 w 320"/>
                <a:gd name="T81" fmla="*/ 282 h 652"/>
                <a:gd name="T82" fmla="*/ 0 w 320"/>
                <a:gd name="T83" fmla="*/ 282 h 652"/>
                <a:gd name="T84" fmla="*/ 0 w 320"/>
                <a:gd name="T85" fmla="*/ 160 h 652"/>
                <a:gd name="T86" fmla="*/ 72 w 320"/>
                <a:gd name="T87" fmla="*/ 160 h 652"/>
                <a:gd name="T88" fmla="*/ 74 w 320"/>
                <a:gd name="T89" fmla="*/ 62 h 652"/>
                <a:gd name="T90" fmla="*/ 232 w 320"/>
                <a:gd name="T91" fmla="*/ 0 h 652"/>
                <a:gd name="T92" fmla="*/ 232 w 320"/>
                <a:gd name="T93" fmla="*/ 16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0" h="652">
                  <a:moveTo>
                    <a:pt x="232" y="160"/>
                  </a:moveTo>
                  <a:lnTo>
                    <a:pt x="320" y="160"/>
                  </a:lnTo>
                  <a:lnTo>
                    <a:pt x="320" y="282"/>
                  </a:lnTo>
                  <a:lnTo>
                    <a:pt x="234" y="282"/>
                  </a:lnTo>
                  <a:lnTo>
                    <a:pt x="234" y="448"/>
                  </a:lnTo>
                  <a:lnTo>
                    <a:pt x="234" y="448"/>
                  </a:lnTo>
                  <a:lnTo>
                    <a:pt x="234" y="472"/>
                  </a:lnTo>
                  <a:lnTo>
                    <a:pt x="234" y="482"/>
                  </a:lnTo>
                  <a:lnTo>
                    <a:pt x="238" y="492"/>
                  </a:lnTo>
                  <a:lnTo>
                    <a:pt x="242" y="500"/>
                  </a:lnTo>
                  <a:lnTo>
                    <a:pt x="248" y="504"/>
                  </a:lnTo>
                  <a:lnTo>
                    <a:pt x="258" y="508"/>
                  </a:lnTo>
                  <a:lnTo>
                    <a:pt x="270" y="510"/>
                  </a:lnTo>
                  <a:lnTo>
                    <a:pt x="270" y="510"/>
                  </a:lnTo>
                  <a:lnTo>
                    <a:pt x="282" y="510"/>
                  </a:lnTo>
                  <a:lnTo>
                    <a:pt x="296" y="508"/>
                  </a:lnTo>
                  <a:lnTo>
                    <a:pt x="320" y="502"/>
                  </a:lnTo>
                  <a:lnTo>
                    <a:pt x="320" y="636"/>
                  </a:lnTo>
                  <a:lnTo>
                    <a:pt x="320" y="636"/>
                  </a:lnTo>
                  <a:lnTo>
                    <a:pt x="288" y="644"/>
                  </a:lnTo>
                  <a:lnTo>
                    <a:pt x="254" y="648"/>
                  </a:lnTo>
                  <a:lnTo>
                    <a:pt x="224" y="652"/>
                  </a:lnTo>
                  <a:lnTo>
                    <a:pt x="202" y="652"/>
                  </a:lnTo>
                  <a:lnTo>
                    <a:pt x="202" y="652"/>
                  </a:lnTo>
                  <a:lnTo>
                    <a:pt x="188" y="652"/>
                  </a:lnTo>
                  <a:lnTo>
                    <a:pt x="174" y="650"/>
                  </a:lnTo>
                  <a:lnTo>
                    <a:pt x="160" y="646"/>
                  </a:lnTo>
                  <a:lnTo>
                    <a:pt x="146" y="640"/>
                  </a:lnTo>
                  <a:lnTo>
                    <a:pt x="132" y="632"/>
                  </a:lnTo>
                  <a:lnTo>
                    <a:pt x="120" y="624"/>
                  </a:lnTo>
                  <a:lnTo>
                    <a:pt x="108" y="614"/>
                  </a:lnTo>
                  <a:lnTo>
                    <a:pt x="96" y="602"/>
                  </a:lnTo>
                  <a:lnTo>
                    <a:pt x="96" y="602"/>
                  </a:lnTo>
                  <a:lnTo>
                    <a:pt x="86" y="586"/>
                  </a:lnTo>
                  <a:lnTo>
                    <a:pt x="78" y="570"/>
                  </a:lnTo>
                  <a:lnTo>
                    <a:pt x="72" y="554"/>
                  </a:lnTo>
                  <a:lnTo>
                    <a:pt x="68" y="538"/>
                  </a:lnTo>
                  <a:lnTo>
                    <a:pt x="66" y="520"/>
                  </a:lnTo>
                  <a:lnTo>
                    <a:pt x="64" y="502"/>
                  </a:lnTo>
                  <a:lnTo>
                    <a:pt x="64" y="464"/>
                  </a:lnTo>
                  <a:lnTo>
                    <a:pt x="64" y="282"/>
                  </a:lnTo>
                  <a:lnTo>
                    <a:pt x="0" y="282"/>
                  </a:lnTo>
                  <a:lnTo>
                    <a:pt x="0" y="160"/>
                  </a:lnTo>
                  <a:lnTo>
                    <a:pt x="72" y="160"/>
                  </a:lnTo>
                  <a:lnTo>
                    <a:pt x="74" y="62"/>
                  </a:lnTo>
                  <a:lnTo>
                    <a:pt x="232" y="0"/>
                  </a:lnTo>
                  <a:lnTo>
                    <a:pt x="232" y="16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70" name="Freeform 78"/>
            <p:cNvSpPr>
              <a:spLocks/>
            </p:cNvSpPr>
            <p:nvPr userDrawn="1"/>
          </p:nvSpPr>
          <p:spPr bwMode="black">
            <a:xfrm>
              <a:off x="1536" y="202"/>
              <a:ext cx="268" cy="267"/>
            </a:xfrm>
            <a:custGeom>
              <a:avLst/>
              <a:gdLst>
                <a:gd name="T0" fmla="*/ 238 w 970"/>
                <a:gd name="T1" fmla="*/ 728 h 964"/>
                <a:gd name="T2" fmla="*/ 238 w 970"/>
                <a:gd name="T3" fmla="*/ 0 h 964"/>
                <a:gd name="T4" fmla="*/ 0 w 970"/>
                <a:gd name="T5" fmla="*/ 0 h 964"/>
                <a:gd name="T6" fmla="*/ 0 w 970"/>
                <a:gd name="T7" fmla="*/ 964 h 964"/>
                <a:gd name="T8" fmla="*/ 970 w 970"/>
                <a:gd name="T9" fmla="*/ 964 h 964"/>
                <a:gd name="T10" fmla="*/ 970 w 970"/>
                <a:gd name="T11" fmla="*/ 728 h 964"/>
                <a:gd name="T12" fmla="*/ 238 w 970"/>
                <a:gd name="T13" fmla="*/ 728 h 964"/>
                <a:gd name="T14" fmla="*/ 238 w 970"/>
                <a:gd name="T15" fmla="*/ 728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0" h="964">
                  <a:moveTo>
                    <a:pt x="238" y="728"/>
                  </a:moveTo>
                  <a:lnTo>
                    <a:pt x="238" y="0"/>
                  </a:lnTo>
                  <a:lnTo>
                    <a:pt x="0" y="0"/>
                  </a:lnTo>
                  <a:lnTo>
                    <a:pt x="0" y="964"/>
                  </a:lnTo>
                  <a:lnTo>
                    <a:pt x="970" y="964"/>
                  </a:lnTo>
                  <a:lnTo>
                    <a:pt x="970" y="728"/>
                  </a:lnTo>
                  <a:lnTo>
                    <a:pt x="238" y="728"/>
                  </a:lnTo>
                  <a:lnTo>
                    <a:pt x="238" y="728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71" name="Freeform 79"/>
            <p:cNvSpPr>
              <a:spLocks/>
            </p:cNvSpPr>
            <p:nvPr userDrawn="1"/>
          </p:nvSpPr>
          <p:spPr bwMode="black">
            <a:xfrm>
              <a:off x="1609" y="357"/>
              <a:ext cx="39" cy="39"/>
            </a:xfrm>
            <a:custGeom>
              <a:avLst/>
              <a:gdLst>
                <a:gd name="T0" fmla="*/ 0 w 142"/>
                <a:gd name="T1" fmla="*/ 0 h 140"/>
                <a:gd name="T2" fmla="*/ 0 w 142"/>
                <a:gd name="T3" fmla="*/ 18 h 140"/>
                <a:gd name="T4" fmla="*/ 0 w 142"/>
                <a:gd name="T5" fmla="*/ 18 h 140"/>
                <a:gd name="T6" fmla="*/ 22 w 142"/>
                <a:gd name="T7" fmla="*/ 24 h 140"/>
                <a:gd name="T8" fmla="*/ 44 w 142"/>
                <a:gd name="T9" fmla="*/ 32 h 140"/>
                <a:gd name="T10" fmla="*/ 64 w 142"/>
                <a:gd name="T11" fmla="*/ 44 h 140"/>
                <a:gd name="T12" fmla="*/ 80 w 142"/>
                <a:gd name="T13" fmla="*/ 60 h 140"/>
                <a:gd name="T14" fmla="*/ 96 w 142"/>
                <a:gd name="T15" fmla="*/ 76 h 140"/>
                <a:gd name="T16" fmla="*/ 108 w 142"/>
                <a:gd name="T17" fmla="*/ 96 h 140"/>
                <a:gd name="T18" fmla="*/ 118 w 142"/>
                <a:gd name="T19" fmla="*/ 116 h 140"/>
                <a:gd name="T20" fmla="*/ 124 w 142"/>
                <a:gd name="T21" fmla="*/ 140 h 140"/>
                <a:gd name="T22" fmla="*/ 142 w 142"/>
                <a:gd name="T23" fmla="*/ 140 h 140"/>
                <a:gd name="T24" fmla="*/ 142 w 142"/>
                <a:gd name="T25" fmla="*/ 140 h 140"/>
                <a:gd name="T26" fmla="*/ 134 w 142"/>
                <a:gd name="T27" fmla="*/ 114 h 140"/>
                <a:gd name="T28" fmla="*/ 124 w 142"/>
                <a:gd name="T29" fmla="*/ 88 h 140"/>
                <a:gd name="T30" fmla="*/ 110 w 142"/>
                <a:gd name="T31" fmla="*/ 66 h 140"/>
                <a:gd name="T32" fmla="*/ 94 w 142"/>
                <a:gd name="T33" fmla="*/ 46 h 140"/>
                <a:gd name="T34" fmla="*/ 74 w 142"/>
                <a:gd name="T35" fmla="*/ 30 h 140"/>
                <a:gd name="T36" fmla="*/ 50 w 142"/>
                <a:gd name="T37" fmla="*/ 16 h 140"/>
                <a:gd name="T38" fmla="*/ 26 w 142"/>
                <a:gd name="T39" fmla="*/ 6 h 140"/>
                <a:gd name="T40" fmla="*/ 0 w 142"/>
                <a:gd name="T41" fmla="*/ 0 h 140"/>
                <a:gd name="T42" fmla="*/ 0 w 142"/>
                <a:gd name="T4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40">
                  <a:moveTo>
                    <a:pt x="0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22" y="24"/>
                  </a:lnTo>
                  <a:lnTo>
                    <a:pt x="44" y="32"/>
                  </a:lnTo>
                  <a:lnTo>
                    <a:pt x="64" y="44"/>
                  </a:lnTo>
                  <a:lnTo>
                    <a:pt x="80" y="60"/>
                  </a:lnTo>
                  <a:lnTo>
                    <a:pt x="96" y="76"/>
                  </a:lnTo>
                  <a:lnTo>
                    <a:pt x="108" y="96"/>
                  </a:lnTo>
                  <a:lnTo>
                    <a:pt x="118" y="116"/>
                  </a:lnTo>
                  <a:lnTo>
                    <a:pt x="124" y="140"/>
                  </a:lnTo>
                  <a:lnTo>
                    <a:pt x="142" y="140"/>
                  </a:lnTo>
                  <a:lnTo>
                    <a:pt x="142" y="140"/>
                  </a:lnTo>
                  <a:lnTo>
                    <a:pt x="134" y="114"/>
                  </a:lnTo>
                  <a:lnTo>
                    <a:pt x="124" y="88"/>
                  </a:lnTo>
                  <a:lnTo>
                    <a:pt x="110" y="66"/>
                  </a:lnTo>
                  <a:lnTo>
                    <a:pt x="94" y="46"/>
                  </a:lnTo>
                  <a:lnTo>
                    <a:pt x="74" y="30"/>
                  </a:lnTo>
                  <a:lnTo>
                    <a:pt x="50" y="16"/>
                  </a:lnTo>
                  <a:lnTo>
                    <a:pt x="2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72" name="Freeform 80"/>
            <p:cNvSpPr>
              <a:spLocks/>
            </p:cNvSpPr>
            <p:nvPr userDrawn="1"/>
          </p:nvSpPr>
          <p:spPr bwMode="black">
            <a:xfrm>
              <a:off x="1609" y="308"/>
              <a:ext cx="88" cy="88"/>
            </a:xfrm>
            <a:custGeom>
              <a:avLst/>
              <a:gdLst>
                <a:gd name="T0" fmla="*/ 0 w 320"/>
                <a:gd name="T1" fmla="*/ 0 h 316"/>
                <a:gd name="T2" fmla="*/ 0 w 320"/>
                <a:gd name="T3" fmla="*/ 52 h 316"/>
                <a:gd name="T4" fmla="*/ 0 w 320"/>
                <a:gd name="T5" fmla="*/ 52 h 316"/>
                <a:gd name="T6" fmla="*/ 26 w 320"/>
                <a:gd name="T7" fmla="*/ 56 h 316"/>
                <a:gd name="T8" fmla="*/ 52 w 320"/>
                <a:gd name="T9" fmla="*/ 60 h 316"/>
                <a:gd name="T10" fmla="*/ 76 w 320"/>
                <a:gd name="T11" fmla="*/ 68 h 316"/>
                <a:gd name="T12" fmla="*/ 100 w 320"/>
                <a:gd name="T13" fmla="*/ 78 h 316"/>
                <a:gd name="T14" fmla="*/ 122 w 320"/>
                <a:gd name="T15" fmla="*/ 90 h 316"/>
                <a:gd name="T16" fmla="*/ 142 w 320"/>
                <a:gd name="T17" fmla="*/ 104 h 316"/>
                <a:gd name="T18" fmla="*/ 162 w 320"/>
                <a:gd name="T19" fmla="*/ 118 h 316"/>
                <a:gd name="T20" fmla="*/ 182 w 320"/>
                <a:gd name="T21" fmla="*/ 136 h 316"/>
                <a:gd name="T22" fmla="*/ 198 w 320"/>
                <a:gd name="T23" fmla="*/ 154 h 316"/>
                <a:gd name="T24" fmla="*/ 214 w 320"/>
                <a:gd name="T25" fmla="*/ 174 h 316"/>
                <a:gd name="T26" fmla="*/ 228 w 320"/>
                <a:gd name="T27" fmla="*/ 194 h 316"/>
                <a:gd name="T28" fmla="*/ 238 w 320"/>
                <a:gd name="T29" fmla="*/ 216 h 316"/>
                <a:gd name="T30" fmla="*/ 248 w 320"/>
                <a:gd name="T31" fmla="*/ 240 h 316"/>
                <a:gd name="T32" fmla="*/ 256 w 320"/>
                <a:gd name="T33" fmla="*/ 264 h 316"/>
                <a:gd name="T34" fmla="*/ 262 w 320"/>
                <a:gd name="T35" fmla="*/ 290 h 316"/>
                <a:gd name="T36" fmla="*/ 266 w 320"/>
                <a:gd name="T37" fmla="*/ 316 h 316"/>
                <a:gd name="T38" fmla="*/ 320 w 320"/>
                <a:gd name="T39" fmla="*/ 316 h 316"/>
                <a:gd name="T40" fmla="*/ 320 w 320"/>
                <a:gd name="T41" fmla="*/ 316 h 316"/>
                <a:gd name="T42" fmla="*/ 316 w 320"/>
                <a:gd name="T43" fmla="*/ 284 h 316"/>
                <a:gd name="T44" fmla="*/ 308 w 320"/>
                <a:gd name="T45" fmla="*/ 254 h 316"/>
                <a:gd name="T46" fmla="*/ 300 w 320"/>
                <a:gd name="T47" fmla="*/ 224 h 316"/>
                <a:gd name="T48" fmla="*/ 288 w 320"/>
                <a:gd name="T49" fmla="*/ 196 h 316"/>
                <a:gd name="T50" fmla="*/ 274 w 320"/>
                <a:gd name="T51" fmla="*/ 168 h 316"/>
                <a:gd name="T52" fmla="*/ 258 w 320"/>
                <a:gd name="T53" fmla="*/ 144 h 316"/>
                <a:gd name="T54" fmla="*/ 240 w 320"/>
                <a:gd name="T55" fmla="*/ 120 h 316"/>
                <a:gd name="T56" fmla="*/ 218 w 320"/>
                <a:gd name="T57" fmla="*/ 98 h 316"/>
                <a:gd name="T58" fmla="*/ 196 w 320"/>
                <a:gd name="T59" fmla="*/ 78 h 316"/>
                <a:gd name="T60" fmla="*/ 172 w 320"/>
                <a:gd name="T61" fmla="*/ 60 h 316"/>
                <a:gd name="T62" fmla="*/ 146 w 320"/>
                <a:gd name="T63" fmla="*/ 44 h 316"/>
                <a:gd name="T64" fmla="*/ 120 w 320"/>
                <a:gd name="T65" fmla="*/ 30 h 316"/>
                <a:gd name="T66" fmla="*/ 92 w 320"/>
                <a:gd name="T67" fmla="*/ 18 h 316"/>
                <a:gd name="T68" fmla="*/ 62 w 320"/>
                <a:gd name="T69" fmla="*/ 8 h 316"/>
                <a:gd name="T70" fmla="*/ 32 w 320"/>
                <a:gd name="T71" fmla="*/ 2 h 316"/>
                <a:gd name="T72" fmla="*/ 0 w 320"/>
                <a:gd name="T73" fmla="*/ 0 h 316"/>
                <a:gd name="T74" fmla="*/ 0 w 320"/>
                <a:gd name="T7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0" h="316">
                  <a:moveTo>
                    <a:pt x="0" y="0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26" y="56"/>
                  </a:lnTo>
                  <a:lnTo>
                    <a:pt x="52" y="60"/>
                  </a:lnTo>
                  <a:lnTo>
                    <a:pt x="76" y="68"/>
                  </a:lnTo>
                  <a:lnTo>
                    <a:pt x="100" y="78"/>
                  </a:lnTo>
                  <a:lnTo>
                    <a:pt x="122" y="90"/>
                  </a:lnTo>
                  <a:lnTo>
                    <a:pt x="142" y="104"/>
                  </a:lnTo>
                  <a:lnTo>
                    <a:pt x="162" y="118"/>
                  </a:lnTo>
                  <a:lnTo>
                    <a:pt x="182" y="136"/>
                  </a:lnTo>
                  <a:lnTo>
                    <a:pt x="198" y="154"/>
                  </a:lnTo>
                  <a:lnTo>
                    <a:pt x="214" y="174"/>
                  </a:lnTo>
                  <a:lnTo>
                    <a:pt x="228" y="194"/>
                  </a:lnTo>
                  <a:lnTo>
                    <a:pt x="238" y="216"/>
                  </a:lnTo>
                  <a:lnTo>
                    <a:pt x="248" y="240"/>
                  </a:lnTo>
                  <a:lnTo>
                    <a:pt x="256" y="264"/>
                  </a:lnTo>
                  <a:lnTo>
                    <a:pt x="262" y="290"/>
                  </a:lnTo>
                  <a:lnTo>
                    <a:pt x="266" y="316"/>
                  </a:lnTo>
                  <a:lnTo>
                    <a:pt x="320" y="316"/>
                  </a:lnTo>
                  <a:lnTo>
                    <a:pt x="320" y="316"/>
                  </a:lnTo>
                  <a:lnTo>
                    <a:pt x="316" y="284"/>
                  </a:lnTo>
                  <a:lnTo>
                    <a:pt x="308" y="254"/>
                  </a:lnTo>
                  <a:lnTo>
                    <a:pt x="300" y="224"/>
                  </a:lnTo>
                  <a:lnTo>
                    <a:pt x="288" y="196"/>
                  </a:lnTo>
                  <a:lnTo>
                    <a:pt x="274" y="168"/>
                  </a:lnTo>
                  <a:lnTo>
                    <a:pt x="258" y="144"/>
                  </a:lnTo>
                  <a:lnTo>
                    <a:pt x="240" y="120"/>
                  </a:lnTo>
                  <a:lnTo>
                    <a:pt x="218" y="98"/>
                  </a:lnTo>
                  <a:lnTo>
                    <a:pt x="196" y="78"/>
                  </a:lnTo>
                  <a:lnTo>
                    <a:pt x="172" y="60"/>
                  </a:lnTo>
                  <a:lnTo>
                    <a:pt x="146" y="44"/>
                  </a:lnTo>
                  <a:lnTo>
                    <a:pt x="120" y="30"/>
                  </a:lnTo>
                  <a:lnTo>
                    <a:pt x="92" y="18"/>
                  </a:lnTo>
                  <a:lnTo>
                    <a:pt x="62" y="8"/>
                  </a:lnTo>
                  <a:lnTo>
                    <a:pt x="3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73" name="Freeform 81"/>
            <p:cNvSpPr>
              <a:spLocks/>
            </p:cNvSpPr>
            <p:nvPr userDrawn="1"/>
          </p:nvSpPr>
          <p:spPr bwMode="black">
            <a:xfrm>
              <a:off x="1609" y="259"/>
              <a:ext cx="137" cy="137"/>
            </a:xfrm>
            <a:custGeom>
              <a:avLst/>
              <a:gdLst>
                <a:gd name="T0" fmla="*/ 0 w 496"/>
                <a:gd name="T1" fmla="*/ 0 h 494"/>
                <a:gd name="T2" fmla="*/ 0 w 496"/>
                <a:gd name="T3" fmla="*/ 88 h 494"/>
                <a:gd name="T4" fmla="*/ 0 w 496"/>
                <a:gd name="T5" fmla="*/ 88 h 494"/>
                <a:gd name="T6" fmla="*/ 40 w 496"/>
                <a:gd name="T7" fmla="*/ 92 h 494"/>
                <a:gd name="T8" fmla="*/ 80 w 496"/>
                <a:gd name="T9" fmla="*/ 100 h 494"/>
                <a:gd name="T10" fmla="*/ 118 w 496"/>
                <a:gd name="T11" fmla="*/ 112 h 494"/>
                <a:gd name="T12" fmla="*/ 154 w 496"/>
                <a:gd name="T13" fmla="*/ 126 h 494"/>
                <a:gd name="T14" fmla="*/ 188 w 496"/>
                <a:gd name="T15" fmla="*/ 144 h 494"/>
                <a:gd name="T16" fmla="*/ 222 w 496"/>
                <a:gd name="T17" fmla="*/ 164 h 494"/>
                <a:gd name="T18" fmla="*/ 252 w 496"/>
                <a:gd name="T19" fmla="*/ 188 h 494"/>
                <a:gd name="T20" fmla="*/ 282 w 496"/>
                <a:gd name="T21" fmla="*/ 214 h 494"/>
                <a:gd name="T22" fmla="*/ 308 w 496"/>
                <a:gd name="T23" fmla="*/ 242 h 494"/>
                <a:gd name="T24" fmla="*/ 330 w 496"/>
                <a:gd name="T25" fmla="*/ 272 h 494"/>
                <a:gd name="T26" fmla="*/ 352 w 496"/>
                <a:gd name="T27" fmla="*/ 304 h 494"/>
                <a:gd name="T28" fmla="*/ 370 w 496"/>
                <a:gd name="T29" fmla="*/ 340 h 494"/>
                <a:gd name="T30" fmla="*/ 384 w 496"/>
                <a:gd name="T31" fmla="*/ 376 h 494"/>
                <a:gd name="T32" fmla="*/ 396 w 496"/>
                <a:gd name="T33" fmla="*/ 414 h 494"/>
                <a:gd name="T34" fmla="*/ 404 w 496"/>
                <a:gd name="T35" fmla="*/ 452 h 494"/>
                <a:gd name="T36" fmla="*/ 408 w 496"/>
                <a:gd name="T37" fmla="*/ 494 h 494"/>
                <a:gd name="T38" fmla="*/ 496 w 496"/>
                <a:gd name="T39" fmla="*/ 494 h 494"/>
                <a:gd name="T40" fmla="*/ 496 w 496"/>
                <a:gd name="T41" fmla="*/ 494 h 494"/>
                <a:gd name="T42" fmla="*/ 492 w 496"/>
                <a:gd name="T43" fmla="*/ 444 h 494"/>
                <a:gd name="T44" fmla="*/ 482 w 496"/>
                <a:gd name="T45" fmla="*/ 396 h 494"/>
                <a:gd name="T46" fmla="*/ 468 w 496"/>
                <a:gd name="T47" fmla="*/ 350 h 494"/>
                <a:gd name="T48" fmla="*/ 452 w 496"/>
                <a:gd name="T49" fmla="*/ 304 h 494"/>
                <a:gd name="T50" fmla="*/ 430 w 496"/>
                <a:gd name="T51" fmla="*/ 262 h 494"/>
                <a:gd name="T52" fmla="*/ 404 w 496"/>
                <a:gd name="T53" fmla="*/ 222 h 494"/>
                <a:gd name="T54" fmla="*/ 376 w 496"/>
                <a:gd name="T55" fmla="*/ 186 h 494"/>
                <a:gd name="T56" fmla="*/ 344 w 496"/>
                <a:gd name="T57" fmla="*/ 150 h 494"/>
                <a:gd name="T58" fmla="*/ 308 w 496"/>
                <a:gd name="T59" fmla="*/ 118 h 494"/>
                <a:gd name="T60" fmla="*/ 272 w 496"/>
                <a:gd name="T61" fmla="*/ 90 h 494"/>
                <a:gd name="T62" fmla="*/ 232 w 496"/>
                <a:gd name="T63" fmla="*/ 66 h 494"/>
                <a:gd name="T64" fmla="*/ 188 w 496"/>
                <a:gd name="T65" fmla="*/ 44 h 494"/>
                <a:gd name="T66" fmla="*/ 144 w 496"/>
                <a:gd name="T67" fmla="*/ 26 h 494"/>
                <a:gd name="T68" fmla="*/ 98 w 496"/>
                <a:gd name="T69" fmla="*/ 14 h 494"/>
                <a:gd name="T70" fmla="*/ 50 w 496"/>
                <a:gd name="T71" fmla="*/ 4 h 494"/>
                <a:gd name="T72" fmla="*/ 0 w 496"/>
                <a:gd name="T73" fmla="*/ 0 h 494"/>
                <a:gd name="T74" fmla="*/ 0 w 496"/>
                <a:gd name="T75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6" h="494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40" y="92"/>
                  </a:lnTo>
                  <a:lnTo>
                    <a:pt x="80" y="100"/>
                  </a:lnTo>
                  <a:lnTo>
                    <a:pt x="118" y="112"/>
                  </a:lnTo>
                  <a:lnTo>
                    <a:pt x="154" y="126"/>
                  </a:lnTo>
                  <a:lnTo>
                    <a:pt x="188" y="144"/>
                  </a:lnTo>
                  <a:lnTo>
                    <a:pt x="222" y="164"/>
                  </a:lnTo>
                  <a:lnTo>
                    <a:pt x="252" y="188"/>
                  </a:lnTo>
                  <a:lnTo>
                    <a:pt x="282" y="214"/>
                  </a:lnTo>
                  <a:lnTo>
                    <a:pt x="308" y="242"/>
                  </a:lnTo>
                  <a:lnTo>
                    <a:pt x="330" y="272"/>
                  </a:lnTo>
                  <a:lnTo>
                    <a:pt x="352" y="304"/>
                  </a:lnTo>
                  <a:lnTo>
                    <a:pt x="370" y="340"/>
                  </a:lnTo>
                  <a:lnTo>
                    <a:pt x="384" y="376"/>
                  </a:lnTo>
                  <a:lnTo>
                    <a:pt x="396" y="414"/>
                  </a:lnTo>
                  <a:lnTo>
                    <a:pt x="404" y="452"/>
                  </a:lnTo>
                  <a:lnTo>
                    <a:pt x="408" y="494"/>
                  </a:lnTo>
                  <a:lnTo>
                    <a:pt x="496" y="494"/>
                  </a:lnTo>
                  <a:lnTo>
                    <a:pt x="496" y="494"/>
                  </a:lnTo>
                  <a:lnTo>
                    <a:pt x="492" y="444"/>
                  </a:lnTo>
                  <a:lnTo>
                    <a:pt x="482" y="396"/>
                  </a:lnTo>
                  <a:lnTo>
                    <a:pt x="468" y="350"/>
                  </a:lnTo>
                  <a:lnTo>
                    <a:pt x="452" y="304"/>
                  </a:lnTo>
                  <a:lnTo>
                    <a:pt x="430" y="262"/>
                  </a:lnTo>
                  <a:lnTo>
                    <a:pt x="404" y="222"/>
                  </a:lnTo>
                  <a:lnTo>
                    <a:pt x="376" y="186"/>
                  </a:lnTo>
                  <a:lnTo>
                    <a:pt x="344" y="150"/>
                  </a:lnTo>
                  <a:lnTo>
                    <a:pt x="308" y="118"/>
                  </a:lnTo>
                  <a:lnTo>
                    <a:pt x="272" y="90"/>
                  </a:lnTo>
                  <a:lnTo>
                    <a:pt x="232" y="66"/>
                  </a:lnTo>
                  <a:lnTo>
                    <a:pt x="188" y="44"/>
                  </a:lnTo>
                  <a:lnTo>
                    <a:pt x="144" y="26"/>
                  </a:lnTo>
                  <a:lnTo>
                    <a:pt x="98" y="14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74" name="Freeform 82"/>
            <p:cNvSpPr>
              <a:spLocks/>
            </p:cNvSpPr>
            <p:nvPr userDrawn="1"/>
          </p:nvSpPr>
          <p:spPr bwMode="black">
            <a:xfrm>
              <a:off x="1609" y="208"/>
              <a:ext cx="189" cy="188"/>
            </a:xfrm>
            <a:custGeom>
              <a:avLst/>
              <a:gdLst>
                <a:gd name="T0" fmla="*/ 0 w 682"/>
                <a:gd name="T1" fmla="*/ 0 h 680"/>
                <a:gd name="T2" fmla="*/ 0 w 682"/>
                <a:gd name="T3" fmla="*/ 142 h 680"/>
                <a:gd name="T4" fmla="*/ 0 w 682"/>
                <a:gd name="T5" fmla="*/ 142 h 680"/>
                <a:gd name="T6" fmla="*/ 26 w 682"/>
                <a:gd name="T7" fmla="*/ 144 h 680"/>
                <a:gd name="T8" fmla="*/ 54 w 682"/>
                <a:gd name="T9" fmla="*/ 146 h 680"/>
                <a:gd name="T10" fmla="*/ 80 w 682"/>
                <a:gd name="T11" fmla="*/ 150 h 680"/>
                <a:gd name="T12" fmla="*/ 106 w 682"/>
                <a:gd name="T13" fmla="*/ 156 h 680"/>
                <a:gd name="T14" fmla="*/ 132 w 682"/>
                <a:gd name="T15" fmla="*/ 162 h 680"/>
                <a:gd name="T16" fmla="*/ 158 w 682"/>
                <a:gd name="T17" fmla="*/ 170 h 680"/>
                <a:gd name="T18" fmla="*/ 182 w 682"/>
                <a:gd name="T19" fmla="*/ 180 h 680"/>
                <a:gd name="T20" fmla="*/ 206 w 682"/>
                <a:gd name="T21" fmla="*/ 190 h 680"/>
                <a:gd name="T22" fmla="*/ 252 w 682"/>
                <a:gd name="T23" fmla="*/ 212 h 680"/>
                <a:gd name="T24" fmla="*/ 296 w 682"/>
                <a:gd name="T25" fmla="*/ 240 h 680"/>
                <a:gd name="T26" fmla="*/ 338 w 682"/>
                <a:gd name="T27" fmla="*/ 270 h 680"/>
                <a:gd name="T28" fmla="*/ 376 w 682"/>
                <a:gd name="T29" fmla="*/ 306 h 680"/>
                <a:gd name="T30" fmla="*/ 410 w 682"/>
                <a:gd name="T31" fmla="*/ 344 h 680"/>
                <a:gd name="T32" fmla="*/ 440 w 682"/>
                <a:gd name="T33" fmla="*/ 384 h 680"/>
                <a:gd name="T34" fmla="*/ 468 w 682"/>
                <a:gd name="T35" fmla="*/ 428 h 680"/>
                <a:gd name="T36" fmla="*/ 492 w 682"/>
                <a:gd name="T37" fmla="*/ 474 h 680"/>
                <a:gd name="T38" fmla="*/ 502 w 682"/>
                <a:gd name="T39" fmla="*/ 498 h 680"/>
                <a:gd name="T40" fmla="*/ 512 w 682"/>
                <a:gd name="T41" fmla="*/ 522 h 680"/>
                <a:gd name="T42" fmla="*/ 520 w 682"/>
                <a:gd name="T43" fmla="*/ 548 h 680"/>
                <a:gd name="T44" fmla="*/ 526 w 682"/>
                <a:gd name="T45" fmla="*/ 572 h 680"/>
                <a:gd name="T46" fmla="*/ 532 w 682"/>
                <a:gd name="T47" fmla="*/ 598 h 680"/>
                <a:gd name="T48" fmla="*/ 536 w 682"/>
                <a:gd name="T49" fmla="*/ 626 h 680"/>
                <a:gd name="T50" fmla="*/ 540 w 682"/>
                <a:gd name="T51" fmla="*/ 652 h 680"/>
                <a:gd name="T52" fmla="*/ 542 w 682"/>
                <a:gd name="T53" fmla="*/ 680 h 680"/>
                <a:gd name="T54" fmla="*/ 682 w 682"/>
                <a:gd name="T55" fmla="*/ 680 h 680"/>
                <a:gd name="T56" fmla="*/ 682 w 682"/>
                <a:gd name="T57" fmla="*/ 680 h 680"/>
                <a:gd name="T58" fmla="*/ 680 w 682"/>
                <a:gd name="T59" fmla="*/ 644 h 680"/>
                <a:gd name="T60" fmla="*/ 676 w 682"/>
                <a:gd name="T61" fmla="*/ 610 h 680"/>
                <a:gd name="T62" fmla="*/ 672 w 682"/>
                <a:gd name="T63" fmla="*/ 578 h 680"/>
                <a:gd name="T64" fmla="*/ 664 w 682"/>
                <a:gd name="T65" fmla="*/ 544 h 680"/>
                <a:gd name="T66" fmla="*/ 656 w 682"/>
                <a:gd name="T67" fmla="*/ 512 h 680"/>
                <a:gd name="T68" fmla="*/ 646 w 682"/>
                <a:gd name="T69" fmla="*/ 480 h 680"/>
                <a:gd name="T70" fmla="*/ 636 w 682"/>
                <a:gd name="T71" fmla="*/ 450 h 680"/>
                <a:gd name="T72" fmla="*/ 622 w 682"/>
                <a:gd name="T73" fmla="*/ 418 h 680"/>
                <a:gd name="T74" fmla="*/ 608 w 682"/>
                <a:gd name="T75" fmla="*/ 388 h 680"/>
                <a:gd name="T76" fmla="*/ 592 w 682"/>
                <a:gd name="T77" fmla="*/ 360 h 680"/>
                <a:gd name="T78" fmla="*/ 576 w 682"/>
                <a:gd name="T79" fmla="*/ 332 h 680"/>
                <a:gd name="T80" fmla="*/ 558 w 682"/>
                <a:gd name="T81" fmla="*/ 304 h 680"/>
                <a:gd name="T82" fmla="*/ 540 w 682"/>
                <a:gd name="T83" fmla="*/ 278 h 680"/>
                <a:gd name="T84" fmla="*/ 518 w 682"/>
                <a:gd name="T85" fmla="*/ 254 h 680"/>
                <a:gd name="T86" fmla="*/ 498 w 682"/>
                <a:gd name="T87" fmla="*/ 228 h 680"/>
                <a:gd name="T88" fmla="*/ 476 w 682"/>
                <a:gd name="T89" fmla="*/ 206 h 680"/>
                <a:gd name="T90" fmla="*/ 452 w 682"/>
                <a:gd name="T91" fmla="*/ 182 h 680"/>
                <a:gd name="T92" fmla="*/ 428 w 682"/>
                <a:gd name="T93" fmla="*/ 162 h 680"/>
                <a:gd name="T94" fmla="*/ 402 w 682"/>
                <a:gd name="T95" fmla="*/ 142 h 680"/>
                <a:gd name="T96" fmla="*/ 376 w 682"/>
                <a:gd name="T97" fmla="*/ 122 h 680"/>
                <a:gd name="T98" fmla="*/ 348 w 682"/>
                <a:gd name="T99" fmla="*/ 104 h 680"/>
                <a:gd name="T100" fmla="*/ 320 w 682"/>
                <a:gd name="T101" fmla="*/ 88 h 680"/>
                <a:gd name="T102" fmla="*/ 290 w 682"/>
                <a:gd name="T103" fmla="*/ 72 h 680"/>
                <a:gd name="T104" fmla="*/ 260 w 682"/>
                <a:gd name="T105" fmla="*/ 58 h 680"/>
                <a:gd name="T106" fmla="*/ 230 w 682"/>
                <a:gd name="T107" fmla="*/ 46 h 680"/>
                <a:gd name="T108" fmla="*/ 200 w 682"/>
                <a:gd name="T109" fmla="*/ 36 h 680"/>
                <a:gd name="T110" fmla="*/ 168 w 682"/>
                <a:gd name="T111" fmla="*/ 26 h 680"/>
                <a:gd name="T112" fmla="*/ 134 w 682"/>
                <a:gd name="T113" fmla="*/ 18 h 680"/>
                <a:gd name="T114" fmla="*/ 102 w 682"/>
                <a:gd name="T115" fmla="*/ 10 h 680"/>
                <a:gd name="T116" fmla="*/ 68 w 682"/>
                <a:gd name="T117" fmla="*/ 6 h 680"/>
                <a:gd name="T118" fmla="*/ 34 w 682"/>
                <a:gd name="T119" fmla="*/ 2 h 680"/>
                <a:gd name="T120" fmla="*/ 0 w 682"/>
                <a:gd name="T121" fmla="*/ 0 h 680"/>
                <a:gd name="T122" fmla="*/ 0 w 682"/>
                <a:gd name="T123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2" h="680">
                  <a:moveTo>
                    <a:pt x="0" y="0"/>
                  </a:moveTo>
                  <a:lnTo>
                    <a:pt x="0" y="142"/>
                  </a:lnTo>
                  <a:lnTo>
                    <a:pt x="0" y="142"/>
                  </a:lnTo>
                  <a:lnTo>
                    <a:pt x="26" y="144"/>
                  </a:lnTo>
                  <a:lnTo>
                    <a:pt x="54" y="146"/>
                  </a:lnTo>
                  <a:lnTo>
                    <a:pt x="80" y="150"/>
                  </a:lnTo>
                  <a:lnTo>
                    <a:pt x="106" y="156"/>
                  </a:lnTo>
                  <a:lnTo>
                    <a:pt x="132" y="162"/>
                  </a:lnTo>
                  <a:lnTo>
                    <a:pt x="158" y="170"/>
                  </a:lnTo>
                  <a:lnTo>
                    <a:pt x="182" y="180"/>
                  </a:lnTo>
                  <a:lnTo>
                    <a:pt x="206" y="190"/>
                  </a:lnTo>
                  <a:lnTo>
                    <a:pt x="252" y="212"/>
                  </a:lnTo>
                  <a:lnTo>
                    <a:pt x="296" y="240"/>
                  </a:lnTo>
                  <a:lnTo>
                    <a:pt x="338" y="270"/>
                  </a:lnTo>
                  <a:lnTo>
                    <a:pt x="376" y="306"/>
                  </a:lnTo>
                  <a:lnTo>
                    <a:pt x="410" y="344"/>
                  </a:lnTo>
                  <a:lnTo>
                    <a:pt x="440" y="384"/>
                  </a:lnTo>
                  <a:lnTo>
                    <a:pt x="468" y="428"/>
                  </a:lnTo>
                  <a:lnTo>
                    <a:pt x="492" y="474"/>
                  </a:lnTo>
                  <a:lnTo>
                    <a:pt x="502" y="498"/>
                  </a:lnTo>
                  <a:lnTo>
                    <a:pt x="512" y="522"/>
                  </a:lnTo>
                  <a:lnTo>
                    <a:pt x="520" y="548"/>
                  </a:lnTo>
                  <a:lnTo>
                    <a:pt x="526" y="572"/>
                  </a:lnTo>
                  <a:lnTo>
                    <a:pt x="532" y="598"/>
                  </a:lnTo>
                  <a:lnTo>
                    <a:pt x="536" y="626"/>
                  </a:lnTo>
                  <a:lnTo>
                    <a:pt x="540" y="652"/>
                  </a:lnTo>
                  <a:lnTo>
                    <a:pt x="542" y="680"/>
                  </a:lnTo>
                  <a:lnTo>
                    <a:pt x="682" y="680"/>
                  </a:lnTo>
                  <a:lnTo>
                    <a:pt x="682" y="680"/>
                  </a:lnTo>
                  <a:lnTo>
                    <a:pt x="680" y="644"/>
                  </a:lnTo>
                  <a:lnTo>
                    <a:pt x="676" y="610"/>
                  </a:lnTo>
                  <a:lnTo>
                    <a:pt x="672" y="578"/>
                  </a:lnTo>
                  <a:lnTo>
                    <a:pt x="664" y="544"/>
                  </a:lnTo>
                  <a:lnTo>
                    <a:pt x="656" y="512"/>
                  </a:lnTo>
                  <a:lnTo>
                    <a:pt x="646" y="480"/>
                  </a:lnTo>
                  <a:lnTo>
                    <a:pt x="636" y="450"/>
                  </a:lnTo>
                  <a:lnTo>
                    <a:pt x="622" y="418"/>
                  </a:lnTo>
                  <a:lnTo>
                    <a:pt x="608" y="388"/>
                  </a:lnTo>
                  <a:lnTo>
                    <a:pt x="592" y="360"/>
                  </a:lnTo>
                  <a:lnTo>
                    <a:pt x="576" y="332"/>
                  </a:lnTo>
                  <a:lnTo>
                    <a:pt x="558" y="304"/>
                  </a:lnTo>
                  <a:lnTo>
                    <a:pt x="540" y="278"/>
                  </a:lnTo>
                  <a:lnTo>
                    <a:pt x="518" y="254"/>
                  </a:lnTo>
                  <a:lnTo>
                    <a:pt x="498" y="228"/>
                  </a:lnTo>
                  <a:lnTo>
                    <a:pt x="476" y="206"/>
                  </a:lnTo>
                  <a:lnTo>
                    <a:pt x="452" y="182"/>
                  </a:lnTo>
                  <a:lnTo>
                    <a:pt x="428" y="162"/>
                  </a:lnTo>
                  <a:lnTo>
                    <a:pt x="402" y="142"/>
                  </a:lnTo>
                  <a:lnTo>
                    <a:pt x="376" y="122"/>
                  </a:lnTo>
                  <a:lnTo>
                    <a:pt x="348" y="104"/>
                  </a:lnTo>
                  <a:lnTo>
                    <a:pt x="320" y="88"/>
                  </a:lnTo>
                  <a:lnTo>
                    <a:pt x="290" y="72"/>
                  </a:lnTo>
                  <a:lnTo>
                    <a:pt x="260" y="58"/>
                  </a:lnTo>
                  <a:lnTo>
                    <a:pt x="230" y="46"/>
                  </a:lnTo>
                  <a:lnTo>
                    <a:pt x="200" y="36"/>
                  </a:lnTo>
                  <a:lnTo>
                    <a:pt x="168" y="26"/>
                  </a:lnTo>
                  <a:lnTo>
                    <a:pt x="134" y="18"/>
                  </a:lnTo>
                  <a:lnTo>
                    <a:pt x="102" y="10"/>
                  </a:lnTo>
                  <a:lnTo>
                    <a:pt x="68" y="6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75" name="Freeform 83"/>
            <p:cNvSpPr>
              <a:spLocks/>
            </p:cNvSpPr>
            <p:nvPr userDrawn="1"/>
          </p:nvSpPr>
          <p:spPr bwMode="black">
            <a:xfrm>
              <a:off x="1609" y="201"/>
              <a:ext cx="195" cy="195"/>
            </a:xfrm>
            <a:custGeom>
              <a:avLst/>
              <a:gdLst>
                <a:gd name="T0" fmla="*/ 0 w 706"/>
                <a:gd name="T1" fmla="*/ 6 h 704"/>
                <a:gd name="T2" fmla="*/ 0 w 706"/>
                <a:gd name="T3" fmla="*/ 6 h 704"/>
                <a:gd name="T4" fmla="*/ 36 w 706"/>
                <a:gd name="T5" fmla="*/ 8 h 704"/>
                <a:gd name="T6" fmla="*/ 70 w 706"/>
                <a:gd name="T7" fmla="*/ 12 h 704"/>
                <a:gd name="T8" fmla="*/ 104 w 706"/>
                <a:gd name="T9" fmla="*/ 18 h 704"/>
                <a:gd name="T10" fmla="*/ 138 w 706"/>
                <a:gd name="T11" fmla="*/ 24 h 704"/>
                <a:gd name="T12" fmla="*/ 172 w 706"/>
                <a:gd name="T13" fmla="*/ 32 h 704"/>
                <a:gd name="T14" fmla="*/ 204 w 706"/>
                <a:gd name="T15" fmla="*/ 42 h 704"/>
                <a:gd name="T16" fmla="*/ 236 w 706"/>
                <a:gd name="T17" fmla="*/ 54 h 704"/>
                <a:gd name="T18" fmla="*/ 268 w 706"/>
                <a:gd name="T19" fmla="*/ 68 h 704"/>
                <a:gd name="T20" fmla="*/ 298 w 706"/>
                <a:gd name="T21" fmla="*/ 82 h 704"/>
                <a:gd name="T22" fmla="*/ 328 w 706"/>
                <a:gd name="T23" fmla="*/ 96 h 704"/>
                <a:gd name="T24" fmla="*/ 356 w 706"/>
                <a:gd name="T25" fmla="*/ 114 h 704"/>
                <a:gd name="T26" fmla="*/ 384 w 706"/>
                <a:gd name="T27" fmla="*/ 132 h 704"/>
                <a:gd name="T28" fmla="*/ 412 w 706"/>
                <a:gd name="T29" fmla="*/ 152 h 704"/>
                <a:gd name="T30" fmla="*/ 438 w 706"/>
                <a:gd name="T31" fmla="*/ 172 h 704"/>
                <a:gd name="T32" fmla="*/ 464 w 706"/>
                <a:gd name="T33" fmla="*/ 194 h 704"/>
                <a:gd name="T34" fmla="*/ 488 w 706"/>
                <a:gd name="T35" fmla="*/ 216 h 704"/>
                <a:gd name="T36" fmla="*/ 510 w 706"/>
                <a:gd name="T37" fmla="*/ 240 h 704"/>
                <a:gd name="T38" fmla="*/ 532 w 706"/>
                <a:gd name="T39" fmla="*/ 266 h 704"/>
                <a:gd name="T40" fmla="*/ 554 w 706"/>
                <a:gd name="T41" fmla="*/ 292 h 704"/>
                <a:gd name="T42" fmla="*/ 574 w 706"/>
                <a:gd name="T43" fmla="*/ 320 h 704"/>
                <a:gd name="T44" fmla="*/ 592 w 706"/>
                <a:gd name="T45" fmla="*/ 346 h 704"/>
                <a:gd name="T46" fmla="*/ 608 w 706"/>
                <a:gd name="T47" fmla="*/ 376 h 704"/>
                <a:gd name="T48" fmla="*/ 624 w 706"/>
                <a:gd name="T49" fmla="*/ 406 h 704"/>
                <a:gd name="T50" fmla="*/ 638 w 706"/>
                <a:gd name="T51" fmla="*/ 436 h 704"/>
                <a:gd name="T52" fmla="*/ 652 w 706"/>
                <a:gd name="T53" fmla="*/ 468 h 704"/>
                <a:gd name="T54" fmla="*/ 664 w 706"/>
                <a:gd name="T55" fmla="*/ 498 h 704"/>
                <a:gd name="T56" fmla="*/ 674 w 706"/>
                <a:gd name="T57" fmla="*/ 532 h 704"/>
                <a:gd name="T58" fmla="*/ 682 w 706"/>
                <a:gd name="T59" fmla="*/ 564 h 704"/>
                <a:gd name="T60" fmla="*/ 690 w 706"/>
                <a:gd name="T61" fmla="*/ 598 h 704"/>
                <a:gd name="T62" fmla="*/ 694 w 706"/>
                <a:gd name="T63" fmla="*/ 634 h 704"/>
                <a:gd name="T64" fmla="*/ 698 w 706"/>
                <a:gd name="T65" fmla="*/ 668 h 704"/>
                <a:gd name="T66" fmla="*/ 700 w 706"/>
                <a:gd name="T67" fmla="*/ 704 h 704"/>
                <a:gd name="T68" fmla="*/ 706 w 706"/>
                <a:gd name="T69" fmla="*/ 704 h 704"/>
                <a:gd name="T70" fmla="*/ 706 w 706"/>
                <a:gd name="T71" fmla="*/ 0 h 704"/>
                <a:gd name="T72" fmla="*/ 0 w 706"/>
                <a:gd name="T73" fmla="*/ 0 h 704"/>
                <a:gd name="T74" fmla="*/ 0 w 706"/>
                <a:gd name="T75" fmla="*/ 6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6" h="704">
                  <a:moveTo>
                    <a:pt x="0" y="6"/>
                  </a:moveTo>
                  <a:lnTo>
                    <a:pt x="0" y="6"/>
                  </a:lnTo>
                  <a:lnTo>
                    <a:pt x="36" y="8"/>
                  </a:lnTo>
                  <a:lnTo>
                    <a:pt x="70" y="12"/>
                  </a:lnTo>
                  <a:lnTo>
                    <a:pt x="104" y="18"/>
                  </a:lnTo>
                  <a:lnTo>
                    <a:pt x="138" y="24"/>
                  </a:lnTo>
                  <a:lnTo>
                    <a:pt x="172" y="32"/>
                  </a:lnTo>
                  <a:lnTo>
                    <a:pt x="204" y="42"/>
                  </a:lnTo>
                  <a:lnTo>
                    <a:pt x="236" y="54"/>
                  </a:lnTo>
                  <a:lnTo>
                    <a:pt x="268" y="68"/>
                  </a:lnTo>
                  <a:lnTo>
                    <a:pt x="298" y="82"/>
                  </a:lnTo>
                  <a:lnTo>
                    <a:pt x="328" y="96"/>
                  </a:lnTo>
                  <a:lnTo>
                    <a:pt x="356" y="114"/>
                  </a:lnTo>
                  <a:lnTo>
                    <a:pt x="384" y="132"/>
                  </a:lnTo>
                  <a:lnTo>
                    <a:pt x="412" y="152"/>
                  </a:lnTo>
                  <a:lnTo>
                    <a:pt x="438" y="172"/>
                  </a:lnTo>
                  <a:lnTo>
                    <a:pt x="464" y="194"/>
                  </a:lnTo>
                  <a:lnTo>
                    <a:pt x="488" y="216"/>
                  </a:lnTo>
                  <a:lnTo>
                    <a:pt x="510" y="240"/>
                  </a:lnTo>
                  <a:lnTo>
                    <a:pt x="532" y="266"/>
                  </a:lnTo>
                  <a:lnTo>
                    <a:pt x="554" y="292"/>
                  </a:lnTo>
                  <a:lnTo>
                    <a:pt x="574" y="320"/>
                  </a:lnTo>
                  <a:lnTo>
                    <a:pt x="592" y="346"/>
                  </a:lnTo>
                  <a:lnTo>
                    <a:pt x="608" y="376"/>
                  </a:lnTo>
                  <a:lnTo>
                    <a:pt x="624" y="406"/>
                  </a:lnTo>
                  <a:lnTo>
                    <a:pt x="638" y="436"/>
                  </a:lnTo>
                  <a:lnTo>
                    <a:pt x="652" y="468"/>
                  </a:lnTo>
                  <a:lnTo>
                    <a:pt x="664" y="498"/>
                  </a:lnTo>
                  <a:lnTo>
                    <a:pt x="674" y="532"/>
                  </a:lnTo>
                  <a:lnTo>
                    <a:pt x="682" y="564"/>
                  </a:lnTo>
                  <a:lnTo>
                    <a:pt x="690" y="598"/>
                  </a:lnTo>
                  <a:lnTo>
                    <a:pt x="694" y="634"/>
                  </a:lnTo>
                  <a:lnTo>
                    <a:pt x="698" y="668"/>
                  </a:lnTo>
                  <a:lnTo>
                    <a:pt x="700" y="704"/>
                  </a:lnTo>
                  <a:lnTo>
                    <a:pt x="706" y="704"/>
                  </a:lnTo>
                  <a:lnTo>
                    <a:pt x="706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00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681163" y="2463800"/>
            <a:ext cx="6997700" cy="12192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300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679575" y="4043363"/>
            <a:ext cx="6985000" cy="365125"/>
          </a:xfrm>
        </p:spPr>
        <p:txBody>
          <a:bodyPr/>
          <a:lstStyle>
            <a:lvl1pPr marL="0" indent="0">
              <a:spcAft>
                <a:spcPct val="0"/>
              </a:spcAft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213080" name="Group 88"/>
          <p:cNvGrpSpPr>
            <a:grpSpLocks/>
          </p:cNvGrpSpPr>
          <p:nvPr/>
        </p:nvGrpSpPr>
        <p:grpSpPr bwMode="auto">
          <a:xfrm>
            <a:off x="0" y="1341438"/>
            <a:ext cx="5516563" cy="5516562"/>
            <a:chOff x="0" y="845"/>
            <a:chExt cx="3475" cy="3475"/>
          </a:xfrm>
        </p:grpSpPr>
        <p:sp>
          <p:nvSpPr>
            <p:cNvPr id="213078" name="Rectangle 86"/>
            <p:cNvSpPr>
              <a:spLocks noChangeArrowheads="1"/>
            </p:cNvSpPr>
            <p:nvPr userDrawn="1"/>
          </p:nvSpPr>
          <p:spPr bwMode="gray">
            <a:xfrm>
              <a:off x="0" y="845"/>
              <a:ext cx="520" cy="3475"/>
            </a:xfrm>
            <a:prstGeom prst="rect">
              <a:avLst/>
            </a:prstGeom>
            <a:solidFill>
              <a:srgbClr val="7ABB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73152" tIns="0" rIns="45720" bIns="0" anchor="ctr"/>
            <a:lstStyle/>
            <a:p>
              <a:endParaRPr lang="en-US"/>
            </a:p>
          </p:txBody>
        </p:sp>
        <p:sp>
          <p:nvSpPr>
            <p:cNvPr id="213079" name="Rectangle 87"/>
            <p:cNvSpPr>
              <a:spLocks noChangeArrowheads="1"/>
            </p:cNvSpPr>
            <p:nvPr userDrawn="1"/>
          </p:nvSpPr>
          <p:spPr bwMode="gray">
            <a:xfrm rot="5400000">
              <a:off x="1478" y="2322"/>
              <a:ext cx="520" cy="3475"/>
            </a:xfrm>
            <a:prstGeom prst="rect">
              <a:avLst/>
            </a:prstGeom>
            <a:solidFill>
              <a:srgbClr val="7ABB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73152" tIns="0" rIns="45720" bIns="0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513D78-8BCF-4B9F-ADF2-78C76D02E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4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225" y="142875"/>
            <a:ext cx="2100263" cy="292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9438" y="142875"/>
            <a:ext cx="6148387" cy="292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265BC9-4265-4D24-BB2A-301E2E201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14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13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1681163" y="2463800"/>
            <a:ext cx="6997700" cy="1219200"/>
          </a:xfrm>
        </p:spPr>
        <p:txBody>
          <a:bodyPr anchor="b"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121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679575" y="4043363"/>
            <a:ext cx="6985000" cy="365125"/>
          </a:xfrm>
        </p:spPr>
        <p:txBody>
          <a:bodyPr>
            <a:spAutoFit/>
          </a:bodyPr>
          <a:lstStyle>
            <a:lvl1pPr marL="0" indent="0">
              <a:spcAft>
                <a:spcPct val="0"/>
              </a:spcAft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21216" name="Rectangle 32"/>
          <p:cNvSpPr>
            <a:spLocks noChangeArrowheads="1"/>
          </p:cNvSpPr>
          <p:nvPr/>
        </p:nvSpPr>
        <p:spPr bwMode="gray">
          <a:xfrm>
            <a:off x="0" y="0"/>
            <a:ext cx="9144000" cy="1341438"/>
          </a:xfrm>
          <a:prstGeom prst="rect">
            <a:avLst/>
          </a:prstGeom>
          <a:gradFill rotWithShape="1">
            <a:gsLst>
              <a:gs pos="0">
                <a:srgbClr val="DBEDD3"/>
              </a:gs>
              <a:gs pos="100000">
                <a:srgbClr val="95C97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73152" tIns="0" rIns="45720" bIns="0" anchor="ctr"/>
          <a:lstStyle/>
          <a:p>
            <a:endParaRPr lang="en-US"/>
          </a:p>
        </p:txBody>
      </p:sp>
      <p:sp>
        <p:nvSpPr>
          <p:cNvPr id="221217" name="Rectangle 33"/>
          <p:cNvSpPr>
            <a:spLocks noChangeArrowheads="1"/>
          </p:cNvSpPr>
          <p:nvPr/>
        </p:nvSpPr>
        <p:spPr bwMode="gray">
          <a:xfrm>
            <a:off x="5505450" y="6032500"/>
            <a:ext cx="3638550" cy="825500"/>
          </a:xfrm>
          <a:prstGeom prst="rect">
            <a:avLst/>
          </a:prstGeom>
          <a:solidFill>
            <a:srgbClr val="ADD6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73152" tIns="0" rIns="45720" bIns="0" anchor="ctr"/>
          <a:lstStyle/>
          <a:p>
            <a:endParaRPr lang="en-US"/>
          </a:p>
        </p:txBody>
      </p:sp>
      <p:grpSp>
        <p:nvGrpSpPr>
          <p:cNvPr id="221218" name="Group 34"/>
          <p:cNvGrpSpPr>
            <a:grpSpLocks/>
          </p:cNvGrpSpPr>
          <p:nvPr/>
        </p:nvGrpSpPr>
        <p:grpSpPr bwMode="auto">
          <a:xfrm>
            <a:off x="1676400" y="233363"/>
            <a:ext cx="1668463" cy="862012"/>
            <a:chOff x="1056" y="201"/>
            <a:chExt cx="1051" cy="543"/>
          </a:xfrm>
        </p:grpSpPr>
        <p:sp>
          <p:nvSpPr>
            <p:cNvPr id="221219" name="Rectangle 35"/>
            <p:cNvSpPr>
              <a:spLocks noChangeArrowheads="1"/>
            </p:cNvSpPr>
            <p:nvPr userDrawn="1"/>
          </p:nvSpPr>
          <p:spPr bwMode="gray">
            <a:xfrm>
              <a:off x="1601" y="202"/>
              <a:ext cx="203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0" name="Freeform 36"/>
            <p:cNvSpPr>
              <a:spLocks/>
            </p:cNvSpPr>
            <p:nvPr userDrawn="1"/>
          </p:nvSpPr>
          <p:spPr bwMode="black">
            <a:xfrm>
              <a:off x="1056" y="562"/>
              <a:ext cx="114" cy="179"/>
            </a:xfrm>
            <a:custGeom>
              <a:avLst/>
              <a:gdLst>
                <a:gd name="T0" fmla="*/ 412 w 412"/>
                <a:gd name="T1" fmla="*/ 646 h 646"/>
                <a:gd name="T2" fmla="*/ 0 w 412"/>
                <a:gd name="T3" fmla="*/ 646 h 646"/>
                <a:gd name="T4" fmla="*/ 0 w 412"/>
                <a:gd name="T5" fmla="*/ 0 h 646"/>
                <a:gd name="T6" fmla="*/ 182 w 412"/>
                <a:gd name="T7" fmla="*/ 0 h 646"/>
                <a:gd name="T8" fmla="*/ 182 w 412"/>
                <a:gd name="T9" fmla="*/ 488 h 646"/>
                <a:gd name="T10" fmla="*/ 412 w 412"/>
                <a:gd name="T11" fmla="*/ 488 h 646"/>
                <a:gd name="T12" fmla="*/ 412 w 412"/>
                <a:gd name="T13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646">
                  <a:moveTo>
                    <a:pt x="412" y="646"/>
                  </a:moveTo>
                  <a:lnTo>
                    <a:pt x="0" y="646"/>
                  </a:lnTo>
                  <a:lnTo>
                    <a:pt x="0" y="0"/>
                  </a:lnTo>
                  <a:lnTo>
                    <a:pt x="182" y="0"/>
                  </a:lnTo>
                  <a:lnTo>
                    <a:pt x="182" y="488"/>
                  </a:lnTo>
                  <a:lnTo>
                    <a:pt x="412" y="488"/>
                  </a:lnTo>
                  <a:lnTo>
                    <a:pt x="412" y="646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1" name="Freeform 37"/>
            <p:cNvSpPr>
              <a:spLocks/>
            </p:cNvSpPr>
            <p:nvPr userDrawn="1"/>
          </p:nvSpPr>
          <p:spPr bwMode="black">
            <a:xfrm>
              <a:off x="1186" y="608"/>
              <a:ext cx="118" cy="136"/>
            </a:xfrm>
            <a:custGeom>
              <a:avLst/>
              <a:gdLst>
                <a:gd name="T0" fmla="*/ 268 w 428"/>
                <a:gd name="T1" fmla="*/ 480 h 490"/>
                <a:gd name="T2" fmla="*/ 268 w 428"/>
                <a:gd name="T3" fmla="*/ 402 h 490"/>
                <a:gd name="T4" fmla="*/ 266 w 428"/>
                <a:gd name="T5" fmla="*/ 402 h 490"/>
                <a:gd name="T6" fmla="*/ 266 w 428"/>
                <a:gd name="T7" fmla="*/ 402 h 490"/>
                <a:gd name="T8" fmla="*/ 258 w 428"/>
                <a:gd name="T9" fmla="*/ 424 h 490"/>
                <a:gd name="T10" fmla="*/ 246 w 428"/>
                <a:gd name="T11" fmla="*/ 442 h 490"/>
                <a:gd name="T12" fmla="*/ 230 w 428"/>
                <a:gd name="T13" fmla="*/ 458 h 490"/>
                <a:gd name="T14" fmla="*/ 214 w 428"/>
                <a:gd name="T15" fmla="*/ 470 h 490"/>
                <a:gd name="T16" fmla="*/ 196 w 428"/>
                <a:gd name="T17" fmla="*/ 478 h 490"/>
                <a:gd name="T18" fmla="*/ 174 w 428"/>
                <a:gd name="T19" fmla="*/ 486 h 490"/>
                <a:gd name="T20" fmla="*/ 154 w 428"/>
                <a:gd name="T21" fmla="*/ 488 h 490"/>
                <a:gd name="T22" fmla="*/ 132 w 428"/>
                <a:gd name="T23" fmla="*/ 490 h 490"/>
                <a:gd name="T24" fmla="*/ 132 w 428"/>
                <a:gd name="T25" fmla="*/ 490 h 490"/>
                <a:gd name="T26" fmla="*/ 106 w 428"/>
                <a:gd name="T27" fmla="*/ 488 h 490"/>
                <a:gd name="T28" fmla="*/ 94 w 428"/>
                <a:gd name="T29" fmla="*/ 486 h 490"/>
                <a:gd name="T30" fmla="*/ 80 w 428"/>
                <a:gd name="T31" fmla="*/ 482 h 490"/>
                <a:gd name="T32" fmla="*/ 68 w 428"/>
                <a:gd name="T33" fmla="*/ 478 h 490"/>
                <a:gd name="T34" fmla="*/ 56 w 428"/>
                <a:gd name="T35" fmla="*/ 470 h 490"/>
                <a:gd name="T36" fmla="*/ 46 w 428"/>
                <a:gd name="T37" fmla="*/ 462 h 490"/>
                <a:gd name="T38" fmla="*/ 36 w 428"/>
                <a:gd name="T39" fmla="*/ 454 h 490"/>
                <a:gd name="T40" fmla="*/ 36 w 428"/>
                <a:gd name="T41" fmla="*/ 454 h 490"/>
                <a:gd name="T42" fmla="*/ 24 w 428"/>
                <a:gd name="T43" fmla="*/ 440 h 490"/>
                <a:gd name="T44" fmla="*/ 16 w 428"/>
                <a:gd name="T45" fmla="*/ 426 h 490"/>
                <a:gd name="T46" fmla="*/ 10 w 428"/>
                <a:gd name="T47" fmla="*/ 412 h 490"/>
                <a:gd name="T48" fmla="*/ 6 w 428"/>
                <a:gd name="T49" fmla="*/ 396 h 490"/>
                <a:gd name="T50" fmla="*/ 4 w 428"/>
                <a:gd name="T51" fmla="*/ 382 h 490"/>
                <a:gd name="T52" fmla="*/ 2 w 428"/>
                <a:gd name="T53" fmla="*/ 366 h 490"/>
                <a:gd name="T54" fmla="*/ 0 w 428"/>
                <a:gd name="T55" fmla="*/ 332 h 490"/>
                <a:gd name="T56" fmla="*/ 0 w 428"/>
                <a:gd name="T57" fmla="*/ 0 h 490"/>
                <a:gd name="T58" fmla="*/ 170 w 428"/>
                <a:gd name="T59" fmla="*/ 0 h 490"/>
                <a:gd name="T60" fmla="*/ 170 w 428"/>
                <a:gd name="T61" fmla="*/ 290 h 490"/>
                <a:gd name="T62" fmla="*/ 170 w 428"/>
                <a:gd name="T63" fmla="*/ 290 h 490"/>
                <a:gd name="T64" fmla="*/ 172 w 428"/>
                <a:gd name="T65" fmla="*/ 314 h 490"/>
                <a:gd name="T66" fmla="*/ 172 w 428"/>
                <a:gd name="T67" fmla="*/ 324 h 490"/>
                <a:gd name="T68" fmla="*/ 174 w 428"/>
                <a:gd name="T69" fmla="*/ 334 h 490"/>
                <a:gd name="T70" fmla="*/ 180 w 428"/>
                <a:gd name="T71" fmla="*/ 342 h 490"/>
                <a:gd name="T72" fmla="*/ 186 w 428"/>
                <a:gd name="T73" fmla="*/ 348 h 490"/>
                <a:gd name="T74" fmla="*/ 196 w 428"/>
                <a:gd name="T75" fmla="*/ 354 h 490"/>
                <a:gd name="T76" fmla="*/ 208 w 428"/>
                <a:gd name="T77" fmla="*/ 354 h 490"/>
                <a:gd name="T78" fmla="*/ 208 w 428"/>
                <a:gd name="T79" fmla="*/ 354 h 490"/>
                <a:gd name="T80" fmla="*/ 220 w 428"/>
                <a:gd name="T81" fmla="*/ 352 h 490"/>
                <a:gd name="T82" fmla="*/ 232 w 428"/>
                <a:gd name="T83" fmla="*/ 348 h 490"/>
                <a:gd name="T84" fmla="*/ 242 w 428"/>
                <a:gd name="T85" fmla="*/ 338 h 490"/>
                <a:gd name="T86" fmla="*/ 250 w 428"/>
                <a:gd name="T87" fmla="*/ 328 h 490"/>
                <a:gd name="T88" fmla="*/ 250 w 428"/>
                <a:gd name="T89" fmla="*/ 328 h 490"/>
                <a:gd name="T90" fmla="*/ 254 w 428"/>
                <a:gd name="T91" fmla="*/ 314 h 490"/>
                <a:gd name="T92" fmla="*/ 256 w 428"/>
                <a:gd name="T93" fmla="*/ 302 h 490"/>
                <a:gd name="T94" fmla="*/ 258 w 428"/>
                <a:gd name="T95" fmla="*/ 276 h 490"/>
                <a:gd name="T96" fmla="*/ 258 w 428"/>
                <a:gd name="T97" fmla="*/ 0 h 490"/>
                <a:gd name="T98" fmla="*/ 428 w 428"/>
                <a:gd name="T99" fmla="*/ 0 h 490"/>
                <a:gd name="T100" fmla="*/ 428 w 428"/>
                <a:gd name="T101" fmla="*/ 480 h 490"/>
                <a:gd name="T102" fmla="*/ 268 w 428"/>
                <a:gd name="T103" fmla="*/ 48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8" h="490">
                  <a:moveTo>
                    <a:pt x="268" y="480"/>
                  </a:moveTo>
                  <a:lnTo>
                    <a:pt x="268" y="402"/>
                  </a:lnTo>
                  <a:lnTo>
                    <a:pt x="266" y="402"/>
                  </a:lnTo>
                  <a:lnTo>
                    <a:pt x="266" y="402"/>
                  </a:lnTo>
                  <a:lnTo>
                    <a:pt x="258" y="424"/>
                  </a:lnTo>
                  <a:lnTo>
                    <a:pt x="246" y="442"/>
                  </a:lnTo>
                  <a:lnTo>
                    <a:pt x="230" y="458"/>
                  </a:lnTo>
                  <a:lnTo>
                    <a:pt x="214" y="470"/>
                  </a:lnTo>
                  <a:lnTo>
                    <a:pt x="196" y="478"/>
                  </a:lnTo>
                  <a:lnTo>
                    <a:pt x="174" y="486"/>
                  </a:lnTo>
                  <a:lnTo>
                    <a:pt x="154" y="488"/>
                  </a:lnTo>
                  <a:lnTo>
                    <a:pt x="132" y="490"/>
                  </a:lnTo>
                  <a:lnTo>
                    <a:pt x="132" y="490"/>
                  </a:lnTo>
                  <a:lnTo>
                    <a:pt x="106" y="488"/>
                  </a:lnTo>
                  <a:lnTo>
                    <a:pt x="94" y="486"/>
                  </a:lnTo>
                  <a:lnTo>
                    <a:pt x="80" y="482"/>
                  </a:lnTo>
                  <a:lnTo>
                    <a:pt x="68" y="478"/>
                  </a:lnTo>
                  <a:lnTo>
                    <a:pt x="56" y="470"/>
                  </a:lnTo>
                  <a:lnTo>
                    <a:pt x="46" y="462"/>
                  </a:lnTo>
                  <a:lnTo>
                    <a:pt x="36" y="454"/>
                  </a:lnTo>
                  <a:lnTo>
                    <a:pt x="36" y="454"/>
                  </a:lnTo>
                  <a:lnTo>
                    <a:pt x="24" y="440"/>
                  </a:lnTo>
                  <a:lnTo>
                    <a:pt x="16" y="426"/>
                  </a:lnTo>
                  <a:lnTo>
                    <a:pt x="10" y="412"/>
                  </a:lnTo>
                  <a:lnTo>
                    <a:pt x="6" y="396"/>
                  </a:lnTo>
                  <a:lnTo>
                    <a:pt x="4" y="382"/>
                  </a:lnTo>
                  <a:lnTo>
                    <a:pt x="2" y="366"/>
                  </a:lnTo>
                  <a:lnTo>
                    <a:pt x="0" y="332"/>
                  </a:lnTo>
                  <a:lnTo>
                    <a:pt x="0" y="0"/>
                  </a:lnTo>
                  <a:lnTo>
                    <a:pt x="170" y="0"/>
                  </a:lnTo>
                  <a:lnTo>
                    <a:pt x="170" y="290"/>
                  </a:lnTo>
                  <a:lnTo>
                    <a:pt x="170" y="290"/>
                  </a:lnTo>
                  <a:lnTo>
                    <a:pt x="172" y="314"/>
                  </a:lnTo>
                  <a:lnTo>
                    <a:pt x="172" y="324"/>
                  </a:lnTo>
                  <a:lnTo>
                    <a:pt x="174" y="334"/>
                  </a:lnTo>
                  <a:lnTo>
                    <a:pt x="180" y="342"/>
                  </a:lnTo>
                  <a:lnTo>
                    <a:pt x="186" y="348"/>
                  </a:lnTo>
                  <a:lnTo>
                    <a:pt x="196" y="354"/>
                  </a:lnTo>
                  <a:lnTo>
                    <a:pt x="208" y="354"/>
                  </a:lnTo>
                  <a:lnTo>
                    <a:pt x="208" y="354"/>
                  </a:lnTo>
                  <a:lnTo>
                    <a:pt x="220" y="352"/>
                  </a:lnTo>
                  <a:lnTo>
                    <a:pt x="232" y="348"/>
                  </a:lnTo>
                  <a:lnTo>
                    <a:pt x="242" y="338"/>
                  </a:lnTo>
                  <a:lnTo>
                    <a:pt x="250" y="328"/>
                  </a:lnTo>
                  <a:lnTo>
                    <a:pt x="250" y="328"/>
                  </a:lnTo>
                  <a:lnTo>
                    <a:pt x="254" y="314"/>
                  </a:lnTo>
                  <a:lnTo>
                    <a:pt x="256" y="302"/>
                  </a:lnTo>
                  <a:lnTo>
                    <a:pt x="258" y="276"/>
                  </a:lnTo>
                  <a:lnTo>
                    <a:pt x="258" y="0"/>
                  </a:lnTo>
                  <a:lnTo>
                    <a:pt x="428" y="0"/>
                  </a:lnTo>
                  <a:lnTo>
                    <a:pt x="428" y="480"/>
                  </a:lnTo>
                  <a:lnTo>
                    <a:pt x="268" y="48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2" name="Freeform 38"/>
            <p:cNvSpPr>
              <a:spLocks/>
            </p:cNvSpPr>
            <p:nvPr userDrawn="1"/>
          </p:nvSpPr>
          <p:spPr bwMode="black">
            <a:xfrm>
              <a:off x="1329" y="605"/>
              <a:ext cx="183" cy="136"/>
            </a:xfrm>
            <a:custGeom>
              <a:avLst/>
              <a:gdLst>
                <a:gd name="T0" fmla="*/ 154 w 664"/>
                <a:gd name="T1" fmla="*/ 74 h 490"/>
                <a:gd name="T2" fmla="*/ 156 w 664"/>
                <a:gd name="T3" fmla="*/ 74 h 490"/>
                <a:gd name="T4" fmla="*/ 178 w 664"/>
                <a:gd name="T5" fmla="*/ 42 h 490"/>
                <a:gd name="T6" fmla="*/ 206 w 664"/>
                <a:gd name="T7" fmla="*/ 18 h 490"/>
                <a:gd name="T8" fmla="*/ 238 w 664"/>
                <a:gd name="T9" fmla="*/ 4 h 490"/>
                <a:gd name="T10" fmla="*/ 276 w 664"/>
                <a:gd name="T11" fmla="*/ 0 h 490"/>
                <a:gd name="T12" fmla="*/ 296 w 664"/>
                <a:gd name="T13" fmla="*/ 0 h 490"/>
                <a:gd name="T14" fmla="*/ 332 w 664"/>
                <a:gd name="T15" fmla="*/ 10 h 490"/>
                <a:gd name="T16" fmla="*/ 362 w 664"/>
                <a:gd name="T17" fmla="*/ 28 h 490"/>
                <a:gd name="T18" fmla="*/ 388 w 664"/>
                <a:gd name="T19" fmla="*/ 56 h 490"/>
                <a:gd name="T20" fmla="*/ 398 w 664"/>
                <a:gd name="T21" fmla="*/ 74 h 490"/>
                <a:gd name="T22" fmla="*/ 424 w 664"/>
                <a:gd name="T23" fmla="*/ 40 h 490"/>
                <a:gd name="T24" fmla="*/ 454 w 664"/>
                <a:gd name="T25" fmla="*/ 16 h 490"/>
                <a:gd name="T26" fmla="*/ 490 w 664"/>
                <a:gd name="T27" fmla="*/ 4 h 490"/>
                <a:gd name="T28" fmla="*/ 530 w 664"/>
                <a:gd name="T29" fmla="*/ 0 h 490"/>
                <a:gd name="T30" fmla="*/ 544 w 664"/>
                <a:gd name="T31" fmla="*/ 0 h 490"/>
                <a:gd name="T32" fmla="*/ 572 w 664"/>
                <a:gd name="T33" fmla="*/ 6 h 490"/>
                <a:gd name="T34" fmla="*/ 598 w 664"/>
                <a:gd name="T35" fmla="*/ 16 h 490"/>
                <a:gd name="T36" fmla="*/ 622 w 664"/>
                <a:gd name="T37" fmla="*/ 32 h 490"/>
                <a:gd name="T38" fmla="*/ 632 w 664"/>
                <a:gd name="T39" fmla="*/ 42 h 490"/>
                <a:gd name="T40" fmla="*/ 650 w 664"/>
                <a:gd name="T41" fmla="*/ 70 h 490"/>
                <a:gd name="T42" fmla="*/ 660 w 664"/>
                <a:gd name="T43" fmla="*/ 102 h 490"/>
                <a:gd name="T44" fmla="*/ 662 w 664"/>
                <a:gd name="T45" fmla="*/ 138 h 490"/>
                <a:gd name="T46" fmla="*/ 664 w 664"/>
                <a:gd name="T47" fmla="*/ 490 h 490"/>
                <a:gd name="T48" fmla="*/ 498 w 664"/>
                <a:gd name="T49" fmla="*/ 202 h 490"/>
                <a:gd name="T50" fmla="*/ 498 w 664"/>
                <a:gd name="T51" fmla="*/ 178 h 490"/>
                <a:gd name="T52" fmla="*/ 494 w 664"/>
                <a:gd name="T53" fmla="*/ 156 h 490"/>
                <a:gd name="T54" fmla="*/ 484 w 664"/>
                <a:gd name="T55" fmla="*/ 142 h 490"/>
                <a:gd name="T56" fmla="*/ 462 w 664"/>
                <a:gd name="T57" fmla="*/ 136 h 490"/>
                <a:gd name="T58" fmla="*/ 452 w 664"/>
                <a:gd name="T59" fmla="*/ 136 h 490"/>
                <a:gd name="T60" fmla="*/ 440 w 664"/>
                <a:gd name="T61" fmla="*/ 140 h 490"/>
                <a:gd name="T62" fmla="*/ 426 w 664"/>
                <a:gd name="T63" fmla="*/ 152 h 490"/>
                <a:gd name="T64" fmla="*/ 416 w 664"/>
                <a:gd name="T65" fmla="*/ 178 h 490"/>
                <a:gd name="T66" fmla="*/ 414 w 664"/>
                <a:gd name="T67" fmla="*/ 224 h 490"/>
                <a:gd name="T68" fmla="*/ 248 w 664"/>
                <a:gd name="T69" fmla="*/ 490 h 490"/>
                <a:gd name="T70" fmla="*/ 248 w 664"/>
                <a:gd name="T71" fmla="*/ 202 h 490"/>
                <a:gd name="T72" fmla="*/ 246 w 664"/>
                <a:gd name="T73" fmla="*/ 166 h 490"/>
                <a:gd name="T74" fmla="*/ 238 w 664"/>
                <a:gd name="T75" fmla="*/ 146 h 490"/>
                <a:gd name="T76" fmla="*/ 222 w 664"/>
                <a:gd name="T77" fmla="*/ 134 h 490"/>
                <a:gd name="T78" fmla="*/ 210 w 664"/>
                <a:gd name="T79" fmla="*/ 132 h 490"/>
                <a:gd name="T80" fmla="*/ 186 w 664"/>
                <a:gd name="T81" fmla="*/ 138 h 490"/>
                <a:gd name="T82" fmla="*/ 174 w 664"/>
                <a:gd name="T83" fmla="*/ 154 h 490"/>
                <a:gd name="T84" fmla="*/ 168 w 664"/>
                <a:gd name="T85" fmla="*/ 176 h 490"/>
                <a:gd name="T86" fmla="*/ 166 w 664"/>
                <a:gd name="T87" fmla="*/ 490 h 490"/>
                <a:gd name="T88" fmla="*/ 0 w 664"/>
                <a:gd name="T89" fmla="*/ 1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4" h="490">
                  <a:moveTo>
                    <a:pt x="154" y="10"/>
                  </a:moveTo>
                  <a:lnTo>
                    <a:pt x="154" y="74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66" y="56"/>
                  </a:lnTo>
                  <a:lnTo>
                    <a:pt x="178" y="42"/>
                  </a:lnTo>
                  <a:lnTo>
                    <a:pt x="190" y="30"/>
                  </a:lnTo>
                  <a:lnTo>
                    <a:pt x="206" y="18"/>
                  </a:lnTo>
                  <a:lnTo>
                    <a:pt x="222" y="10"/>
                  </a:lnTo>
                  <a:lnTo>
                    <a:pt x="238" y="4"/>
                  </a:lnTo>
                  <a:lnTo>
                    <a:pt x="25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96" y="0"/>
                  </a:lnTo>
                  <a:lnTo>
                    <a:pt x="314" y="4"/>
                  </a:lnTo>
                  <a:lnTo>
                    <a:pt x="332" y="10"/>
                  </a:lnTo>
                  <a:lnTo>
                    <a:pt x="348" y="18"/>
                  </a:lnTo>
                  <a:lnTo>
                    <a:pt x="362" y="28"/>
                  </a:lnTo>
                  <a:lnTo>
                    <a:pt x="376" y="40"/>
                  </a:lnTo>
                  <a:lnTo>
                    <a:pt x="388" y="56"/>
                  </a:lnTo>
                  <a:lnTo>
                    <a:pt x="398" y="74"/>
                  </a:lnTo>
                  <a:lnTo>
                    <a:pt x="398" y="74"/>
                  </a:lnTo>
                  <a:lnTo>
                    <a:pt x="410" y="56"/>
                  </a:lnTo>
                  <a:lnTo>
                    <a:pt x="424" y="40"/>
                  </a:lnTo>
                  <a:lnTo>
                    <a:pt x="438" y="28"/>
                  </a:lnTo>
                  <a:lnTo>
                    <a:pt x="454" y="16"/>
                  </a:lnTo>
                  <a:lnTo>
                    <a:pt x="472" y="10"/>
                  </a:lnTo>
                  <a:lnTo>
                    <a:pt x="490" y="4"/>
                  </a:lnTo>
                  <a:lnTo>
                    <a:pt x="508" y="0"/>
                  </a:lnTo>
                  <a:lnTo>
                    <a:pt x="530" y="0"/>
                  </a:lnTo>
                  <a:lnTo>
                    <a:pt x="530" y="0"/>
                  </a:lnTo>
                  <a:lnTo>
                    <a:pt x="544" y="0"/>
                  </a:lnTo>
                  <a:lnTo>
                    <a:pt x="558" y="2"/>
                  </a:lnTo>
                  <a:lnTo>
                    <a:pt x="572" y="6"/>
                  </a:lnTo>
                  <a:lnTo>
                    <a:pt x="584" y="10"/>
                  </a:lnTo>
                  <a:lnTo>
                    <a:pt x="598" y="16"/>
                  </a:lnTo>
                  <a:lnTo>
                    <a:pt x="610" y="22"/>
                  </a:lnTo>
                  <a:lnTo>
                    <a:pt x="622" y="32"/>
                  </a:lnTo>
                  <a:lnTo>
                    <a:pt x="632" y="42"/>
                  </a:lnTo>
                  <a:lnTo>
                    <a:pt x="632" y="42"/>
                  </a:lnTo>
                  <a:lnTo>
                    <a:pt x="642" y="56"/>
                  </a:lnTo>
                  <a:lnTo>
                    <a:pt x="650" y="70"/>
                  </a:lnTo>
                  <a:lnTo>
                    <a:pt x="656" y="86"/>
                  </a:lnTo>
                  <a:lnTo>
                    <a:pt x="660" y="102"/>
                  </a:lnTo>
                  <a:lnTo>
                    <a:pt x="662" y="120"/>
                  </a:lnTo>
                  <a:lnTo>
                    <a:pt x="662" y="138"/>
                  </a:lnTo>
                  <a:lnTo>
                    <a:pt x="664" y="174"/>
                  </a:lnTo>
                  <a:lnTo>
                    <a:pt x="664" y="490"/>
                  </a:lnTo>
                  <a:lnTo>
                    <a:pt x="498" y="490"/>
                  </a:lnTo>
                  <a:lnTo>
                    <a:pt x="498" y="202"/>
                  </a:lnTo>
                  <a:lnTo>
                    <a:pt x="498" y="202"/>
                  </a:lnTo>
                  <a:lnTo>
                    <a:pt x="498" y="178"/>
                  </a:lnTo>
                  <a:lnTo>
                    <a:pt x="496" y="166"/>
                  </a:lnTo>
                  <a:lnTo>
                    <a:pt x="494" y="156"/>
                  </a:lnTo>
                  <a:lnTo>
                    <a:pt x="490" y="148"/>
                  </a:lnTo>
                  <a:lnTo>
                    <a:pt x="484" y="142"/>
                  </a:lnTo>
                  <a:lnTo>
                    <a:pt x="474" y="136"/>
                  </a:lnTo>
                  <a:lnTo>
                    <a:pt x="462" y="136"/>
                  </a:lnTo>
                  <a:lnTo>
                    <a:pt x="462" y="136"/>
                  </a:lnTo>
                  <a:lnTo>
                    <a:pt x="452" y="136"/>
                  </a:lnTo>
                  <a:lnTo>
                    <a:pt x="446" y="138"/>
                  </a:lnTo>
                  <a:lnTo>
                    <a:pt x="440" y="140"/>
                  </a:lnTo>
                  <a:lnTo>
                    <a:pt x="434" y="144"/>
                  </a:lnTo>
                  <a:lnTo>
                    <a:pt x="426" y="152"/>
                  </a:lnTo>
                  <a:lnTo>
                    <a:pt x="420" y="164"/>
                  </a:lnTo>
                  <a:lnTo>
                    <a:pt x="416" y="178"/>
                  </a:lnTo>
                  <a:lnTo>
                    <a:pt x="416" y="194"/>
                  </a:lnTo>
                  <a:lnTo>
                    <a:pt x="414" y="224"/>
                  </a:lnTo>
                  <a:lnTo>
                    <a:pt x="414" y="490"/>
                  </a:lnTo>
                  <a:lnTo>
                    <a:pt x="248" y="490"/>
                  </a:lnTo>
                  <a:lnTo>
                    <a:pt x="248" y="202"/>
                  </a:lnTo>
                  <a:lnTo>
                    <a:pt x="248" y="202"/>
                  </a:lnTo>
                  <a:lnTo>
                    <a:pt x="248" y="178"/>
                  </a:lnTo>
                  <a:lnTo>
                    <a:pt x="246" y="166"/>
                  </a:lnTo>
                  <a:lnTo>
                    <a:pt x="244" y="156"/>
                  </a:lnTo>
                  <a:lnTo>
                    <a:pt x="238" y="146"/>
                  </a:lnTo>
                  <a:lnTo>
                    <a:pt x="232" y="140"/>
                  </a:lnTo>
                  <a:lnTo>
                    <a:pt x="222" y="134"/>
                  </a:lnTo>
                  <a:lnTo>
                    <a:pt x="210" y="132"/>
                  </a:lnTo>
                  <a:lnTo>
                    <a:pt x="210" y="132"/>
                  </a:lnTo>
                  <a:lnTo>
                    <a:pt x="196" y="134"/>
                  </a:lnTo>
                  <a:lnTo>
                    <a:pt x="186" y="138"/>
                  </a:lnTo>
                  <a:lnTo>
                    <a:pt x="178" y="144"/>
                  </a:lnTo>
                  <a:lnTo>
                    <a:pt x="174" y="154"/>
                  </a:lnTo>
                  <a:lnTo>
                    <a:pt x="170" y="164"/>
                  </a:lnTo>
                  <a:lnTo>
                    <a:pt x="168" y="176"/>
                  </a:lnTo>
                  <a:lnTo>
                    <a:pt x="166" y="202"/>
                  </a:lnTo>
                  <a:lnTo>
                    <a:pt x="166" y="490"/>
                  </a:lnTo>
                  <a:lnTo>
                    <a:pt x="0" y="490"/>
                  </a:lnTo>
                  <a:lnTo>
                    <a:pt x="0" y="10"/>
                  </a:lnTo>
                  <a:lnTo>
                    <a:pt x="154" y="1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3" name="Freeform 39"/>
            <p:cNvSpPr>
              <a:spLocks noEditPoints="1"/>
            </p:cNvSpPr>
            <p:nvPr userDrawn="1"/>
          </p:nvSpPr>
          <p:spPr bwMode="black">
            <a:xfrm>
              <a:off x="1536" y="559"/>
              <a:ext cx="46" cy="182"/>
            </a:xfrm>
            <a:custGeom>
              <a:avLst/>
              <a:gdLst>
                <a:gd name="T0" fmla="*/ 168 w 168"/>
                <a:gd name="T1" fmla="*/ 128 h 656"/>
                <a:gd name="T2" fmla="*/ 0 w 168"/>
                <a:gd name="T3" fmla="*/ 128 h 656"/>
                <a:gd name="T4" fmla="*/ 0 w 168"/>
                <a:gd name="T5" fmla="*/ 0 h 656"/>
                <a:gd name="T6" fmla="*/ 168 w 168"/>
                <a:gd name="T7" fmla="*/ 0 h 656"/>
                <a:gd name="T8" fmla="*/ 168 w 168"/>
                <a:gd name="T9" fmla="*/ 128 h 656"/>
                <a:gd name="T10" fmla="*/ 168 w 168"/>
                <a:gd name="T11" fmla="*/ 656 h 656"/>
                <a:gd name="T12" fmla="*/ 0 w 168"/>
                <a:gd name="T13" fmla="*/ 656 h 656"/>
                <a:gd name="T14" fmla="*/ 0 w 168"/>
                <a:gd name="T15" fmla="*/ 176 h 656"/>
                <a:gd name="T16" fmla="*/ 168 w 168"/>
                <a:gd name="T17" fmla="*/ 176 h 656"/>
                <a:gd name="T18" fmla="*/ 168 w 168"/>
                <a:gd name="T19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656">
                  <a:moveTo>
                    <a:pt x="168" y="128"/>
                  </a:moveTo>
                  <a:lnTo>
                    <a:pt x="0" y="128"/>
                  </a:lnTo>
                  <a:lnTo>
                    <a:pt x="0" y="0"/>
                  </a:lnTo>
                  <a:lnTo>
                    <a:pt x="168" y="0"/>
                  </a:lnTo>
                  <a:lnTo>
                    <a:pt x="168" y="128"/>
                  </a:lnTo>
                  <a:close/>
                  <a:moveTo>
                    <a:pt x="168" y="656"/>
                  </a:moveTo>
                  <a:lnTo>
                    <a:pt x="0" y="656"/>
                  </a:lnTo>
                  <a:lnTo>
                    <a:pt x="0" y="176"/>
                  </a:lnTo>
                  <a:lnTo>
                    <a:pt x="168" y="176"/>
                  </a:lnTo>
                  <a:lnTo>
                    <a:pt x="168" y="656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4" name="Freeform 40"/>
            <p:cNvSpPr>
              <a:spLocks/>
            </p:cNvSpPr>
            <p:nvPr userDrawn="1"/>
          </p:nvSpPr>
          <p:spPr bwMode="black">
            <a:xfrm>
              <a:off x="1607" y="605"/>
              <a:ext cx="118" cy="136"/>
            </a:xfrm>
            <a:custGeom>
              <a:avLst/>
              <a:gdLst>
                <a:gd name="T0" fmla="*/ 0 w 428"/>
                <a:gd name="T1" fmla="*/ 10 h 490"/>
                <a:gd name="T2" fmla="*/ 160 w 428"/>
                <a:gd name="T3" fmla="*/ 10 h 490"/>
                <a:gd name="T4" fmla="*/ 160 w 428"/>
                <a:gd name="T5" fmla="*/ 78 h 490"/>
                <a:gd name="T6" fmla="*/ 162 w 428"/>
                <a:gd name="T7" fmla="*/ 78 h 490"/>
                <a:gd name="T8" fmla="*/ 162 w 428"/>
                <a:gd name="T9" fmla="*/ 78 h 490"/>
                <a:gd name="T10" fmla="*/ 170 w 428"/>
                <a:gd name="T11" fmla="*/ 58 h 490"/>
                <a:gd name="T12" fmla="*/ 182 w 428"/>
                <a:gd name="T13" fmla="*/ 42 h 490"/>
                <a:gd name="T14" fmla="*/ 196 w 428"/>
                <a:gd name="T15" fmla="*/ 28 h 490"/>
                <a:gd name="T16" fmla="*/ 212 w 428"/>
                <a:gd name="T17" fmla="*/ 18 h 490"/>
                <a:gd name="T18" fmla="*/ 228 w 428"/>
                <a:gd name="T19" fmla="*/ 10 h 490"/>
                <a:gd name="T20" fmla="*/ 246 w 428"/>
                <a:gd name="T21" fmla="*/ 4 h 490"/>
                <a:gd name="T22" fmla="*/ 266 w 428"/>
                <a:gd name="T23" fmla="*/ 0 h 490"/>
                <a:gd name="T24" fmla="*/ 286 w 428"/>
                <a:gd name="T25" fmla="*/ 0 h 490"/>
                <a:gd name="T26" fmla="*/ 286 w 428"/>
                <a:gd name="T27" fmla="*/ 0 h 490"/>
                <a:gd name="T28" fmla="*/ 302 w 428"/>
                <a:gd name="T29" fmla="*/ 0 h 490"/>
                <a:gd name="T30" fmla="*/ 318 w 428"/>
                <a:gd name="T31" fmla="*/ 2 h 490"/>
                <a:gd name="T32" fmla="*/ 334 w 428"/>
                <a:gd name="T33" fmla="*/ 6 h 490"/>
                <a:gd name="T34" fmla="*/ 348 w 428"/>
                <a:gd name="T35" fmla="*/ 10 h 490"/>
                <a:gd name="T36" fmla="*/ 364 w 428"/>
                <a:gd name="T37" fmla="*/ 18 h 490"/>
                <a:gd name="T38" fmla="*/ 376 w 428"/>
                <a:gd name="T39" fmla="*/ 26 h 490"/>
                <a:gd name="T40" fmla="*/ 390 w 428"/>
                <a:gd name="T41" fmla="*/ 36 h 490"/>
                <a:gd name="T42" fmla="*/ 400 w 428"/>
                <a:gd name="T43" fmla="*/ 50 h 490"/>
                <a:gd name="T44" fmla="*/ 400 w 428"/>
                <a:gd name="T45" fmla="*/ 50 h 490"/>
                <a:gd name="T46" fmla="*/ 408 w 428"/>
                <a:gd name="T47" fmla="*/ 66 h 490"/>
                <a:gd name="T48" fmla="*/ 416 w 428"/>
                <a:gd name="T49" fmla="*/ 82 h 490"/>
                <a:gd name="T50" fmla="*/ 420 w 428"/>
                <a:gd name="T51" fmla="*/ 100 h 490"/>
                <a:gd name="T52" fmla="*/ 424 w 428"/>
                <a:gd name="T53" fmla="*/ 118 h 490"/>
                <a:gd name="T54" fmla="*/ 426 w 428"/>
                <a:gd name="T55" fmla="*/ 156 h 490"/>
                <a:gd name="T56" fmla="*/ 428 w 428"/>
                <a:gd name="T57" fmla="*/ 194 h 490"/>
                <a:gd name="T58" fmla="*/ 428 w 428"/>
                <a:gd name="T59" fmla="*/ 490 h 490"/>
                <a:gd name="T60" fmla="*/ 258 w 428"/>
                <a:gd name="T61" fmla="*/ 490 h 490"/>
                <a:gd name="T62" fmla="*/ 258 w 428"/>
                <a:gd name="T63" fmla="*/ 198 h 490"/>
                <a:gd name="T64" fmla="*/ 258 w 428"/>
                <a:gd name="T65" fmla="*/ 198 h 490"/>
                <a:gd name="T66" fmla="*/ 256 w 428"/>
                <a:gd name="T67" fmla="*/ 176 h 490"/>
                <a:gd name="T68" fmla="*/ 256 w 428"/>
                <a:gd name="T69" fmla="*/ 164 h 490"/>
                <a:gd name="T70" fmla="*/ 252 w 428"/>
                <a:gd name="T71" fmla="*/ 152 h 490"/>
                <a:gd name="T72" fmla="*/ 248 w 428"/>
                <a:gd name="T73" fmla="*/ 144 h 490"/>
                <a:gd name="T74" fmla="*/ 242 w 428"/>
                <a:gd name="T75" fmla="*/ 136 h 490"/>
                <a:gd name="T76" fmla="*/ 232 w 428"/>
                <a:gd name="T77" fmla="*/ 130 h 490"/>
                <a:gd name="T78" fmla="*/ 220 w 428"/>
                <a:gd name="T79" fmla="*/ 128 h 490"/>
                <a:gd name="T80" fmla="*/ 220 w 428"/>
                <a:gd name="T81" fmla="*/ 128 h 490"/>
                <a:gd name="T82" fmla="*/ 204 w 428"/>
                <a:gd name="T83" fmla="*/ 130 h 490"/>
                <a:gd name="T84" fmla="*/ 192 w 428"/>
                <a:gd name="T85" fmla="*/ 136 h 490"/>
                <a:gd name="T86" fmla="*/ 184 w 428"/>
                <a:gd name="T87" fmla="*/ 144 h 490"/>
                <a:gd name="T88" fmla="*/ 178 w 428"/>
                <a:gd name="T89" fmla="*/ 156 h 490"/>
                <a:gd name="T90" fmla="*/ 174 w 428"/>
                <a:gd name="T91" fmla="*/ 168 h 490"/>
                <a:gd name="T92" fmla="*/ 170 w 428"/>
                <a:gd name="T93" fmla="*/ 182 h 490"/>
                <a:gd name="T94" fmla="*/ 170 w 428"/>
                <a:gd name="T95" fmla="*/ 212 h 490"/>
                <a:gd name="T96" fmla="*/ 170 w 428"/>
                <a:gd name="T97" fmla="*/ 490 h 490"/>
                <a:gd name="T98" fmla="*/ 0 w 428"/>
                <a:gd name="T99" fmla="*/ 490 h 490"/>
                <a:gd name="T100" fmla="*/ 0 w 428"/>
                <a:gd name="T101" fmla="*/ 1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8" h="490">
                  <a:moveTo>
                    <a:pt x="0" y="10"/>
                  </a:moveTo>
                  <a:lnTo>
                    <a:pt x="160" y="10"/>
                  </a:lnTo>
                  <a:lnTo>
                    <a:pt x="160" y="78"/>
                  </a:lnTo>
                  <a:lnTo>
                    <a:pt x="162" y="78"/>
                  </a:lnTo>
                  <a:lnTo>
                    <a:pt x="162" y="78"/>
                  </a:lnTo>
                  <a:lnTo>
                    <a:pt x="170" y="58"/>
                  </a:lnTo>
                  <a:lnTo>
                    <a:pt x="182" y="42"/>
                  </a:lnTo>
                  <a:lnTo>
                    <a:pt x="196" y="28"/>
                  </a:lnTo>
                  <a:lnTo>
                    <a:pt x="212" y="18"/>
                  </a:lnTo>
                  <a:lnTo>
                    <a:pt x="228" y="10"/>
                  </a:lnTo>
                  <a:lnTo>
                    <a:pt x="246" y="4"/>
                  </a:lnTo>
                  <a:lnTo>
                    <a:pt x="26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302" y="0"/>
                  </a:lnTo>
                  <a:lnTo>
                    <a:pt x="318" y="2"/>
                  </a:lnTo>
                  <a:lnTo>
                    <a:pt x="334" y="6"/>
                  </a:lnTo>
                  <a:lnTo>
                    <a:pt x="348" y="10"/>
                  </a:lnTo>
                  <a:lnTo>
                    <a:pt x="364" y="18"/>
                  </a:lnTo>
                  <a:lnTo>
                    <a:pt x="376" y="26"/>
                  </a:lnTo>
                  <a:lnTo>
                    <a:pt x="390" y="36"/>
                  </a:lnTo>
                  <a:lnTo>
                    <a:pt x="400" y="50"/>
                  </a:lnTo>
                  <a:lnTo>
                    <a:pt x="400" y="50"/>
                  </a:lnTo>
                  <a:lnTo>
                    <a:pt x="408" y="66"/>
                  </a:lnTo>
                  <a:lnTo>
                    <a:pt x="416" y="82"/>
                  </a:lnTo>
                  <a:lnTo>
                    <a:pt x="420" y="100"/>
                  </a:lnTo>
                  <a:lnTo>
                    <a:pt x="424" y="118"/>
                  </a:lnTo>
                  <a:lnTo>
                    <a:pt x="426" y="156"/>
                  </a:lnTo>
                  <a:lnTo>
                    <a:pt x="428" y="194"/>
                  </a:lnTo>
                  <a:lnTo>
                    <a:pt x="428" y="490"/>
                  </a:lnTo>
                  <a:lnTo>
                    <a:pt x="258" y="490"/>
                  </a:lnTo>
                  <a:lnTo>
                    <a:pt x="258" y="198"/>
                  </a:lnTo>
                  <a:lnTo>
                    <a:pt x="258" y="198"/>
                  </a:lnTo>
                  <a:lnTo>
                    <a:pt x="256" y="176"/>
                  </a:lnTo>
                  <a:lnTo>
                    <a:pt x="256" y="164"/>
                  </a:lnTo>
                  <a:lnTo>
                    <a:pt x="252" y="152"/>
                  </a:lnTo>
                  <a:lnTo>
                    <a:pt x="248" y="144"/>
                  </a:lnTo>
                  <a:lnTo>
                    <a:pt x="242" y="136"/>
                  </a:lnTo>
                  <a:lnTo>
                    <a:pt x="232" y="130"/>
                  </a:lnTo>
                  <a:lnTo>
                    <a:pt x="220" y="128"/>
                  </a:lnTo>
                  <a:lnTo>
                    <a:pt x="220" y="128"/>
                  </a:lnTo>
                  <a:lnTo>
                    <a:pt x="204" y="130"/>
                  </a:lnTo>
                  <a:lnTo>
                    <a:pt x="192" y="136"/>
                  </a:lnTo>
                  <a:lnTo>
                    <a:pt x="184" y="144"/>
                  </a:lnTo>
                  <a:lnTo>
                    <a:pt x="178" y="156"/>
                  </a:lnTo>
                  <a:lnTo>
                    <a:pt x="174" y="168"/>
                  </a:lnTo>
                  <a:lnTo>
                    <a:pt x="170" y="182"/>
                  </a:lnTo>
                  <a:lnTo>
                    <a:pt x="170" y="212"/>
                  </a:lnTo>
                  <a:lnTo>
                    <a:pt x="170" y="490"/>
                  </a:lnTo>
                  <a:lnTo>
                    <a:pt x="0" y="49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5" name="Freeform 41"/>
            <p:cNvSpPr>
              <a:spLocks noEditPoints="1"/>
            </p:cNvSpPr>
            <p:nvPr userDrawn="1"/>
          </p:nvSpPr>
          <p:spPr bwMode="black">
            <a:xfrm>
              <a:off x="1741" y="605"/>
              <a:ext cx="129" cy="139"/>
            </a:xfrm>
            <a:custGeom>
              <a:avLst/>
              <a:gdLst>
                <a:gd name="T0" fmla="*/ 298 w 466"/>
                <a:gd name="T1" fmla="*/ 458 h 500"/>
                <a:gd name="T2" fmla="*/ 282 w 466"/>
                <a:gd name="T3" fmla="*/ 444 h 500"/>
                <a:gd name="T4" fmla="*/ 234 w 466"/>
                <a:gd name="T5" fmla="*/ 482 h 500"/>
                <a:gd name="T6" fmla="*/ 176 w 466"/>
                <a:gd name="T7" fmla="*/ 500 h 500"/>
                <a:gd name="T8" fmla="*/ 124 w 466"/>
                <a:gd name="T9" fmla="*/ 498 h 500"/>
                <a:gd name="T10" fmla="*/ 82 w 466"/>
                <a:gd name="T11" fmla="*/ 486 h 500"/>
                <a:gd name="T12" fmla="*/ 46 w 466"/>
                <a:gd name="T13" fmla="*/ 464 h 500"/>
                <a:gd name="T14" fmla="*/ 20 w 466"/>
                <a:gd name="T15" fmla="*/ 432 h 500"/>
                <a:gd name="T16" fmla="*/ 4 w 466"/>
                <a:gd name="T17" fmla="*/ 388 h 500"/>
                <a:gd name="T18" fmla="*/ 0 w 466"/>
                <a:gd name="T19" fmla="*/ 356 h 500"/>
                <a:gd name="T20" fmla="*/ 6 w 466"/>
                <a:gd name="T21" fmla="*/ 314 h 500"/>
                <a:gd name="T22" fmla="*/ 36 w 466"/>
                <a:gd name="T23" fmla="*/ 260 h 500"/>
                <a:gd name="T24" fmla="*/ 92 w 466"/>
                <a:gd name="T25" fmla="*/ 216 h 500"/>
                <a:gd name="T26" fmla="*/ 158 w 466"/>
                <a:gd name="T27" fmla="*/ 194 h 500"/>
                <a:gd name="T28" fmla="*/ 288 w 466"/>
                <a:gd name="T29" fmla="*/ 176 h 500"/>
                <a:gd name="T30" fmla="*/ 288 w 466"/>
                <a:gd name="T31" fmla="*/ 158 h 500"/>
                <a:gd name="T32" fmla="*/ 278 w 466"/>
                <a:gd name="T33" fmla="*/ 126 h 500"/>
                <a:gd name="T34" fmla="*/ 250 w 466"/>
                <a:gd name="T35" fmla="*/ 114 h 500"/>
                <a:gd name="T36" fmla="*/ 224 w 466"/>
                <a:gd name="T37" fmla="*/ 114 h 500"/>
                <a:gd name="T38" fmla="*/ 192 w 466"/>
                <a:gd name="T39" fmla="*/ 124 h 500"/>
                <a:gd name="T40" fmla="*/ 172 w 466"/>
                <a:gd name="T41" fmla="*/ 152 h 500"/>
                <a:gd name="T42" fmla="*/ 14 w 466"/>
                <a:gd name="T43" fmla="*/ 150 h 500"/>
                <a:gd name="T44" fmla="*/ 36 w 466"/>
                <a:gd name="T45" fmla="*/ 92 h 500"/>
                <a:gd name="T46" fmla="*/ 70 w 466"/>
                <a:gd name="T47" fmla="*/ 50 h 500"/>
                <a:gd name="T48" fmla="*/ 116 w 466"/>
                <a:gd name="T49" fmla="*/ 22 h 500"/>
                <a:gd name="T50" fmla="*/ 168 w 466"/>
                <a:gd name="T51" fmla="*/ 6 h 500"/>
                <a:gd name="T52" fmla="*/ 242 w 466"/>
                <a:gd name="T53" fmla="*/ 0 h 500"/>
                <a:gd name="T54" fmla="*/ 324 w 466"/>
                <a:gd name="T55" fmla="*/ 8 h 500"/>
                <a:gd name="T56" fmla="*/ 384 w 466"/>
                <a:gd name="T57" fmla="*/ 30 h 500"/>
                <a:gd name="T58" fmla="*/ 412 w 466"/>
                <a:gd name="T59" fmla="*/ 50 h 500"/>
                <a:gd name="T60" fmla="*/ 434 w 466"/>
                <a:gd name="T61" fmla="*/ 78 h 500"/>
                <a:gd name="T62" fmla="*/ 452 w 466"/>
                <a:gd name="T63" fmla="*/ 142 h 500"/>
                <a:gd name="T64" fmla="*/ 452 w 466"/>
                <a:gd name="T65" fmla="*/ 386 h 500"/>
                <a:gd name="T66" fmla="*/ 454 w 466"/>
                <a:gd name="T67" fmla="*/ 438 h 500"/>
                <a:gd name="T68" fmla="*/ 302 w 466"/>
                <a:gd name="T69" fmla="*/ 490 h 500"/>
                <a:gd name="T70" fmla="*/ 272 w 466"/>
                <a:gd name="T71" fmla="*/ 268 h 500"/>
                <a:gd name="T72" fmla="*/ 218 w 466"/>
                <a:gd name="T73" fmla="*/ 284 h 500"/>
                <a:gd name="T74" fmla="*/ 190 w 466"/>
                <a:gd name="T75" fmla="*/ 306 h 500"/>
                <a:gd name="T76" fmla="*/ 178 w 466"/>
                <a:gd name="T77" fmla="*/ 332 h 500"/>
                <a:gd name="T78" fmla="*/ 178 w 466"/>
                <a:gd name="T79" fmla="*/ 354 h 500"/>
                <a:gd name="T80" fmla="*/ 190 w 466"/>
                <a:gd name="T81" fmla="*/ 376 h 500"/>
                <a:gd name="T82" fmla="*/ 212 w 466"/>
                <a:gd name="T83" fmla="*/ 386 h 500"/>
                <a:gd name="T84" fmla="*/ 234 w 466"/>
                <a:gd name="T85" fmla="*/ 386 h 500"/>
                <a:gd name="T86" fmla="*/ 260 w 466"/>
                <a:gd name="T87" fmla="*/ 378 h 500"/>
                <a:gd name="T88" fmla="*/ 280 w 466"/>
                <a:gd name="T89" fmla="*/ 350 h 500"/>
                <a:gd name="T90" fmla="*/ 288 w 466"/>
                <a:gd name="T91" fmla="*/ 274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6" h="500">
                  <a:moveTo>
                    <a:pt x="302" y="490"/>
                  </a:moveTo>
                  <a:lnTo>
                    <a:pt x="302" y="490"/>
                  </a:lnTo>
                  <a:lnTo>
                    <a:pt x="298" y="458"/>
                  </a:lnTo>
                  <a:lnTo>
                    <a:pt x="296" y="424"/>
                  </a:lnTo>
                  <a:lnTo>
                    <a:pt x="296" y="424"/>
                  </a:lnTo>
                  <a:lnTo>
                    <a:pt x="282" y="444"/>
                  </a:lnTo>
                  <a:lnTo>
                    <a:pt x="268" y="460"/>
                  </a:lnTo>
                  <a:lnTo>
                    <a:pt x="252" y="472"/>
                  </a:lnTo>
                  <a:lnTo>
                    <a:pt x="234" y="482"/>
                  </a:lnTo>
                  <a:lnTo>
                    <a:pt x="216" y="490"/>
                  </a:lnTo>
                  <a:lnTo>
                    <a:pt x="196" y="496"/>
                  </a:lnTo>
                  <a:lnTo>
                    <a:pt x="176" y="500"/>
                  </a:lnTo>
                  <a:lnTo>
                    <a:pt x="154" y="500"/>
                  </a:lnTo>
                  <a:lnTo>
                    <a:pt x="154" y="500"/>
                  </a:lnTo>
                  <a:lnTo>
                    <a:pt x="124" y="498"/>
                  </a:lnTo>
                  <a:lnTo>
                    <a:pt x="108" y="496"/>
                  </a:lnTo>
                  <a:lnTo>
                    <a:pt x="94" y="492"/>
                  </a:lnTo>
                  <a:lnTo>
                    <a:pt x="82" y="486"/>
                  </a:lnTo>
                  <a:lnTo>
                    <a:pt x="70" y="480"/>
                  </a:lnTo>
                  <a:lnTo>
                    <a:pt x="58" y="472"/>
                  </a:lnTo>
                  <a:lnTo>
                    <a:pt x="46" y="464"/>
                  </a:lnTo>
                  <a:lnTo>
                    <a:pt x="36" y="454"/>
                  </a:lnTo>
                  <a:lnTo>
                    <a:pt x="28" y="444"/>
                  </a:lnTo>
                  <a:lnTo>
                    <a:pt x="20" y="432"/>
                  </a:lnTo>
                  <a:lnTo>
                    <a:pt x="12" y="418"/>
                  </a:lnTo>
                  <a:lnTo>
                    <a:pt x="8" y="404"/>
                  </a:lnTo>
                  <a:lnTo>
                    <a:pt x="4" y="388"/>
                  </a:lnTo>
                  <a:lnTo>
                    <a:pt x="2" y="372"/>
                  </a:lnTo>
                  <a:lnTo>
                    <a:pt x="0" y="356"/>
                  </a:lnTo>
                  <a:lnTo>
                    <a:pt x="0" y="356"/>
                  </a:lnTo>
                  <a:lnTo>
                    <a:pt x="2" y="342"/>
                  </a:lnTo>
                  <a:lnTo>
                    <a:pt x="2" y="328"/>
                  </a:lnTo>
                  <a:lnTo>
                    <a:pt x="6" y="314"/>
                  </a:lnTo>
                  <a:lnTo>
                    <a:pt x="10" y="302"/>
                  </a:lnTo>
                  <a:lnTo>
                    <a:pt x="20" y="280"/>
                  </a:lnTo>
                  <a:lnTo>
                    <a:pt x="36" y="260"/>
                  </a:lnTo>
                  <a:lnTo>
                    <a:pt x="52" y="242"/>
                  </a:lnTo>
                  <a:lnTo>
                    <a:pt x="72" y="228"/>
                  </a:lnTo>
                  <a:lnTo>
                    <a:pt x="92" y="216"/>
                  </a:lnTo>
                  <a:lnTo>
                    <a:pt x="116" y="208"/>
                  </a:lnTo>
                  <a:lnTo>
                    <a:pt x="116" y="208"/>
                  </a:lnTo>
                  <a:lnTo>
                    <a:pt x="158" y="194"/>
                  </a:lnTo>
                  <a:lnTo>
                    <a:pt x="200" y="186"/>
                  </a:lnTo>
                  <a:lnTo>
                    <a:pt x="244" y="180"/>
                  </a:lnTo>
                  <a:lnTo>
                    <a:pt x="288" y="176"/>
                  </a:lnTo>
                  <a:lnTo>
                    <a:pt x="288" y="174"/>
                  </a:lnTo>
                  <a:lnTo>
                    <a:pt x="288" y="174"/>
                  </a:lnTo>
                  <a:lnTo>
                    <a:pt x="288" y="158"/>
                  </a:lnTo>
                  <a:lnTo>
                    <a:pt x="286" y="146"/>
                  </a:lnTo>
                  <a:lnTo>
                    <a:pt x="282" y="136"/>
                  </a:lnTo>
                  <a:lnTo>
                    <a:pt x="278" y="126"/>
                  </a:lnTo>
                  <a:lnTo>
                    <a:pt x="270" y="120"/>
                  </a:lnTo>
                  <a:lnTo>
                    <a:pt x="262" y="116"/>
                  </a:lnTo>
                  <a:lnTo>
                    <a:pt x="250" y="114"/>
                  </a:lnTo>
                  <a:lnTo>
                    <a:pt x="236" y="112"/>
                  </a:lnTo>
                  <a:lnTo>
                    <a:pt x="236" y="112"/>
                  </a:lnTo>
                  <a:lnTo>
                    <a:pt x="224" y="114"/>
                  </a:lnTo>
                  <a:lnTo>
                    <a:pt x="212" y="116"/>
                  </a:lnTo>
                  <a:lnTo>
                    <a:pt x="202" y="120"/>
                  </a:lnTo>
                  <a:lnTo>
                    <a:pt x="192" y="124"/>
                  </a:lnTo>
                  <a:lnTo>
                    <a:pt x="184" y="132"/>
                  </a:lnTo>
                  <a:lnTo>
                    <a:pt x="178" y="142"/>
                  </a:lnTo>
                  <a:lnTo>
                    <a:pt x="172" y="152"/>
                  </a:lnTo>
                  <a:lnTo>
                    <a:pt x="170" y="166"/>
                  </a:lnTo>
                  <a:lnTo>
                    <a:pt x="14" y="150"/>
                  </a:lnTo>
                  <a:lnTo>
                    <a:pt x="14" y="150"/>
                  </a:lnTo>
                  <a:lnTo>
                    <a:pt x="20" y="130"/>
                  </a:lnTo>
                  <a:lnTo>
                    <a:pt x="26" y="110"/>
                  </a:lnTo>
                  <a:lnTo>
                    <a:pt x="36" y="92"/>
                  </a:lnTo>
                  <a:lnTo>
                    <a:pt x="46" y="76"/>
                  </a:lnTo>
                  <a:lnTo>
                    <a:pt x="58" y="62"/>
                  </a:lnTo>
                  <a:lnTo>
                    <a:pt x="70" y="50"/>
                  </a:lnTo>
                  <a:lnTo>
                    <a:pt x="84" y="40"/>
                  </a:lnTo>
                  <a:lnTo>
                    <a:pt x="100" y="30"/>
                  </a:lnTo>
                  <a:lnTo>
                    <a:pt x="116" y="22"/>
                  </a:lnTo>
                  <a:lnTo>
                    <a:pt x="132" y="16"/>
                  </a:lnTo>
                  <a:lnTo>
                    <a:pt x="150" y="10"/>
                  </a:lnTo>
                  <a:lnTo>
                    <a:pt x="168" y="6"/>
                  </a:lnTo>
                  <a:lnTo>
                    <a:pt x="204" y="2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82" y="2"/>
                  </a:lnTo>
                  <a:lnTo>
                    <a:pt x="304" y="4"/>
                  </a:lnTo>
                  <a:lnTo>
                    <a:pt x="324" y="8"/>
                  </a:lnTo>
                  <a:lnTo>
                    <a:pt x="346" y="14"/>
                  </a:lnTo>
                  <a:lnTo>
                    <a:pt x="366" y="20"/>
                  </a:lnTo>
                  <a:lnTo>
                    <a:pt x="384" y="30"/>
                  </a:lnTo>
                  <a:lnTo>
                    <a:pt x="402" y="42"/>
                  </a:lnTo>
                  <a:lnTo>
                    <a:pt x="402" y="42"/>
                  </a:lnTo>
                  <a:lnTo>
                    <a:pt x="412" y="50"/>
                  </a:lnTo>
                  <a:lnTo>
                    <a:pt x="420" y="58"/>
                  </a:lnTo>
                  <a:lnTo>
                    <a:pt x="428" y="68"/>
                  </a:lnTo>
                  <a:lnTo>
                    <a:pt x="434" y="78"/>
                  </a:lnTo>
                  <a:lnTo>
                    <a:pt x="442" y="98"/>
                  </a:lnTo>
                  <a:lnTo>
                    <a:pt x="448" y="120"/>
                  </a:lnTo>
                  <a:lnTo>
                    <a:pt x="452" y="142"/>
                  </a:lnTo>
                  <a:lnTo>
                    <a:pt x="452" y="166"/>
                  </a:lnTo>
                  <a:lnTo>
                    <a:pt x="452" y="216"/>
                  </a:lnTo>
                  <a:lnTo>
                    <a:pt x="452" y="386"/>
                  </a:lnTo>
                  <a:lnTo>
                    <a:pt x="452" y="386"/>
                  </a:lnTo>
                  <a:lnTo>
                    <a:pt x="452" y="412"/>
                  </a:lnTo>
                  <a:lnTo>
                    <a:pt x="454" y="438"/>
                  </a:lnTo>
                  <a:lnTo>
                    <a:pt x="458" y="466"/>
                  </a:lnTo>
                  <a:lnTo>
                    <a:pt x="466" y="490"/>
                  </a:lnTo>
                  <a:lnTo>
                    <a:pt x="302" y="490"/>
                  </a:lnTo>
                  <a:close/>
                  <a:moveTo>
                    <a:pt x="288" y="266"/>
                  </a:moveTo>
                  <a:lnTo>
                    <a:pt x="288" y="266"/>
                  </a:lnTo>
                  <a:lnTo>
                    <a:pt x="272" y="268"/>
                  </a:lnTo>
                  <a:lnTo>
                    <a:pt x="254" y="272"/>
                  </a:lnTo>
                  <a:lnTo>
                    <a:pt x="234" y="276"/>
                  </a:lnTo>
                  <a:lnTo>
                    <a:pt x="218" y="284"/>
                  </a:lnTo>
                  <a:lnTo>
                    <a:pt x="202" y="294"/>
                  </a:lnTo>
                  <a:lnTo>
                    <a:pt x="196" y="300"/>
                  </a:lnTo>
                  <a:lnTo>
                    <a:pt x="190" y="306"/>
                  </a:lnTo>
                  <a:lnTo>
                    <a:pt x="184" y="314"/>
                  </a:lnTo>
                  <a:lnTo>
                    <a:pt x="180" y="322"/>
                  </a:lnTo>
                  <a:lnTo>
                    <a:pt x="178" y="332"/>
                  </a:lnTo>
                  <a:lnTo>
                    <a:pt x="178" y="342"/>
                  </a:lnTo>
                  <a:lnTo>
                    <a:pt x="178" y="342"/>
                  </a:lnTo>
                  <a:lnTo>
                    <a:pt x="178" y="354"/>
                  </a:lnTo>
                  <a:lnTo>
                    <a:pt x="182" y="362"/>
                  </a:lnTo>
                  <a:lnTo>
                    <a:pt x="186" y="370"/>
                  </a:lnTo>
                  <a:lnTo>
                    <a:pt x="190" y="376"/>
                  </a:lnTo>
                  <a:lnTo>
                    <a:pt x="196" y="382"/>
                  </a:lnTo>
                  <a:lnTo>
                    <a:pt x="204" y="384"/>
                  </a:lnTo>
                  <a:lnTo>
                    <a:pt x="212" y="386"/>
                  </a:lnTo>
                  <a:lnTo>
                    <a:pt x="222" y="388"/>
                  </a:lnTo>
                  <a:lnTo>
                    <a:pt x="222" y="388"/>
                  </a:lnTo>
                  <a:lnTo>
                    <a:pt x="234" y="386"/>
                  </a:lnTo>
                  <a:lnTo>
                    <a:pt x="244" y="384"/>
                  </a:lnTo>
                  <a:lnTo>
                    <a:pt x="252" y="382"/>
                  </a:lnTo>
                  <a:lnTo>
                    <a:pt x="260" y="378"/>
                  </a:lnTo>
                  <a:lnTo>
                    <a:pt x="266" y="372"/>
                  </a:lnTo>
                  <a:lnTo>
                    <a:pt x="272" y="366"/>
                  </a:lnTo>
                  <a:lnTo>
                    <a:pt x="280" y="350"/>
                  </a:lnTo>
                  <a:lnTo>
                    <a:pt x="284" y="334"/>
                  </a:lnTo>
                  <a:lnTo>
                    <a:pt x="286" y="314"/>
                  </a:lnTo>
                  <a:lnTo>
                    <a:pt x="288" y="274"/>
                  </a:lnTo>
                  <a:lnTo>
                    <a:pt x="288" y="266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6" name="Freeform 42"/>
            <p:cNvSpPr>
              <a:spLocks/>
            </p:cNvSpPr>
            <p:nvPr userDrawn="1"/>
          </p:nvSpPr>
          <p:spPr bwMode="black">
            <a:xfrm>
              <a:off x="1888" y="605"/>
              <a:ext cx="118" cy="136"/>
            </a:xfrm>
            <a:custGeom>
              <a:avLst/>
              <a:gdLst>
                <a:gd name="T0" fmla="*/ 0 w 428"/>
                <a:gd name="T1" fmla="*/ 10 h 490"/>
                <a:gd name="T2" fmla="*/ 160 w 428"/>
                <a:gd name="T3" fmla="*/ 10 h 490"/>
                <a:gd name="T4" fmla="*/ 160 w 428"/>
                <a:gd name="T5" fmla="*/ 78 h 490"/>
                <a:gd name="T6" fmla="*/ 162 w 428"/>
                <a:gd name="T7" fmla="*/ 78 h 490"/>
                <a:gd name="T8" fmla="*/ 162 w 428"/>
                <a:gd name="T9" fmla="*/ 78 h 490"/>
                <a:gd name="T10" fmla="*/ 170 w 428"/>
                <a:gd name="T11" fmla="*/ 58 h 490"/>
                <a:gd name="T12" fmla="*/ 182 w 428"/>
                <a:gd name="T13" fmla="*/ 42 h 490"/>
                <a:gd name="T14" fmla="*/ 196 w 428"/>
                <a:gd name="T15" fmla="*/ 28 h 490"/>
                <a:gd name="T16" fmla="*/ 212 w 428"/>
                <a:gd name="T17" fmla="*/ 18 h 490"/>
                <a:gd name="T18" fmla="*/ 228 w 428"/>
                <a:gd name="T19" fmla="*/ 10 h 490"/>
                <a:gd name="T20" fmla="*/ 246 w 428"/>
                <a:gd name="T21" fmla="*/ 4 h 490"/>
                <a:gd name="T22" fmla="*/ 266 w 428"/>
                <a:gd name="T23" fmla="*/ 0 h 490"/>
                <a:gd name="T24" fmla="*/ 286 w 428"/>
                <a:gd name="T25" fmla="*/ 0 h 490"/>
                <a:gd name="T26" fmla="*/ 286 w 428"/>
                <a:gd name="T27" fmla="*/ 0 h 490"/>
                <a:gd name="T28" fmla="*/ 302 w 428"/>
                <a:gd name="T29" fmla="*/ 0 h 490"/>
                <a:gd name="T30" fmla="*/ 318 w 428"/>
                <a:gd name="T31" fmla="*/ 2 h 490"/>
                <a:gd name="T32" fmla="*/ 334 w 428"/>
                <a:gd name="T33" fmla="*/ 6 h 490"/>
                <a:gd name="T34" fmla="*/ 348 w 428"/>
                <a:gd name="T35" fmla="*/ 10 h 490"/>
                <a:gd name="T36" fmla="*/ 364 w 428"/>
                <a:gd name="T37" fmla="*/ 18 h 490"/>
                <a:gd name="T38" fmla="*/ 376 w 428"/>
                <a:gd name="T39" fmla="*/ 26 h 490"/>
                <a:gd name="T40" fmla="*/ 390 w 428"/>
                <a:gd name="T41" fmla="*/ 36 h 490"/>
                <a:gd name="T42" fmla="*/ 400 w 428"/>
                <a:gd name="T43" fmla="*/ 50 h 490"/>
                <a:gd name="T44" fmla="*/ 400 w 428"/>
                <a:gd name="T45" fmla="*/ 50 h 490"/>
                <a:gd name="T46" fmla="*/ 408 w 428"/>
                <a:gd name="T47" fmla="*/ 66 h 490"/>
                <a:gd name="T48" fmla="*/ 416 w 428"/>
                <a:gd name="T49" fmla="*/ 82 h 490"/>
                <a:gd name="T50" fmla="*/ 420 w 428"/>
                <a:gd name="T51" fmla="*/ 100 h 490"/>
                <a:gd name="T52" fmla="*/ 424 w 428"/>
                <a:gd name="T53" fmla="*/ 118 h 490"/>
                <a:gd name="T54" fmla="*/ 426 w 428"/>
                <a:gd name="T55" fmla="*/ 156 h 490"/>
                <a:gd name="T56" fmla="*/ 428 w 428"/>
                <a:gd name="T57" fmla="*/ 194 h 490"/>
                <a:gd name="T58" fmla="*/ 428 w 428"/>
                <a:gd name="T59" fmla="*/ 490 h 490"/>
                <a:gd name="T60" fmla="*/ 258 w 428"/>
                <a:gd name="T61" fmla="*/ 490 h 490"/>
                <a:gd name="T62" fmla="*/ 258 w 428"/>
                <a:gd name="T63" fmla="*/ 198 h 490"/>
                <a:gd name="T64" fmla="*/ 258 w 428"/>
                <a:gd name="T65" fmla="*/ 198 h 490"/>
                <a:gd name="T66" fmla="*/ 258 w 428"/>
                <a:gd name="T67" fmla="*/ 176 h 490"/>
                <a:gd name="T68" fmla="*/ 256 w 428"/>
                <a:gd name="T69" fmla="*/ 164 h 490"/>
                <a:gd name="T70" fmla="*/ 254 w 428"/>
                <a:gd name="T71" fmla="*/ 152 h 490"/>
                <a:gd name="T72" fmla="*/ 248 w 428"/>
                <a:gd name="T73" fmla="*/ 144 h 490"/>
                <a:gd name="T74" fmla="*/ 242 w 428"/>
                <a:gd name="T75" fmla="*/ 136 h 490"/>
                <a:gd name="T76" fmla="*/ 232 w 428"/>
                <a:gd name="T77" fmla="*/ 130 h 490"/>
                <a:gd name="T78" fmla="*/ 220 w 428"/>
                <a:gd name="T79" fmla="*/ 128 h 490"/>
                <a:gd name="T80" fmla="*/ 220 w 428"/>
                <a:gd name="T81" fmla="*/ 128 h 490"/>
                <a:gd name="T82" fmla="*/ 206 w 428"/>
                <a:gd name="T83" fmla="*/ 130 h 490"/>
                <a:gd name="T84" fmla="*/ 192 w 428"/>
                <a:gd name="T85" fmla="*/ 136 h 490"/>
                <a:gd name="T86" fmla="*/ 184 w 428"/>
                <a:gd name="T87" fmla="*/ 144 h 490"/>
                <a:gd name="T88" fmla="*/ 178 w 428"/>
                <a:gd name="T89" fmla="*/ 156 h 490"/>
                <a:gd name="T90" fmla="*/ 174 w 428"/>
                <a:gd name="T91" fmla="*/ 168 h 490"/>
                <a:gd name="T92" fmla="*/ 170 w 428"/>
                <a:gd name="T93" fmla="*/ 182 h 490"/>
                <a:gd name="T94" fmla="*/ 170 w 428"/>
                <a:gd name="T95" fmla="*/ 212 h 490"/>
                <a:gd name="T96" fmla="*/ 170 w 428"/>
                <a:gd name="T97" fmla="*/ 490 h 490"/>
                <a:gd name="T98" fmla="*/ 0 w 428"/>
                <a:gd name="T99" fmla="*/ 490 h 490"/>
                <a:gd name="T100" fmla="*/ 0 w 428"/>
                <a:gd name="T101" fmla="*/ 1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8" h="490">
                  <a:moveTo>
                    <a:pt x="0" y="10"/>
                  </a:moveTo>
                  <a:lnTo>
                    <a:pt x="160" y="10"/>
                  </a:lnTo>
                  <a:lnTo>
                    <a:pt x="160" y="78"/>
                  </a:lnTo>
                  <a:lnTo>
                    <a:pt x="162" y="78"/>
                  </a:lnTo>
                  <a:lnTo>
                    <a:pt x="162" y="78"/>
                  </a:lnTo>
                  <a:lnTo>
                    <a:pt x="170" y="58"/>
                  </a:lnTo>
                  <a:lnTo>
                    <a:pt x="182" y="42"/>
                  </a:lnTo>
                  <a:lnTo>
                    <a:pt x="196" y="28"/>
                  </a:lnTo>
                  <a:lnTo>
                    <a:pt x="212" y="18"/>
                  </a:lnTo>
                  <a:lnTo>
                    <a:pt x="228" y="10"/>
                  </a:lnTo>
                  <a:lnTo>
                    <a:pt x="246" y="4"/>
                  </a:lnTo>
                  <a:lnTo>
                    <a:pt x="26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302" y="0"/>
                  </a:lnTo>
                  <a:lnTo>
                    <a:pt x="318" y="2"/>
                  </a:lnTo>
                  <a:lnTo>
                    <a:pt x="334" y="6"/>
                  </a:lnTo>
                  <a:lnTo>
                    <a:pt x="348" y="10"/>
                  </a:lnTo>
                  <a:lnTo>
                    <a:pt x="364" y="18"/>
                  </a:lnTo>
                  <a:lnTo>
                    <a:pt x="376" y="26"/>
                  </a:lnTo>
                  <a:lnTo>
                    <a:pt x="390" y="36"/>
                  </a:lnTo>
                  <a:lnTo>
                    <a:pt x="400" y="50"/>
                  </a:lnTo>
                  <a:lnTo>
                    <a:pt x="400" y="50"/>
                  </a:lnTo>
                  <a:lnTo>
                    <a:pt x="408" y="66"/>
                  </a:lnTo>
                  <a:lnTo>
                    <a:pt x="416" y="82"/>
                  </a:lnTo>
                  <a:lnTo>
                    <a:pt x="420" y="100"/>
                  </a:lnTo>
                  <a:lnTo>
                    <a:pt x="424" y="118"/>
                  </a:lnTo>
                  <a:lnTo>
                    <a:pt x="426" y="156"/>
                  </a:lnTo>
                  <a:lnTo>
                    <a:pt x="428" y="194"/>
                  </a:lnTo>
                  <a:lnTo>
                    <a:pt x="428" y="490"/>
                  </a:lnTo>
                  <a:lnTo>
                    <a:pt x="258" y="490"/>
                  </a:lnTo>
                  <a:lnTo>
                    <a:pt x="258" y="198"/>
                  </a:lnTo>
                  <a:lnTo>
                    <a:pt x="258" y="198"/>
                  </a:lnTo>
                  <a:lnTo>
                    <a:pt x="258" y="176"/>
                  </a:lnTo>
                  <a:lnTo>
                    <a:pt x="256" y="164"/>
                  </a:lnTo>
                  <a:lnTo>
                    <a:pt x="254" y="152"/>
                  </a:lnTo>
                  <a:lnTo>
                    <a:pt x="248" y="144"/>
                  </a:lnTo>
                  <a:lnTo>
                    <a:pt x="242" y="136"/>
                  </a:lnTo>
                  <a:lnTo>
                    <a:pt x="232" y="130"/>
                  </a:lnTo>
                  <a:lnTo>
                    <a:pt x="220" y="128"/>
                  </a:lnTo>
                  <a:lnTo>
                    <a:pt x="220" y="128"/>
                  </a:lnTo>
                  <a:lnTo>
                    <a:pt x="206" y="130"/>
                  </a:lnTo>
                  <a:lnTo>
                    <a:pt x="192" y="136"/>
                  </a:lnTo>
                  <a:lnTo>
                    <a:pt x="184" y="144"/>
                  </a:lnTo>
                  <a:lnTo>
                    <a:pt x="178" y="156"/>
                  </a:lnTo>
                  <a:lnTo>
                    <a:pt x="174" y="168"/>
                  </a:lnTo>
                  <a:lnTo>
                    <a:pt x="170" y="182"/>
                  </a:lnTo>
                  <a:lnTo>
                    <a:pt x="170" y="212"/>
                  </a:lnTo>
                  <a:lnTo>
                    <a:pt x="170" y="490"/>
                  </a:lnTo>
                  <a:lnTo>
                    <a:pt x="0" y="49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7" name="Freeform 43"/>
            <p:cNvSpPr>
              <a:spLocks/>
            </p:cNvSpPr>
            <p:nvPr userDrawn="1"/>
          </p:nvSpPr>
          <p:spPr bwMode="black">
            <a:xfrm>
              <a:off x="2019" y="564"/>
              <a:ext cx="88" cy="180"/>
            </a:xfrm>
            <a:custGeom>
              <a:avLst/>
              <a:gdLst>
                <a:gd name="T0" fmla="*/ 232 w 320"/>
                <a:gd name="T1" fmla="*/ 160 h 652"/>
                <a:gd name="T2" fmla="*/ 320 w 320"/>
                <a:gd name="T3" fmla="*/ 160 h 652"/>
                <a:gd name="T4" fmla="*/ 320 w 320"/>
                <a:gd name="T5" fmla="*/ 282 h 652"/>
                <a:gd name="T6" fmla="*/ 234 w 320"/>
                <a:gd name="T7" fmla="*/ 282 h 652"/>
                <a:gd name="T8" fmla="*/ 234 w 320"/>
                <a:gd name="T9" fmla="*/ 448 h 652"/>
                <a:gd name="T10" fmla="*/ 234 w 320"/>
                <a:gd name="T11" fmla="*/ 448 h 652"/>
                <a:gd name="T12" fmla="*/ 234 w 320"/>
                <a:gd name="T13" fmla="*/ 472 h 652"/>
                <a:gd name="T14" fmla="*/ 234 w 320"/>
                <a:gd name="T15" fmla="*/ 482 h 652"/>
                <a:gd name="T16" fmla="*/ 238 w 320"/>
                <a:gd name="T17" fmla="*/ 492 h 652"/>
                <a:gd name="T18" fmla="*/ 242 w 320"/>
                <a:gd name="T19" fmla="*/ 500 h 652"/>
                <a:gd name="T20" fmla="*/ 248 w 320"/>
                <a:gd name="T21" fmla="*/ 504 h 652"/>
                <a:gd name="T22" fmla="*/ 258 w 320"/>
                <a:gd name="T23" fmla="*/ 508 h 652"/>
                <a:gd name="T24" fmla="*/ 270 w 320"/>
                <a:gd name="T25" fmla="*/ 510 h 652"/>
                <a:gd name="T26" fmla="*/ 270 w 320"/>
                <a:gd name="T27" fmla="*/ 510 h 652"/>
                <a:gd name="T28" fmla="*/ 282 w 320"/>
                <a:gd name="T29" fmla="*/ 510 h 652"/>
                <a:gd name="T30" fmla="*/ 296 w 320"/>
                <a:gd name="T31" fmla="*/ 508 h 652"/>
                <a:gd name="T32" fmla="*/ 320 w 320"/>
                <a:gd name="T33" fmla="*/ 502 h 652"/>
                <a:gd name="T34" fmla="*/ 320 w 320"/>
                <a:gd name="T35" fmla="*/ 636 h 652"/>
                <a:gd name="T36" fmla="*/ 320 w 320"/>
                <a:gd name="T37" fmla="*/ 636 h 652"/>
                <a:gd name="T38" fmla="*/ 288 w 320"/>
                <a:gd name="T39" fmla="*/ 644 h 652"/>
                <a:gd name="T40" fmla="*/ 254 w 320"/>
                <a:gd name="T41" fmla="*/ 648 h 652"/>
                <a:gd name="T42" fmla="*/ 224 w 320"/>
                <a:gd name="T43" fmla="*/ 652 h 652"/>
                <a:gd name="T44" fmla="*/ 202 w 320"/>
                <a:gd name="T45" fmla="*/ 652 h 652"/>
                <a:gd name="T46" fmla="*/ 202 w 320"/>
                <a:gd name="T47" fmla="*/ 652 h 652"/>
                <a:gd name="T48" fmla="*/ 188 w 320"/>
                <a:gd name="T49" fmla="*/ 652 h 652"/>
                <a:gd name="T50" fmla="*/ 174 w 320"/>
                <a:gd name="T51" fmla="*/ 650 h 652"/>
                <a:gd name="T52" fmla="*/ 160 w 320"/>
                <a:gd name="T53" fmla="*/ 646 h 652"/>
                <a:gd name="T54" fmla="*/ 146 w 320"/>
                <a:gd name="T55" fmla="*/ 640 h 652"/>
                <a:gd name="T56" fmla="*/ 132 w 320"/>
                <a:gd name="T57" fmla="*/ 632 h 652"/>
                <a:gd name="T58" fmla="*/ 120 w 320"/>
                <a:gd name="T59" fmla="*/ 624 h 652"/>
                <a:gd name="T60" fmla="*/ 108 w 320"/>
                <a:gd name="T61" fmla="*/ 614 h 652"/>
                <a:gd name="T62" fmla="*/ 96 w 320"/>
                <a:gd name="T63" fmla="*/ 602 h 652"/>
                <a:gd name="T64" fmla="*/ 96 w 320"/>
                <a:gd name="T65" fmla="*/ 602 h 652"/>
                <a:gd name="T66" fmla="*/ 86 w 320"/>
                <a:gd name="T67" fmla="*/ 586 h 652"/>
                <a:gd name="T68" fmla="*/ 78 w 320"/>
                <a:gd name="T69" fmla="*/ 570 h 652"/>
                <a:gd name="T70" fmla="*/ 72 w 320"/>
                <a:gd name="T71" fmla="*/ 554 h 652"/>
                <a:gd name="T72" fmla="*/ 68 w 320"/>
                <a:gd name="T73" fmla="*/ 538 h 652"/>
                <a:gd name="T74" fmla="*/ 66 w 320"/>
                <a:gd name="T75" fmla="*/ 520 h 652"/>
                <a:gd name="T76" fmla="*/ 64 w 320"/>
                <a:gd name="T77" fmla="*/ 502 h 652"/>
                <a:gd name="T78" fmla="*/ 64 w 320"/>
                <a:gd name="T79" fmla="*/ 464 h 652"/>
                <a:gd name="T80" fmla="*/ 64 w 320"/>
                <a:gd name="T81" fmla="*/ 282 h 652"/>
                <a:gd name="T82" fmla="*/ 0 w 320"/>
                <a:gd name="T83" fmla="*/ 282 h 652"/>
                <a:gd name="T84" fmla="*/ 0 w 320"/>
                <a:gd name="T85" fmla="*/ 160 h 652"/>
                <a:gd name="T86" fmla="*/ 72 w 320"/>
                <a:gd name="T87" fmla="*/ 160 h 652"/>
                <a:gd name="T88" fmla="*/ 74 w 320"/>
                <a:gd name="T89" fmla="*/ 62 h 652"/>
                <a:gd name="T90" fmla="*/ 232 w 320"/>
                <a:gd name="T91" fmla="*/ 0 h 652"/>
                <a:gd name="T92" fmla="*/ 232 w 320"/>
                <a:gd name="T93" fmla="*/ 16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0" h="652">
                  <a:moveTo>
                    <a:pt x="232" y="160"/>
                  </a:moveTo>
                  <a:lnTo>
                    <a:pt x="320" y="160"/>
                  </a:lnTo>
                  <a:lnTo>
                    <a:pt x="320" y="282"/>
                  </a:lnTo>
                  <a:lnTo>
                    <a:pt x="234" y="282"/>
                  </a:lnTo>
                  <a:lnTo>
                    <a:pt x="234" y="448"/>
                  </a:lnTo>
                  <a:lnTo>
                    <a:pt x="234" y="448"/>
                  </a:lnTo>
                  <a:lnTo>
                    <a:pt x="234" y="472"/>
                  </a:lnTo>
                  <a:lnTo>
                    <a:pt x="234" y="482"/>
                  </a:lnTo>
                  <a:lnTo>
                    <a:pt x="238" y="492"/>
                  </a:lnTo>
                  <a:lnTo>
                    <a:pt x="242" y="500"/>
                  </a:lnTo>
                  <a:lnTo>
                    <a:pt x="248" y="504"/>
                  </a:lnTo>
                  <a:lnTo>
                    <a:pt x="258" y="508"/>
                  </a:lnTo>
                  <a:lnTo>
                    <a:pt x="270" y="510"/>
                  </a:lnTo>
                  <a:lnTo>
                    <a:pt x="270" y="510"/>
                  </a:lnTo>
                  <a:lnTo>
                    <a:pt x="282" y="510"/>
                  </a:lnTo>
                  <a:lnTo>
                    <a:pt x="296" y="508"/>
                  </a:lnTo>
                  <a:lnTo>
                    <a:pt x="320" y="502"/>
                  </a:lnTo>
                  <a:lnTo>
                    <a:pt x="320" y="636"/>
                  </a:lnTo>
                  <a:lnTo>
                    <a:pt x="320" y="636"/>
                  </a:lnTo>
                  <a:lnTo>
                    <a:pt x="288" y="644"/>
                  </a:lnTo>
                  <a:lnTo>
                    <a:pt x="254" y="648"/>
                  </a:lnTo>
                  <a:lnTo>
                    <a:pt x="224" y="652"/>
                  </a:lnTo>
                  <a:lnTo>
                    <a:pt x="202" y="652"/>
                  </a:lnTo>
                  <a:lnTo>
                    <a:pt x="202" y="652"/>
                  </a:lnTo>
                  <a:lnTo>
                    <a:pt x="188" y="652"/>
                  </a:lnTo>
                  <a:lnTo>
                    <a:pt x="174" y="650"/>
                  </a:lnTo>
                  <a:lnTo>
                    <a:pt x="160" y="646"/>
                  </a:lnTo>
                  <a:lnTo>
                    <a:pt x="146" y="640"/>
                  </a:lnTo>
                  <a:lnTo>
                    <a:pt x="132" y="632"/>
                  </a:lnTo>
                  <a:lnTo>
                    <a:pt x="120" y="624"/>
                  </a:lnTo>
                  <a:lnTo>
                    <a:pt x="108" y="614"/>
                  </a:lnTo>
                  <a:lnTo>
                    <a:pt x="96" y="602"/>
                  </a:lnTo>
                  <a:lnTo>
                    <a:pt x="96" y="602"/>
                  </a:lnTo>
                  <a:lnTo>
                    <a:pt x="86" y="586"/>
                  </a:lnTo>
                  <a:lnTo>
                    <a:pt x="78" y="570"/>
                  </a:lnTo>
                  <a:lnTo>
                    <a:pt x="72" y="554"/>
                  </a:lnTo>
                  <a:lnTo>
                    <a:pt x="68" y="538"/>
                  </a:lnTo>
                  <a:lnTo>
                    <a:pt x="66" y="520"/>
                  </a:lnTo>
                  <a:lnTo>
                    <a:pt x="64" y="502"/>
                  </a:lnTo>
                  <a:lnTo>
                    <a:pt x="64" y="464"/>
                  </a:lnTo>
                  <a:lnTo>
                    <a:pt x="64" y="282"/>
                  </a:lnTo>
                  <a:lnTo>
                    <a:pt x="0" y="282"/>
                  </a:lnTo>
                  <a:lnTo>
                    <a:pt x="0" y="160"/>
                  </a:lnTo>
                  <a:lnTo>
                    <a:pt x="72" y="160"/>
                  </a:lnTo>
                  <a:lnTo>
                    <a:pt x="74" y="62"/>
                  </a:lnTo>
                  <a:lnTo>
                    <a:pt x="232" y="0"/>
                  </a:lnTo>
                  <a:lnTo>
                    <a:pt x="232" y="160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8" name="Freeform 44"/>
            <p:cNvSpPr>
              <a:spLocks/>
            </p:cNvSpPr>
            <p:nvPr userDrawn="1"/>
          </p:nvSpPr>
          <p:spPr bwMode="black">
            <a:xfrm>
              <a:off x="1536" y="202"/>
              <a:ext cx="268" cy="267"/>
            </a:xfrm>
            <a:custGeom>
              <a:avLst/>
              <a:gdLst>
                <a:gd name="T0" fmla="*/ 238 w 970"/>
                <a:gd name="T1" fmla="*/ 728 h 964"/>
                <a:gd name="T2" fmla="*/ 238 w 970"/>
                <a:gd name="T3" fmla="*/ 0 h 964"/>
                <a:gd name="T4" fmla="*/ 0 w 970"/>
                <a:gd name="T5" fmla="*/ 0 h 964"/>
                <a:gd name="T6" fmla="*/ 0 w 970"/>
                <a:gd name="T7" fmla="*/ 964 h 964"/>
                <a:gd name="T8" fmla="*/ 970 w 970"/>
                <a:gd name="T9" fmla="*/ 964 h 964"/>
                <a:gd name="T10" fmla="*/ 970 w 970"/>
                <a:gd name="T11" fmla="*/ 728 h 964"/>
                <a:gd name="T12" fmla="*/ 238 w 970"/>
                <a:gd name="T13" fmla="*/ 728 h 964"/>
                <a:gd name="T14" fmla="*/ 238 w 970"/>
                <a:gd name="T15" fmla="*/ 728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0" h="964">
                  <a:moveTo>
                    <a:pt x="238" y="728"/>
                  </a:moveTo>
                  <a:lnTo>
                    <a:pt x="238" y="0"/>
                  </a:lnTo>
                  <a:lnTo>
                    <a:pt x="0" y="0"/>
                  </a:lnTo>
                  <a:lnTo>
                    <a:pt x="0" y="964"/>
                  </a:lnTo>
                  <a:lnTo>
                    <a:pt x="970" y="964"/>
                  </a:lnTo>
                  <a:lnTo>
                    <a:pt x="970" y="728"/>
                  </a:lnTo>
                  <a:lnTo>
                    <a:pt x="238" y="728"/>
                  </a:lnTo>
                  <a:lnTo>
                    <a:pt x="238" y="728"/>
                  </a:lnTo>
                  <a:close/>
                </a:path>
              </a:pathLst>
            </a:custGeom>
            <a:solidFill>
              <a:srgbClr val="6DB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29" name="Freeform 45"/>
            <p:cNvSpPr>
              <a:spLocks/>
            </p:cNvSpPr>
            <p:nvPr userDrawn="1"/>
          </p:nvSpPr>
          <p:spPr bwMode="black">
            <a:xfrm>
              <a:off x="1609" y="357"/>
              <a:ext cx="39" cy="39"/>
            </a:xfrm>
            <a:custGeom>
              <a:avLst/>
              <a:gdLst>
                <a:gd name="T0" fmla="*/ 0 w 142"/>
                <a:gd name="T1" fmla="*/ 0 h 140"/>
                <a:gd name="T2" fmla="*/ 0 w 142"/>
                <a:gd name="T3" fmla="*/ 18 h 140"/>
                <a:gd name="T4" fmla="*/ 0 w 142"/>
                <a:gd name="T5" fmla="*/ 18 h 140"/>
                <a:gd name="T6" fmla="*/ 22 w 142"/>
                <a:gd name="T7" fmla="*/ 24 h 140"/>
                <a:gd name="T8" fmla="*/ 44 w 142"/>
                <a:gd name="T9" fmla="*/ 32 h 140"/>
                <a:gd name="T10" fmla="*/ 64 w 142"/>
                <a:gd name="T11" fmla="*/ 44 h 140"/>
                <a:gd name="T12" fmla="*/ 80 w 142"/>
                <a:gd name="T13" fmla="*/ 60 h 140"/>
                <a:gd name="T14" fmla="*/ 96 w 142"/>
                <a:gd name="T15" fmla="*/ 76 h 140"/>
                <a:gd name="T16" fmla="*/ 108 w 142"/>
                <a:gd name="T17" fmla="*/ 96 h 140"/>
                <a:gd name="T18" fmla="*/ 118 w 142"/>
                <a:gd name="T19" fmla="*/ 116 h 140"/>
                <a:gd name="T20" fmla="*/ 124 w 142"/>
                <a:gd name="T21" fmla="*/ 140 h 140"/>
                <a:gd name="T22" fmla="*/ 142 w 142"/>
                <a:gd name="T23" fmla="*/ 140 h 140"/>
                <a:gd name="T24" fmla="*/ 142 w 142"/>
                <a:gd name="T25" fmla="*/ 140 h 140"/>
                <a:gd name="T26" fmla="*/ 134 w 142"/>
                <a:gd name="T27" fmla="*/ 114 h 140"/>
                <a:gd name="T28" fmla="*/ 124 w 142"/>
                <a:gd name="T29" fmla="*/ 88 h 140"/>
                <a:gd name="T30" fmla="*/ 110 w 142"/>
                <a:gd name="T31" fmla="*/ 66 h 140"/>
                <a:gd name="T32" fmla="*/ 94 w 142"/>
                <a:gd name="T33" fmla="*/ 46 h 140"/>
                <a:gd name="T34" fmla="*/ 74 w 142"/>
                <a:gd name="T35" fmla="*/ 30 h 140"/>
                <a:gd name="T36" fmla="*/ 50 w 142"/>
                <a:gd name="T37" fmla="*/ 16 h 140"/>
                <a:gd name="T38" fmla="*/ 26 w 142"/>
                <a:gd name="T39" fmla="*/ 6 h 140"/>
                <a:gd name="T40" fmla="*/ 0 w 142"/>
                <a:gd name="T41" fmla="*/ 0 h 140"/>
                <a:gd name="T42" fmla="*/ 0 w 142"/>
                <a:gd name="T4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40">
                  <a:moveTo>
                    <a:pt x="0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22" y="24"/>
                  </a:lnTo>
                  <a:lnTo>
                    <a:pt x="44" y="32"/>
                  </a:lnTo>
                  <a:lnTo>
                    <a:pt x="64" y="44"/>
                  </a:lnTo>
                  <a:lnTo>
                    <a:pt x="80" y="60"/>
                  </a:lnTo>
                  <a:lnTo>
                    <a:pt x="96" y="76"/>
                  </a:lnTo>
                  <a:lnTo>
                    <a:pt x="108" y="96"/>
                  </a:lnTo>
                  <a:lnTo>
                    <a:pt x="118" y="116"/>
                  </a:lnTo>
                  <a:lnTo>
                    <a:pt x="124" y="140"/>
                  </a:lnTo>
                  <a:lnTo>
                    <a:pt x="142" y="140"/>
                  </a:lnTo>
                  <a:lnTo>
                    <a:pt x="142" y="140"/>
                  </a:lnTo>
                  <a:lnTo>
                    <a:pt x="134" y="114"/>
                  </a:lnTo>
                  <a:lnTo>
                    <a:pt x="124" y="88"/>
                  </a:lnTo>
                  <a:lnTo>
                    <a:pt x="110" y="66"/>
                  </a:lnTo>
                  <a:lnTo>
                    <a:pt x="94" y="46"/>
                  </a:lnTo>
                  <a:lnTo>
                    <a:pt x="74" y="30"/>
                  </a:lnTo>
                  <a:lnTo>
                    <a:pt x="50" y="16"/>
                  </a:lnTo>
                  <a:lnTo>
                    <a:pt x="2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30" name="Freeform 46"/>
            <p:cNvSpPr>
              <a:spLocks/>
            </p:cNvSpPr>
            <p:nvPr userDrawn="1"/>
          </p:nvSpPr>
          <p:spPr bwMode="black">
            <a:xfrm>
              <a:off x="1609" y="308"/>
              <a:ext cx="88" cy="88"/>
            </a:xfrm>
            <a:custGeom>
              <a:avLst/>
              <a:gdLst>
                <a:gd name="T0" fmla="*/ 0 w 320"/>
                <a:gd name="T1" fmla="*/ 0 h 316"/>
                <a:gd name="T2" fmla="*/ 0 w 320"/>
                <a:gd name="T3" fmla="*/ 52 h 316"/>
                <a:gd name="T4" fmla="*/ 0 w 320"/>
                <a:gd name="T5" fmla="*/ 52 h 316"/>
                <a:gd name="T6" fmla="*/ 26 w 320"/>
                <a:gd name="T7" fmla="*/ 56 h 316"/>
                <a:gd name="T8" fmla="*/ 52 w 320"/>
                <a:gd name="T9" fmla="*/ 60 h 316"/>
                <a:gd name="T10" fmla="*/ 76 w 320"/>
                <a:gd name="T11" fmla="*/ 68 h 316"/>
                <a:gd name="T12" fmla="*/ 100 w 320"/>
                <a:gd name="T13" fmla="*/ 78 h 316"/>
                <a:gd name="T14" fmla="*/ 122 w 320"/>
                <a:gd name="T15" fmla="*/ 90 h 316"/>
                <a:gd name="T16" fmla="*/ 142 w 320"/>
                <a:gd name="T17" fmla="*/ 104 h 316"/>
                <a:gd name="T18" fmla="*/ 162 w 320"/>
                <a:gd name="T19" fmla="*/ 118 h 316"/>
                <a:gd name="T20" fmla="*/ 182 w 320"/>
                <a:gd name="T21" fmla="*/ 136 h 316"/>
                <a:gd name="T22" fmla="*/ 198 w 320"/>
                <a:gd name="T23" fmla="*/ 154 h 316"/>
                <a:gd name="T24" fmla="*/ 214 w 320"/>
                <a:gd name="T25" fmla="*/ 174 h 316"/>
                <a:gd name="T26" fmla="*/ 228 w 320"/>
                <a:gd name="T27" fmla="*/ 194 h 316"/>
                <a:gd name="T28" fmla="*/ 238 w 320"/>
                <a:gd name="T29" fmla="*/ 216 h 316"/>
                <a:gd name="T30" fmla="*/ 248 w 320"/>
                <a:gd name="T31" fmla="*/ 240 h 316"/>
                <a:gd name="T32" fmla="*/ 256 w 320"/>
                <a:gd name="T33" fmla="*/ 264 h 316"/>
                <a:gd name="T34" fmla="*/ 262 w 320"/>
                <a:gd name="T35" fmla="*/ 290 h 316"/>
                <a:gd name="T36" fmla="*/ 266 w 320"/>
                <a:gd name="T37" fmla="*/ 316 h 316"/>
                <a:gd name="T38" fmla="*/ 320 w 320"/>
                <a:gd name="T39" fmla="*/ 316 h 316"/>
                <a:gd name="T40" fmla="*/ 320 w 320"/>
                <a:gd name="T41" fmla="*/ 316 h 316"/>
                <a:gd name="T42" fmla="*/ 316 w 320"/>
                <a:gd name="T43" fmla="*/ 284 h 316"/>
                <a:gd name="T44" fmla="*/ 308 w 320"/>
                <a:gd name="T45" fmla="*/ 254 h 316"/>
                <a:gd name="T46" fmla="*/ 300 w 320"/>
                <a:gd name="T47" fmla="*/ 224 h 316"/>
                <a:gd name="T48" fmla="*/ 288 w 320"/>
                <a:gd name="T49" fmla="*/ 196 h 316"/>
                <a:gd name="T50" fmla="*/ 274 w 320"/>
                <a:gd name="T51" fmla="*/ 168 h 316"/>
                <a:gd name="T52" fmla="*/ 258 w 320"/>
                <a:gd name="T53" fmla="*/ 144 h 316"/>
                <a:gd name="T54" fmla="*/ 240 w 320"/>
                <a:gd name="T55" fmla="*/ 120 h 316"/>
                <a:gd name="T56" fmla="*/ 218 w 320"/>
                <a:gd name="T57" fmla="*/ 98 h 316"/>
                <a:gd name="T58" fmla="*/ 196 w 320"/>
                <a:gd name="T59" fmla="*/ 78 h 316"/>
                <a:gd name="T60" fmla="*/ 172 w 320"/>
                <a:gd name="T61" fmla="*/ 60 h 316"/>
                <a:gd name="T62" fmla="*/ 146 w 320"/>
                <a:gd name="T63" fmla="*/ 44 h 316"/>
                <a:gd name="T64" fmla="*/ 120 w 320"/>
                <a:gd name="T65" fmla="*/ 30 h 316"/>
                <a:gd name="T66" fmla="*/ 92 w 320"/>
                <a:gd name="T67" fmla="*/ 18 h 316"/>
                <a:gd name="T68" fmla="*/ 62 w 320"/>
                <a:gd name="T69" fmla="*/ 8 h 316"/>
                <a:gd name="T70" fmla="*/ 32 w 320"/>
                <a:gd name="T71" fmla="*/ 2 h 316"/>
                <a:gd name="T72" fmla="*/ 0 w 320"/>
                <a:gd name="T73" fmla="*/ 0 h 316"/>
                <a:gd name="T74" fmla="*/ 0 w 320"/>
                <a:gd name="T7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0" h="316">
                  <a:moveTo>
                    <a:pt x="0" y="0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26" y="56"/>
                  </a:lnTo>
                  <a:lnTo>
                    <a:pt x="52" y="60"/>
                  </a:lnTo>
                  <a:lnTo>
                    <a:pt x="76" y="68"/>
                  </a:lnTo>
                  <a:lnTo>
                    <a:pt x="100" y="78"/>
                  </a:lnTo>
                  <a:lnTo>
                    <a:pt x="122" y="90"/>
                  </a:lnTo>
                  <a:lnTo>
                    <a:pt x="142" y="104"/>
                  </a:lnTo>
                  <a:lnTo>
                    <a:pt x="162" y="118"/>
                  </a:lnTo>
                  <a:lnTo>
                    <a:pt x="182" y="136"/>
                  </a:lnTo>
                  <a:lnTo>
                    <a:pt x="198" y="154"/>
                  </a:lnTo>
                  <a:lnTo>
                    <a:pt x="214" y="174"/>
                  </a:lnTo>
                  <a:lnTo>
                    <a:pt x="228" y="194"/>
                  </a:lnTo>
                  <a:lnTo>
                    <a:pt x="238" y="216"/>
                  </a:lnTo>
                  <a:lnTo>
                    <a:pt x="248" y="240"/>
                  </a:lnTo>
                  <a:lnTo>
                    <a:pt x="256" y="264"/>
                  </a:lnTo>
                  <a:lnTo>
                    <a:pt x="262" y="290"/>
                  </a:lnTo>
                  <a:lnTo>
                    <a:pt x="266" y="316"/>
                  </a:lnTo>
                  <a:lnTo>
                    <a:pt x="320" y="316"/>
                  </a:lnTo>
                  <a:lnTo>
                    <a:pt x="320" y="316"/>
                  </a:lnTo>
                  <a:lnTo>
                    <a:pt x="316" y="284"/>
                  </a:lnTo>
                  <a:lnTo>
                    <a:pt x="308" y="254"/>
                  </a:lnTo>
                  <a:lnTo>
                    <a:pt x="300" y="224"/>
                  </a:lnTo>
                  <a:lnTo>
                    <a:pt x="288" y="196"/>
                  </a:lnTo>
                  <a:lnTo>
                    <a:pt x="274" y="168"/>
                  </a:lnTo>
                  <a:lnTo>
                    <a:pt x="258" y="144"/>
                  </a:lnTo>
                  <a:lnTo>
                    <a:pt x="240" y="120"/>
                  </a:lnTo>
                  <a:lnTo>
                    <a:pt x="218" y="98"/>
                  </a:lnTo>
                  <a:lnTo>
                    <a:pt x="196" y="78"/>
                  </a:lnTo>
                  <a:lnTo>
                    <a:pt x="172" y="60"/>
                  </a:lnTo>
                  <a:lnTo>
                    <a:pt x="146" y="44"/>
                  </a:lnTo>
                  <a:lnTo>
                    <a:pt x="120" y="30"/>
                  </a:lnTo>
                  <a:lnTo>
                    <a:pt x="92" y="18"/>
                  </a:lnTo>
                  <a:lnTo>
                    <a:pt x="62" y="8"/>
                  </a:lnTo>
                  <a:lnTo>
                    <a:pt x="3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31" name="Freeform 47"/>
            <p:cNvSpPr>
              <a:spLocks/>
            </p:cNvSpPr>
            <p:nvPr userDrawn="1"/>
          </p:nvSpPr>
          <p:spPr bwMode="black">
            <a:xfrm>
              <a:off x="1609" y="259"/>
              <a:ext cx="137" cy="137"/>
            </a:xfrm>
            <a:custGeom>
              <a:avLst/>
              <a:gdLst>
                <a:gd name="T0" fmla="*/ 0 w 496"/>
                <a:gd name="T1" fmla="*/ 0 h 494"/>
                <a:gd name="T2" fmla="*/ 0 w 496"/>
                <a:gd name="T3" fmla="*/ 88 h 494"/>
                <a:gd name="T4" fmla="*/ 0 w 496"/>
                <a:gd name="T5" fmla="*/ 88 h 494"/>
                <a:gd name="T6" fmla="*/ 40 w 496"/>
                <a:gd name="T7" fmla="*/ 92 h 494"/>
                <a:gd name="T8" fmla="*/ 80 w 496"/>
                <a:gd name="T9" fmla="*/ 100 h 494"/>
                <a:gd name="T10" fmla="*/ 118 w 496"/>
                <a:gd name="T11" fmla="*/ 112 h 494"/>
                <a:gd name="T12" fmla="*/ 154 w 496"/>
                <a:gd name="T13" fmla="*/ 126 h 494"/>
                <a:gd name="T14" fmla="*/ 188 w 496"/>
                <a:gd name="T15" fmla="*/ 144 h 494"/>
                <a:gd name="T16" fmla="*/ 222 w 496"/>
                <a:gd name="T17" fmla="*/ 164 h 494"/>
                <a:gd name="T18" fmla="*/ 252 w 496"/>
                <a:gd name="T19" fmla="*/ 188 h 494"/>
                <a:gd name="T20" fmla="*/ 282 w 496"/>
                <a:gd name="T21" fmla="*/ 214 h 494"/>
                <a:gd name="T22" fmla="*/ 308 w 496"/>
                <a:gd name="T23" fmla="*/ 242 h 494"/>
                <a:gd name="T24" fmla="*/ 330 w 496"/>
                <a:gd name="T25" fmla="*/ 272 h 494"/>
                <a:gd name="T26" fmla="*/ 352 w 496"/>
                <a:gd name="T27" fmla="*/ 304 h 494"/>
                <a:gd name="T28" fmla="*/ 370 w 496"/>
                <a:gd name="T29" fmla="*/ 340 h 494"/>
                <a:gd name="T30" fmla="*/ 384 w 496"/>
                <a:gd name="T31" fmla="*/ 376 h 494"/>
                <a:gd name="T32" fmla="*/ 396 w 496"/>
                <a:gd name="T33" fmla="*/ 414 h 494"/>
                <a:gd name="T34" fmla="*/ 404 w 496"/>
                <a:gd name="T35" fmla="*/ 452 h 494"/>
                <a:gd name="T36" fmla="*/ 408 w 496"/>
                <a:gd name="T37" fmla="*/ 494 h 494"/>
                <a:gd name="T38" fmla="*/ 496 w 496"/>
                <a:gd name="T39" fmla="*/ 494 h 494"/>
                <a:gd name="T40" fmla="*/ 496 w 496"/>
                <a:gd name="T41" fmla="*/ 494 h 494"/>
                <a:gd name="T42" fmla="*/ 492 w 496"/>
                <a:gd name="T43" fmla="*/ 444 h 494"/>
                <a:gd name="T44" fmla="*/ 482 w 496"/>
                <a:gd name="T45" fmla="*/ 396 h 494"/>
                <a:gd name="T46" fmla="*/ 468 w 496"/>
                <a:gd name="T47" fmla="*/ 350 h 494"/>
                <a:gd name="T48" fmla="*/ 452 w 496"/>
                <a:gd name="T49" fmla="*/ 304 h 494"/>
                <a:gd name="T50" fmla="*/ 430 w 496"/>
                <a:gd name="T51" fmla="*/ 262 h 494"/>
                <a:gd name="T52" fmla="*/ 404 w 496"/>
                <a:gd name="T53" fmla="*/ 222 h 494"/>
                <a:gd name="T54" fmla="*/ 376 w 496"/>
                <a:gd name="T55" fmla="*/ 186 h 494"/>
                <a:gd name="T56" fmla="*/ 344 w 496"/>
                <a:gd name="T57" fmla="*/ 150 h 494"/>
                <a:gd name="T58" fmla="*/ 308 w 496"/>
                <a:gd name="T59" fmla="*/ 118 h 494"/>
                <a:gd name="T60" fmla="*/ 272 w 496"/>
                <a:gd name="T61" fmla="*/ 90 h 494"/>
                <a:gd name="T62" fmla="*/ 232 w 496"/>
                <a:gd name="T63" fmla="*/ 66 h 494"/>
                <a:gd name="T64" fmla="*/ 188 w 496"/>
                <a:gd name="T65" fmla="*/ 44 h 494"/>
                <a:gd name="T66" fmla="*/ 144 w 496"/>
                <a:gd name="T67" fmla="*/ 26 h 494"/>
                <a:gd name="T68" fmla="*/ 98 w 496"/>
                <a:gd name="T69" fmla="*/ 14 h 494"/>
                <a:gd name="T70" fmla="*/ 50 w 496"/>
                <a:gd name="T71" fmla="*/ 4 h 494"/>
                <a:gd name="T72" fmla="*/ 0 w 496"/>
                <a:gd name="T73" fmla="*/ 0 h 494"/>
                <a:gd name="T74" fmla="*/ 0 w 496"/>
                <a:gd name="T75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6" h="494">
                  <a:moveTo>
                    <a:pt x="0" y="0"/>
                  </a:moveTo>
                  <a:lnTo>
                    <a:pt x="0" y="88"/>
                  </a:lnTo>
                  <a:lnTo>
                    <a:pt x="0" y="88"/>
                  </a:lnTo>
                  <a:lnTo>
                    <a:pt x="40" y="92"/>
                  </a:lnTo>
                  <a:lnTo>
                    <a:pt x="80" y="100"/>
                  </a:lnTo>
                  <a:lnTo>
                    <a:pt x="118" y="112"/>
                  </a:lnTo>
                  <a:lnTo>
                    <a:pt x="154" y="126"/>
                  </a:lnTo>
                  <a:lnTo>
                    <a:pt x="188" y="144"/>
                  </a:lnTo>
                  <a:lnTo>
                    <a:pt x="222" y="164"/>
                  </a:lnTo>
                  <a:lnTo>
                    <a:pt x="252" y="188"/>
                  </a:lnTo>
                  <a:lnTo>
                    <a:pt x="282" y="214"/>
                  </a:lnTo>
                  <a:lnTo>
                    <a:pt x="308" y="242"/>
                  </a:lnTo>
                  <a:lnTo>
                    <a:pt x="330" y="272"/>
                  </a:lnTo>
                  <a:lnTo>
                    <a:pt x="352" y="304"/>
                  </a:lnTo>
                  <a:lnTo>
                    <a:pt x="370" y="340"/>
                  </a:lnTo>
                  <a:lnTo>
                    <a:pt x="384" y="376"/>
                  </a:lnTo>
                  <a:lnTo>
                    <a:pt x="396" y="414"/>
                  </a:lnTo>
                  <a:lnTo>
                    <a:pt x="404" y="452"/>
                  </a:lnTo>
                  <a:lnTo>
                    <a:pt x="408" y="494"/>
                  </a:lnTo>
                  <a:lnTo>
                    <a:pt x="496" y="494"/>
                  </a:lnTo>
                  <a:lnTo>
                    <a:pt x="496" y="494"/>
                  </a:lnTo>
                  <a:lnTo>
                    <a:pt x="492" y="444"/>
                  </a:lnTo>
                  <a:lnTo>
                    <a:pt x="482" y="396"/>
                  </a:lnTo>
                  <a:lnTo>
                    <a:pt x="468" y="350"/>
                  </a:lnTo>
                  <a:lnTo>
                    <a:pt x="452" y="304"/>
                  </a:lnTo>
                  <a:lnTo>
                    <a:pt x="430" y="262"/>
                  </a:lnTo>
                  <a:lnTo>
                    <a:pt x="404" y="222"/>
                  </a:lnTo>
                  <a:lnTo>
                    <a:pt x="376" y="186"/>
                  </a:lnTo>
                  <a:lnTo>
                    <a:pt x="344" y="150"/>
                  </a:lnTo>
                  <a:lnTo>
                    <a:pt x="308" y="118"/>
                  </a:lnTo>
                  <a:lnTo>
                    <a:pt x="272" y="90"/>
                  </a:lnTo>
                  <a:lnTo>
                    <a:pt x="232" y="66"/>
                  </a:lnTo>
                  <a:lnTo>
                    <a:pt x="188" y="44"/>
                  </a:lnTo>
                  <a:lnTo>
                    <a:pt x="144" y="26"/>
                  </a:lnTo>
                  <a:lnTo>
                    <a:pt x="98" y="14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32" name="Freeform 48"/>
            <p:cNvSpPr>
              <a:spLocks/>
            </p:cNvSpPr>
            <p:nvPr userDrawn="1"/>
          </p:nvSpPr>
          <p:spPr bwMode="black">
            <a:xfrm>
              <a:off x="1609" y="208"/>
              <a:ext cx="189" cy="188"/>
            </a:xfrm>
            <a:custGeom>
              <a:avLst/>
              <a:gdLst>
                <a:gd name="T0" fmla="*/ 0 w 682"/>
                <a:gd name="T1" fmla="*/ 0 h 680"/>
                <a:gd name="T2" fmla="*/ 0 w 682"/>
                <a:gd name="T3" fmla="*/ 142 h 680"/>
                <a:gd name="T4" fmla="*/ 0 w 682"/>
                <a:gd name="T5" fmla="*/ 142 h 680"/>
                <a:gd name="T6" fmla="*/ 26 w 682"/>
                <a:gd name="T7" fmla="*/ 144 h 680"/>
                <a:gd name="T8" fmla="*/ 54 w 682"/>
                <a:gd name="T9" fmla="*/ 146 h 680"/>
                <a:gd name="T10" fmla="*/ 80 w 682"/>
                <a:gd name="T11" fmla="*/ 150 h 680"/>
                <a:gd name="T12" fmla="*/ 106 w 682"/>
                <a:gd name="T13" fmla="*/ 156 h 680"/>
                <a:gd name="T14" fmla="*/ 132 w 682"/>
                <a:gd name="T15" fmla="*/ 162 h 680"/>
                <a:gd name="T16" fmla="*/ 158 w 682"/>
                <a:gd name="T17" fmla="*/ 170 h 680"/>
                <a:gd name="T18" fmla="*/ 182 w 682"/>
                <a:gd name="T19" fmla="*/ 180 h 680"/>
                <a:gd name="T20" fmla="*/ 206 w 682"/>
                <a:gd name="T21" fmla="*/ 190 h 680"/>
                <a:gd name="T22" fmla="*/ 252 w 682"/>
                <a:gd name="T23" fmla="*/ 212 h 680"/>
                <a:gd name="T24" fmla="*/ 296 w 682"/>
                <a:gd name="T25" fmla="*/ 240 h 680"/>
                <a:gd name="T26" fmla="*/ 338 w 682"/>
                <a:gd name="T27" fmla="*/ 270 h 680"/>
                <a:gd name="T28" fmla="*/ 376 w 682"/>
                <a:gd name="T29" fmla="*/ 306 h 680"/>
                <a:gd name="T30" fmla="*/ 410 w 682"/>
                <a:gd name="T31" fmla="*/ 344 h 680"/>
                <a:gd name="T32" fmla="*/ 440 w 682"/>
                <a:gd name="T33" fmla="*/ 384 h 680"/>
                <a:gd name="T34" fmla="*/ 468 w 682"/>
                <a:gd name="T35" fmla="*/ 428 h 680"/>
                <a:gd name="T36" fmla="*/ 492 w 682"/>
                <a:gd name="T37" fmla="*/ 474 h 680"/>
                <a:gd name="T38" fmla="*/ 502 w 682"/>
                <a:gd name="T39" fmla="*/ 498 h 680"/>
                <a:gd name="T40" fmla="*/ 512 w 682"/>
                <a:gd name="T41" fmla="*/ 522 h 680"/>
                <a:gd name="T42" fmla="*/ 520 w 682"/>
                <a:gd name="T43" fmla="*/ 548 h 680"/>
                <a:gd name="T44" fmla="*/ 526 w 682"/>
                <a:gd name="T45" fmla="*/ 572 h 680"/>
                <a:gd name="T46" fmla="*/ 532 w 682"/>
                <a:gd name="T47" fmla="*/ 598 h 680"/>
                <a:gd name="T48" fmla="*/ 536 w 682"/>
                <a:gd name="T49" fmla="*/ 626 h 680"/>
                <a:gd name="T50" fmla="*/ 540 w 682"/>
                <a:gd name="T51" fmla="*/ 652 h 680"/>
                <a:gd name="T52" fmla="*/ 542 w 682"/>
                <a:gd name="T53" fmla="*/ 680 h 680"/>
                <a:gd name="T54" fmla="*/ 682 w 682"/>
                <a:gd name="T55" fmla="*/ 680 h 680"/>
                <a:gd name="T56" fmla="*/ 682 w 682"/>
                <a:gd name="T57" fmla="*/ 680 h 680"/>
                <a:gd name="T58" fmla="*/ 680 w 682"/>
                <a:gd name="T59" fmla="*/ 644 h 680"/>
                <a:gd name="T60" fmla="*/ 676 w 682"/>
                <a:gd name="T61" fmla="*/ 610 h 680"/>
                <a:gd name="T62" fmla="*/ 672 w 682"/>
                <a:gd name="T63" fmla="*/ 578 h 680"/>
                <a:gd name="T64" fmla="*/ 664 w 682"/>
                <a:gd name="T65" fmla="*/ 544 h 680"/>
                <a:gd name="T66" fmla="*/ 656 w 682"/>
                <a:gd name="T67" fmla="*/ 512 h 680"/>
                <a:gd name="T68" fmla="*/ 646 w 682"/>
                <a:gd name="T69" fmla="*/ 480 h 680"/>
                <a:gd name="T70" fmla="*/ 636 w 682"/>
                <a:gd name="T71" fmla="*/ 450 h 680"/>
                <a:gd name="T72" fmla="*/ 622 w 682"/>
                <a:gd name="T73" fmla="*/ 418 h 680"/>
                <a:gd name="T74" fmla="*/ 608 w 682"/>
                <a:gd name="T75" fmla="*/ 388 h 680"/>
                <a:gd name="T76" fmla="*/ 592 w 682"/>
                <a:gd name="T77" fmla="*/ 360 h 680"/>
                <a:gd name="T78" fmla="*/ 576 w 682"/>
                <a:gd name="T79" fmla="*/ 332 h 680"/>
                <a:gd name="T80" fmla="*/ 558 w 682"/>
                <a:gd name="T81" fmla="*/ 304 h 680"/>
                <a:gd name="T82" fmla="*/ 540 w 682"/>
                <a:gd name="T83" fmla="*/ 278 h 680"/>
                <a:gd name="T84" fmla="*/ 518 w 682"/>
                <a:gd name="T85" fmla="*/ 254 h 680"/>
                <a:gd name="T86" fmla="*/ 498 w 682"/>
                <a:gd name="T87" fmla="*/ 228 h 680"/>
                <a:gd name="T88" fmla="*/ 476 w 682"/>
                <a:gd name="T89" fmla="*/ 206 h 680"/>
                <a:gd name="T90" fmla="*/ 452 w 682"/>
                <a:gd name="T91" fmla="*/ 182 h 680"/>
                <a:gd name="T92" fmla="*/ 428 w 682"/>
                <a:gd name="T93" fmla="*/ 162 h 680"/>
                <a:gd name="T94" fmla="*/ 402 w 682"/>
                <a:gd name="T95" fmla="*/ 142 h 680"/>
                <a:gd name="T96" fmla="*/ 376 w 682"/>
                <a:gd name="T97" fmla="*/ 122 h 680"/>
                <a:gd name="T98" fmla="*/ 348 w 682"/>
                <a:gd name="T99" fmla="*/ 104 h 680"/>
                <a:gd name="T100" fmla="*/ 320 w 682"/>
                <a:gd name="T101" fmla="*/ 88 h 680"/>
                <a:gd name="T102" fmla="*/ 290 w 682"/>
                <a:gd name="T103" fmla="*/ 72 h 680"/>
                <a:gd name="T104" fmla="*/ 260 w 682"/>
                <a:gd name="T105" fmla="*/ 58 h 680"/>
                <a:gd name="T106" fmla="*/ 230 w 682"/>
                <a:gd name="T107" fmla="*/ 46 h 680"/>
                <a:gd name="T108" fmla="*/ 200 w 682"/>
                <a:gd name="T109" fmla="*/ 36 h 680"/>
                <a:gd name="T110" fmla="*/ 168 w 682"/>
                <a:gd name="T111" fmla="*/ 26 h 680"/>
                <a:gd name="T112" fmla="*/ 134 w 682"/>
                <a:gd name="T113" fmla="*/ 18 h 680"/>
                <a:gd name="T114" fmla="*/ 102 w 682"/>
                <a:gd name="T115" fmla="*/ 10 h 680"/>
                <a:gd name="T116" fmla="*/ 68 w 682"/>
                <a:gd name="T117" fmla="*/ 6 h 680"/>
                <a:gd name="T118" fmla="*/ 34 w 682"/>
                <a:gd name="T119" fmla="*/ 2 h 680"/>
                <a:gd name="T120" fmla="*/ 0 w 682"/>
                <a:gd name="T121" fmla="*/ 0 h 680"/>
                <a:gd name="T122" fmla="*/ 0 w 682"/>
                <a:gd name="T123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2" h="680">
                  <a:moveTo>
                    <a:pt x="0" y="0"/>
                  </a:moveTo>
                  <a:lnTo>
                    <a:pt x="0" y="142"/>
                  </a:lnTo>
                  <a:lnTo>
                    <a:pt x="0" y="142"/>
                  </a:lnTo>
                  <a:lnTo>
                    <a:pt x="26" y="144"/>
                  </a:lnTo>
                  <a:lnTo>
                    <a:pt x="54" y="146"/>
                  </a:lnTo>
                  <a:lnTo>
                    <a:pt x="80" y="150"/>
                  </a:lnTo>
                  <a:lnTo>
                    <a:pt x="106" y="156"/>
                  </a:lnTo>
                  <a:lnTo>
                    <a:pt x="132" y="162"/>
                  </a:lnTo>
                  <a:lnTo>
                    <a:pt x="158" y="170"/>
                  </a:lnTo>
                  <a:lnTo>
                    <a:pt x="182" y="180"/>
                  </a:lnTo>
                  <a:lnTo>
                    <a:pt x="206" y="190"/>
                  </a:lnTo>
                  <a:lnTo>
                    <a:pt x="252" y="212"/>
                  </a:lnTo>
                  <a:lnTo>
                    <a:pt x="296" y="240"/>
                  </a:lnTo>
                  <a:lnTo>
                    <a:pt x="338" y="270"/>
                  </a:lnTo>
                  <a:lnTo>
                    <a:pt x="376" y="306"/>
                  </a:lnTo>
                  <a:lnTo>
                    <a:pt x="410" y="344"/>
                  </a:lnTo>
                  <a:lnTo>
                    <a:pt x="440" y="384"/>
                  </a:lnTo>
                  <a:lnTo>
                    <a:pt x="468" y="428"/>
                  </a:lnTo>
                  <a:lnTo>
                    <a:pt x="492" y="474"/>
                  </a:lnTo>
                  <a:lnTo>
                    <a:pt x="502" y="498"/>
                  </a:lnTo>
                  <a:lnTo>
                    <a:pt x="512" y="522"/>
                  </a:lnTo>
                  <a:lnTo>
                    <a:pt x="520" y="548"/>
                  </a:lnTo>
                  <a:lnTo>
                    <a:pt x="526" y="572"/>
                  </a:lnTo>
                  <a:lnTo>
                    <a:pt x="532" y="598"/>
                  </a:lnTo>
                  <a:lnTo>
                    <a:pt x="536" y="626"/>
                  </a:lnTo>
                  <a:lnTo>
                    <a:pt x="540" y="652"/>
                  </a:lnTo>
                  <a:lnTo>
                    <a:pt x="542" y="680"/>
                  </a:lnTo>
                  <a:lnTo>
                    <a:pt x="682" y="680"/>
                  </a:lnTo>
                  <a:lnTo>
                    <a:pt x="682" y="680"/>
                  </a:lnTo>
                  <a:lnTo>
                    <a:pt x="680" y="644"/>
                  </a:lnTo>
                  <a:lnTo>
                    <a:pt x="676" y="610"/>
                  </a:lnTo>
                  <a:lnTo>
                    <a:pt x="672" y="578"/>
                  </a:lnTo>
                  <a:lnTo>
                    <a:pt x="664" y="544"/>
                  </a:lnTo>
                  <a:lnTo>
                    <a:pt x="656" y="512"/>
                  </a:lnTo>
                  <a:lnTo>
                    <a:pt x="646" y="480"/>
                  </a:lnTo>
                  <a:lnTo>
                    <a:pt x="636" y="450"/>
                  </a:lnTo>
                  <a:lnTo>
                    <a:pt x="622" y="418"/>
                  </a:lnTo>
                  <a:lnTo>
                    <a:pt x="608" y="388"/>
                  </a:lnTo>
                  <a:lnTo>
                    <a:pt x="592" y="360"/>
                  </a:lnTo>
                  <a:lnTo>
                    <a:pt x="576" y="332"/>
                  </a:lnTo>
                  <a:lnTo>
                    <a:pt x="558" y="304"/>
                  </a:lnTo>
                  <a:lnTo>
                    <a:pt x="540" y="278"/>
                  </a:lnTo>
                  <a:lnTo>
                    <a:pt x="518" y="254"/>
                  </a:lnTo>
                  <a:lnTo>
                    <a:pt x="498" y="228"/>
                  </a:lnTo>
                  <a:lnTo>
                    <a:pt x="476" y="206"/>
                  </a:lnTo>
                  <a:lnTo>
                    <a:pt x="452" y="182"/>
                  </a:lnTo>
                  <a:lnTo>
                    <a:pt x="428" y="162"/>
                  </a:lnTo>
                  <a:lnTo>
                    <a:pt x="402" y="142"/>
                  </a:lnTo>
                  <a:lnTo>
                    <a:pt x="376" y="122"/>
                  </a:lnTo>
                  <a:lnTo>
                    <a:pt x="348" y="104"/>
                  </a:lnTo>
                  <a:lnTo>
                    <a:pt x="320" y="88"/>
                  </a:lnTo>
                  <a:lnTo>
                    <a:pt x="290" y="72"/>
                  </a:lnTo>
                  <a:lnTo>
                    <a:pt x="260" y="58"/>
                  </a:lnTo>
                  <a:lnTo>
                    <a:pt x="230" y="46"/>
                  </a:lnTo>
                  <a:lnTo>
                    <a:pt x="200" y="36"/>
                  </a:lnTo>
                  <a:lnTo>
                    <a:pt x="168" y="26"/>
                  </a:lnTo>
                  <a:lnTo>
                    <a:pt x="134" y="18"/>
                  </a:lnTo>
                  <a:lnTo>
                    <a:pt x="102" y="10"/>
                  </a:lnTo>
                  <a:lnTo>
                    <a:pt x="68" y="6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33" name="Freeform 49"/>
            <p:cNvSpPr>
              <a:spLocks/>
            </p:cNvSpPr>
            <p:nvPr userDrawn="1"/>
          </p:nvSpPr>
          <p:spPr bwMode="black">
            <a:xfrm>
              <a:off x="1609" y="201"/>
              <a:ext cx="195" cy="195"/>
            </a:xfrm>
            <a:custGeom>
              <a:avLst/>
              <a:gdLst>
                <a:gd name="T0" fmla="*/ 0 w 706"/>
                <a:gd name="T1" fmla="*/ 6 h 704"/>
                <a:gd name="T2" fmla="*/ 0 w 706"/>
                <a:gd name="T3" fmla="*/ 6 h 704"/>
                <a:gd name="T4" fmla="*/ 36 w 706"/>
                <a:gd name="T5" fmla="*/ 8 h 704"/>
                <a:gd name="T6" fmla="*/ 70 w 706"/>
                <a:gd name="T7" fmla="*/ 12 h 704"/>
                <a:gd name="T8" fmla="*/ 104 w 706"/>
                <a:gd name="T9" fmla="*/ 18 h 704"/>
                <a:gd name="T10" fmla="*/ 138 w 706"/>
                <a:gd name="T11" fmla="*/ 24 h 704"/>
                <a:gd name="T12" fmla="*/ 172 w 706"/>
                <a:gd name="T13" fmla="*/ 32 h 704"/>
                <a:gd name="T14" fmla="*/ 204 w 706"/>
                <a:gd name="T15" fmla="*/ 42 h 704"/>
                <a:gd name="T16" fmla="*/ 236 w 706"/>
                <a:gd name="T17" fmla="*/ 54 h 704"/>
                <a:gd name="T18" fmla="*/ 268 w 706"/>
                <a:gd name="T19" fmla="*/ 68 h 704"/>
                <a:gd name="T20" fmla="*/ 298 w 706"/>
                <a:gd name="T21" fmla="*/ 82 h 704"/>
                <a:gd name="T22" fmla="*/ 328 w 706"/>
                <a:gd name="T23" fmla="*/ 96 h 704"/>
                <a:gd name="T24" fmla="*/ 356 w 706"/>
                <a:gd name="T25" fmla="*/ 114 h 704"/>
                <a:gd name="T26" fmla="*/ 384 w 706"/>
                <a:gd name="T27" fmla="*/ 132 h 704"/>
                <a:gd name="T28" fmla="*/ 412 w 706"/>
                <a:gd name="T29" fmla="*/ 152 h 704"/>
                <a:gd name="T30" fmla="*/ 438 w 706"/>
                <a:gd name="T31" fmla="*/ 172 h 704"/>
                <a:gd name="T32" fmla="*/ 464 w 706"/>
                <a:gd name="T33" fmla="*/ 194 h 704"/>
                <a:gd name="T34" fmla="*/ 488 w 706"/>
                <a:gd name="T35" fmla="*/ 216 h 704"/>
                <a:gd name="T36" fmla="*/ 510 w 706"/>
                <a:gd name="T37" fmla="*/ 240 h 704"/>
                <a:gd name="T38" fmla="*/ 532 w 706"/>
                <a:gd name="T39" fmla="*/ 266 h 704"/>
                <a:gd name="T40" fmla="*/ 554 w 706"/>
                <a:gd name="T41" fmla="*/ 292 h 704"/>
                <a:gd name="T42" fmla="*/ 574 w 706"/>
                <a:gd name="T43" fmla="*/ 320 h 704"/>
                <a:gd name="T44" fmla="*/ 592 w 706"/>
                <a:gd name="T45" fmla="*/ 346 h 704"/>
                <a:gd name="T46" fmla="*/ 608 w 706"/>
                <a:gd name="T47" fmla="*/ 376 h 704"/>
                <a:gd name="T48" fmla="*/ 624 w 706"/>
                <a:gd name="T49" fmla="*/ 406 h 704"/>
                <a:gd name="T50" fmla="*/ 638 w 706"/>
                <a:gd name="T51" fmla="*/ 436 h 704"/>
                <a:gd name="T52" fmla="*/ 652 w 706"/>
                <a:gd name="T53" fmla="*/ 468 h 704"/>
                <a:gd name="T54" fmla="*/ 664 w 706"/>
                <a:gd name="T55" fmla="*/ 498 h 704"/>
                <a:gd name="T56" fmla="*/ 674 w 706"/>
                <a:gd name="T57" fmla="*/ 532 h 704"/>
                <a:gd name="T58" fmla="*/ 682 w 706"/>
                <a:gd name="T59" fmla="*/ 564 h 704"/>
                <a:gd name="T60" fmla="*/ 690 w 706"/>
                <a:gd name="T61" fmla="*/ 598 h 704"/>
                <a:gd name="T62" fmla="*/ 694 w 706"/>
                <a:gd name="T63" fmla="*/ 634 h 704"/>
                <a:gd name="T64" fmla="*/ 698 w 706"/>
                <a:gd name="T65" fmla="*/ 668 h 704"/>
                <a:gd name="T66" fmla="*/ 700 w 706"/>
                <a:gd name="T67" fmla="*/ 704 h 704"/>
                <a:gd name="T68" fmla="*/ 706 w 706"/>
                <a:gd name="T69" fmla="*/ 704 h 704"/>
                <a:gd name="T70" fmla="*/ 706 w 706"/>
                <a:gd name="T71" fmla="*/ 0 h 704"/>
                <a:gd name="T72" fmla="*/ 0 w 706"/>
                <a:gd name="T73" fmla="*/ 0 h 704"/>
                <a:gd name="T74" fmla="*/ 0 w 706"/>
                <a:gd name="T75" fmla="*/ 6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6" h="704">
                  <a:moveTo>
                    <a:pt x="0" y="6"/>
                  </a:moveTo>
                  <a:lnTo>
                    <a:pt x="0" y="6"/>
                  </a:lnTo>
                  <a:lnTo>
                    <a:pt x="36" y="8"/>
                  </a:lnTo>
                  <a:lnTo>
                    <a:pt x="70" y="12"/>
                  </a:lnTo>
                  <a:lnTo>
                    <a:pt x="104" y="18"/>
                  </a:lnTo>
                  <a:lnTo>
                    <a:pt x="138" y="24"/>
                  </a:lnTo>
                  <a:lnTo>
                    <a:pt x="172" y="32"/>
                  </a:lnTo>
                  <a:lnTo>
                    <a:pt x="204" y="42"/>
                  </a:lnTo>
                  <a:lnTo>
                    <a:pt x="236" y="54"/>
                  </a:lnTo>
                  <a:lnTo>
                    <a:pt x="268" y="68"/>
                  </a:lnTo>
                  <a:lnTo>
                    <a:pt x="298" y="82"/>
                  </a:lnTo>
                  <a:lnTo>
                    <a:pt x="328" y="96"/>
                  </a:lnTo>
                  <a:lnTo>
                    <a:pt x="356" y="114"/>
                  </a:lnTo>
                  <a:lnTo>
                    <a:pt x="384" y="132"/>
                  </a:lnTo>
                  <a:lnTo>
                    <a:pt x="412" y="152"/>
                  </a:lnTo>
                  <a:lnTo>
                    <a:pt x="438" y="172"/>
                  </a:lnTo>
                  <a:lnTo>
                    <a:pt x="464" y="194"/>
                  </a:lnTo>
                  <a:lnTo>
                    <a:pt x="488" y="216"/>
                  </a:lnTo>
                  <a:lnTo>
                    <a:pt x="510" y="240"/>
                  </a:lnTo>
                  <a:lnTo>
                    <a:pt x="532" y="266"/>
                  </a:lnTo>
                  <a:lnTo>
                    <a:pt x="554" y="292"/>
                  </a:lnTo>
                  <a:lnTo>
                    <a:pt x="574" y="320"/>
                  </a:lnTo>
                  <a:lnTo>
                    <a:pt x="592" y="346"/>
                  </a:lnTo>
                  <a:lnTo>
                    <a:pt x="608" y="376"/>
                  </a:lnTo>
                  <a:lnTo>
                    <a:pt x="624" y="406"/>
                  </a:lnTo>
                  <a:lnTo>
                    <a:pt x="638" y="436"/>
                  </a:lnTo>
                  <a:lnTo>
                    <a:pt x="652" y="468"/>
                  </a:lnTo>
                  <a:lnTo>
                    <a:pt x="664" y="498"/>
                  </a:lnTo>
                  <a:lnTo>
                    <a:pt x="674" y="532"/>
                  </a:lnTo>
                  <a:lnTo>
                    <a:pt x="682" y="564"/>
                  </a:lnTo>
                  <a:lnTo>
                    <a:pt x="690" y="598"/>
                  </a:lnTo>
                  <a:lnTo>
                    <a:pt x="694" y="634"/>
                  </a:lnTo>
                  <a:lnTo>
                    <a:pt x="698" y="668"/>
                  </a:lnTo>
                  <a:lnTo>
                    <a:pt x="700" y="704"/>
                  </a:lnTo>
                  <a:lnTo>
                    <a:pt x="706" y="704"/>
                  </a:lnTo>
                  <a:lnTo>
                    <a:pt x="706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A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234" name="Group 50"/>
          <p:cNvGrpSpPr>
            <a:grpSpLocks/>
          </p:cNvGrpSpPr>
          <p:nvPr/>
        </p:nvGrpSpPr>
        <p:grpSpPr bwMode="auto">
          <a:xfrm>
            <a:off x="0" y="1341438"/>
            <a:ext cx="5516563" cy="5516562"/>
            <a:chOff x="0" y="845"/>
            <a:chExt cx="3475" cy="3475"/>
          </a:xfrm>
        </p:grpSpPr>
        <p:sp>
          <p:nvSpPr>
            <p:cNvPr id="221235" name="Rectangle 51"/>
            <p:cNvSpPr>
              <a:spLocks noChangeArrowheads="1"/>
            </p:cNvSpPr>
            <p:nvPr userDrawn="1"/>
          </p:nvSpPr>
          <p:spPr bwMode="gray">
            <a:xfrm>
              <a:off x="0" y="845"/>
              <a:ext cx="520" cy="3475"/>
            </a:xfrm>
            <a:prstGeom prst="rect">
              <a:avLst/>
            </a:prstGeom>
            <a:solidFill>
              <a:srgbClr val="7ABB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73152" tIns="0" rIns="45720" bIns="0" anchor="ctr"/>
            <a:lstStyle/>
            <a:p>
              <a:endParaRPr lang="en-US"/>
            </a:p>
          </p:txBody>
        </p:sp>
        <p:sp>
          <p:nvSpPr>
            <p:cNvPr id="221236" name="Rectangle 52"/>
            <p:cNvSpPr>
              <a:spLocks noChangeArrowheads="1"/>
            </p:cNvSpPr>
            <p:nvPr userDrawn="1"/>
          </p:nvSpPr>
          <p:spPr bwMode="gray">
            <a:xfrm rot="5400000">
              <a:off x="1478" y="2322"/>
              <a:ext cx="520" cy="3475"/>
            </a:xfrm>
            <a:prstGeom prst="rect">
              <a:avLst/>
            </a:prstGeom>
            <a:solidFill>
              <a:srgbClr val="7ABB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73152" tIns="0" rIns="45720" bIns="0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9EFA7A-3A13-4A1B-9DB6-8EB116036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694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F64200-C51C-44E9-8714-DA39DE4F0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16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75" y="1011238"/>
            <a:ext cx="4356100" cy="205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11238"/>
            <a:ext cx="4357688" cy="205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C92C14-B0E0-4A47-831B-4F76BE54F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461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20D70A-F43C-496B-BC3B-67B10CD2F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69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486F6C-98B3-4581-B0E9-678C7A64D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699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F0297A-1A50-4993-B07E-EFE99DC5F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611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C4AD2E-DAD0-451D-A9E1-57CD6C533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20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2C8EBD-6449-40B1-904D-4A598407B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411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D0A6DB-01AF-4054-B296-ACF982D415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442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BA74D2-473D-4E5C-AA47-4237DAFCB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30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3225" y="142875"/>
            <a:ext cx="2219325" cy="292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075" y="142875"/>
            <a:ext cx="6508750" cy="292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D6C659-9E2C-4B95-A4EC-1E826A1E8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777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AEE9A3-7CBF-4E42-A595-F5F9D965C2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EBD-6449-40B1-904D-4A598407B2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EEE8-920A-4990-8D3F-FC42DC03285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DE94-1FE0-4314-8F71-265E1A8B9B2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FC24-4568-447B-B63B-90D7A69B3FB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8284-6D13-45E1-A6DE-CF44AA120C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D1CF-2FAE-46DB-B120-0E65720C26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43EEE8-920A-4990-8D3F-FC42DC032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407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9B8E-34C3-4F94-AA4B-7DCF9456BC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1FBF-4564-42D3-8EF8-9A40E963D03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3D78-8BCF-4B9F-ADF2-78C76D02EB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281-F366-411E-B44C-549292AABE0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5BC9-4265-4D24-BB2A-301E2E2019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9438" y="1011238"/>
            <a:ext cx="4124325" cy="205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011238"/>
            <a:ext cx="4124325" cy="205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66DE94-1FE0-4314-8F71-265E1A8B9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40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D3FC24-4568-447B-B63B-90D7A69B3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3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038284-6D13-45E1-A6DE-CF44AA12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22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CD1CF-2FAE-46DB-B120-0E65720C26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16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509B8E-34C3-4F94-AA4B-7DCF9456B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64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121FBF-4564-42D3-8EF8-9A40E963D0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57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4" name="Rectangle 6"/>
          <p:cNvSpPr>
            <a:spLocks noChangeArrowheads="1"/>
          </p:cNvSpPr>
          <p:nvPr/>
        </p:nvSpPr>
        <p:spPr bwMode="gray">
          <a:xfrm>
            <a:off x="-4763" y="0"/>
            <a:ext cx="401638" cy="4254500"/>
          </a:xfrm>
          <a:prstGeom prst="rect">
            <a:avLst/>
          </a:prstGeom>
          <a:solidFill>
            <a:srgbClr val="95C9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73152" tIns="0" rIns="45720" bIns="0" anchor="ctr"/>
          <a:lstStyle/>
          <a:p>
            <a:endParaRPr lang="en-US"/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gray">
          <a:xfrm>
            <a:off x="387350" y="6408738"/>
            <a:ext cx="8756650" cy="449262"/>
          </a:xfrm>
          <a:prstGeom prst="rect">
            <a:avLst/>
          </a:prstGeom>
          <a:gradFill rotWithShape="1">
            <a:gsLst>
              <a:gs pos="0">
                <a:srgbClr val="DBEDD3"/>
              </a:gs>
              <a:gs pos="100000">
                <a:srgbClr val="95C97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73152" tIns="0" rIns="45720" bIns="0" anchor="ctr"/>
          <a:lstStyle/>
          <a:p>
            <a:endParaRPr lang="en-US"/>
          </a:p>
        </p:txBody>
      </p:sp>
      <p:sp>
        <p:nvSpPr>
          <p:cNvPr id="211976" name="Freeform 8"/>
          <p:cNvSpPr>
            <a:spLocks/>
          </p:cNvSpPr>
          <p:nvPr/>
        </p:nvSpPr>
        <p:spPr bwMode="auto">
          <a:xfrm>
            <a:off x="-6350" y="4251325"/>
            <a:ext cx="2279650" cy="2613025"/>
          </a:xfrm>
          <a:custGeom>
            <a:avLst/>
            <a:gdLst>
              <a:gd name="T0" fmla="*/ 583 w 3291"/>
              <a:gd name="T1" fmla="*/ 2693 h 3267"/>
              <a:gd name="T2" fmla="*/ 583 w 3291"/>
              <a:gd name="T3" fmla="*/ 0 h 3267"/>
              <a:gd name="T4" fmla="*/ 0 w 3291"/>
              <a:gd name="T5" fmla="*/ 0 h 3267"/>
              <a:gd name="T6" fmla="*/ 0 w 3291"/>
              <a:gd name="T7" fmla="*/ 3267 h 3267"/>
              <a:gd name="T8" fmla="*/ 3291 w 3291"/>
              <a:gd name="T9" fmla="*/ 3267 h 3267"/>
              <a:gd name="T10" fmla="*/ 3290 w 3291"/>
              <a:gd name="T11" fmla="*/ 2693 h 3267"/>
              <a:gd name="T12" fmla="*/ 583 w 3291"/>
              <a:gd name="T13" fmla="*/ 2693 h 3267"/>
              <a:gd name="T14" fmla="*/ 583 w 3291"/>
              <a:gd name="T15" fmla="*/ 2693 h 3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1" h="3267">
                <a:moveTo>
                  <a:pt x="583" y="2693"/>
                </a:moveTo>
                <a:lnTo>
                  <a:pt x="583" y="0"/>
                </a:lnTo>
                <a:lnTo>
                  <a:pt x="0" y="0"/>
                </a:lnTo>
                <a:lnTo>
                  <a:pt x="0" y="3267"/>
                </a:lnTo>
                <a:lnTo>
                  <a:pt x="3291" y="3267"/>
                </a:lnTo>
                <a:lnTo>
                  <a:pt x="3290" y="2693"/>
                </a:lnTo>
                <a:lnTo>
                  <a:pt x="583" y="2693"/>
                </a:lnTo>
                <a:lnTo>
                  <a:pt x="583" y="2693"/>
                </a:lnTo>
                <a:close/>
              </a:path>
            </a:pathLst>
          </a:custGeom>
          <a:solidFill>
            <a:srgbClr val="ADD6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9438" y="142875"/>
            <a:ext cx="84010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9438" y="1011238"/>
            <a:ext cx="8401050" cy="20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77300" y="6684963"/>
            <a:ext cx="1238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 b="0"/>
            </a:lvl1pPr>
          </a:lstStyle>
          <a:p>
            <a:fld id="{712899B3-A63C-4357-B9EB-82AE635A49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1588" indent="-1588" algn="l" rtl="0" fontAlgn="base">
        <a:spcBef>
          <a:spcPct val="0"/>
        </a:spcBef>
        <a:spcAft>
          <a:spcPct val="50000"/>
        </a:spcAft>
        <a:buSzPct val="120000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54025" indent="-220663" algn="l" rtl="0" fontAlgn="base">
        <a:spcBef>
          <a:spcPct val="0"/>
        </a:spcBef>
        <a:spcAft>
          <a:spcPct val="50000"/>
        </a:spcAft>
        <a:buSzPct val="120000"/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2pPr>
      <a:lvl3pPr marL="798513" indent="-230188" algn="l" rtl="0" fontAlgn="base">
        <a:spcBef>
          <a:spcPct val="0"/>
        </a:spcBef>
        <a:spcAft>
          <a:spcPct val="50000"/>
        </a:spcAft>
        <a:buFont typeface="Arial" charset="0"/>
        <a:buChar char="–"/>
        <a:defRPr sz="2000" b="1">
          <a:solidFill>
            <a:schemeClr val="tx1"/>
          </a:solidFill>
          <a:latin typeface="+mn-lt"/>
        </a:defRPr>
      </a:lvl3pPr>
      <a:lvl4pPr marL="1154113" indent="-239713" algn="l" rtl="0" fontAlgn="base">
        <a:spcBef>
          <a:spcPct val="0"/>
        </a:spcBef>
        <a:spcAft>
          <a:spcPct val="50000"/>
        </a:spcAft>
        <a:buChar char="•"/>
        <a:defRPr b="1">
          <a:solidFill>
            <a:schemeClr val="tx1"/>
          </a:solidFill>
          <a:latin typeface="+mn-lt"/>
        </a:defRPr>
      </a:lvl4pPr>
      <a:lvl5pPr marL="15462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5pPr>
      <a:lvl6pPr marL="20034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6pPr>
      <a:lvl7pPr marL="24606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7pPr>
      <a:lvl8pPr marL="29178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8pPr>
      <a:lvl9pPr marL="33750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363" y="142875"/>
            <a:ext cx="88661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75" y="1011238"/>
            <a:ext cx="8866188" cy="20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77300" y="6684963"/>
            <a:ext cx="1238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 b="0"/>
            </a:lvl1pPr>
          </a:lstStyle>
          <a:p>
            <a:fld id="{88D77C3C-ECF5-4E9B-AAEC-589EE2CBEF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1588" indent="-1588" algn="l" rtl="0" fontAlgn="base">
        <a:spcBef>
          <a:spcPct val="0"/>
        </a:spcBef>
        <a:spcAft>
          <a:spcPct val="50000"/>
        </a:spcAft>
        <a:buSzPct val="120000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54025" indent="-220663" algn="l" rtl="0" fontAlgn="base">
        <a:spcBef>
          <a:spcPct val="0"/>
        </a:spcBef>
        <a:spcAft>
          <a:spcPct val="50000"/>
        </a:spcAft>
        <a:buSzPct val="120000"/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2pPr>
      <a:lvl3pPr marL="798513" indent="-230188" algn="l" rtl="0" fontAlgn="base">
        <a:spcBef>
          <a:spcPct val="0"/>
        </a:spcBef>
        <a:spcAft>
          <a:spcPct val="50000"/>
        </a:spcAft>
        <a:buFont typeface="Arial" charset="0"/>
        <a:buChar char="–"/>
        <a:defRPr sz="2000" b="1">
          <a:solidFill>
            <a:schemeClr val="tx1"/>
          </a:solidFill>
          <a:latin typeface="+mn-lt"/>
        </a:defRPr>
      </a:lvl3pPr>
      <a:lvl4pPr marL="1154113" indent="-239713" algn="l" rtl="0" fontAlgn="base">
        <a:spcBef>
          <a:spcPct val="0"/>
        </a:spcBef>
        <a:spcAft>
          <a:spcPct val="50000"/>
        </a:spcAft>
        <a:buChar char="•"/>
        <a:defRPr b="1">
          <a:solidFill>
            <a:schemeClr val="tx1"/>
          </a:solidFill>
          <a:latin typeface="+mn-lt"/>
        </a:defRPr>
      </a:lvl4pPr>
      <a:lvl5pPr marL="15462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5pPr>
      <a:lvl6pPr marL="20034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6pPr>
      <a:lvl7pPr marL="24606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7pPr>
      <a:lvl8pPr marL="29178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8pPr>
      <a:lvl9pPr marL="3375025" indent="-236538" algn="l" rtl="0" fontAlgn="base">
        <a:spcBef>
          <a:spcPct val="0"/>
        </a:spcBef>
        <a:spcAft>
          <a:spcPct val="50000"/>
        </a:spcAft>
        <a:buFont typeface="Arial" charset="0"/>
        <a:buChar char="–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2899B3-A63C-4357-B9EB-82AE635A492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0542" y="2508468"/>
            <a:ext cx="7216877" cy="181588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3000" dirty="0" smtClean="0"/>
              <a:t>Temperature Assumptions for Dynamic Ratings in ERCOT CRR Auctions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200" b="0" i="1" dirty="0" smtClean="0"/>
              <a:t>Proposal to differentiate between </a:t>
            </a:r>
            <a:r>
              <a:rPr lang="en-US" altLang="en-US" sz="2200" b="0" i="1" dirty="0" smtClean="0"/>
              <a:t>Day (</a:t>
            </a:r>
            <a:r>
              <a:rPr lang="en-US" altLang="en-US" sz="2200" b="0" i="1" dirty="0" err="1" smtClean="0"/>
              <a:t>Peak</a:t>
            </a:r>
            <a:r>
              <a:rPr lang="en-US" altLang="en-US" sz="2200" i="1" dirty="0" err="1" smtClean="0"/>
              <a:t>WD</a:t>
            </a:r>
            <a:r>
              <a:rPr lang="en-US" altLang="en-US" sz="2200" i="1" dirty="0" smtClean="0"/>
              <a:t> &amp; </a:t>
            </a:r>
            <a:r>
              <a:rPr lang="en-US" altLang="en-US" sz="2200" i="1" dirty="0" err="1" smtClean="0"/>
              <a:t>Peak</a:t>
            </a:r>
            <a:r>
              <a:rPr lang="en-US" altLang="en-US" sz="2200" i="1" dirty="0" err="1" smtClean="0"/>
              <a:t>WE</a:t>
            </a:r>
            <a:r>
              <a:rPr lang="en-US" altLang="en-US" sz="2200" i="1" dirty="0" smtClean="0"/>
              <a:t>) and Night (Off-peak)</a:t>
            </a:r>
            <a:endParaRPr lang="en-US" altLang="en-US" sz="2200" i="1" dirty="0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574890"/>
            <a:ext cx="8226425" cy="485074"/>
          </a:xfrm>
          <a:noFill/>
        </p:spPr>
        <p:txBody>
          <a:bodyPr>
            <a:normAutofit/>
          </a:bodyPr>
          <a:lstStyle/>
          <a:p>
            <a:pPr algn="r"/>
            <a:r>
              <a:rPr lang="en-US" altLang="en-US" dirty="0" smtClean="0"/>
              <a:t>October </a:t>
            </a:r>
            <a:r>
              <a:rPr lang="en-US" altLang="en-US" dirty="0" smtClean="0"/>
              <a:t>23, </a:t>
            </a:r>
            <a:r>
              <a:rPr lang="en-US" altLang="en-US" dirty="0" smtClean="0"/>
              <a:t>2015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12465" y="5990987"/>
            <a:ext cx="8088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dirty="0" smtClean="0"/>
              <a:t>* Summation of Rating B for equipment in CIM </a:t>
            </a:r>
            <a:r>
              <a:rPr lang="en-US" sz="1200" b="0" dirty="0"/>
              <a:t>SEP </a:t>
            </a:r>
            <a:r>
              <a:rPr lang="en-US" sz="1200" b="0" dirty="0" smtClean="0"/>
              <a:t>ML4</a:t>
            </a:r>
            <a:endParaRPr lang="en-US" sz="1200" b="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73236" y="1590316"/>
            <a:ext cx="816930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588" indent="-1588" algn="l" rtl="0" fontAlgn="base">
              <a:spcBef>
                <a:spcPct val="0"/>
              </a:spcBef>
              <a:spcAft>
                <a:spcPct val="50000"/>
              </a:spcAft>
              <a:buSzPct val="120000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025" indent="-220663" algn="l" rtl="0" fontAlgn="base">
              <a:spcBef>
                <a:spcPct val="0"/>
              </a:spcBef>
              <a:spcAft>
                <a:spcPct val="50000"/>
              </a:spcAft>
              <a:buSzPct val="120000"/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2pPr>
            <a:lvl3pPr marL="798513" indent="-23018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154113" indent="-239713" algn="l" rtl="0" fontAlgn="base">
              <a:spcBef>
                <a:spcPct val="0"/>
              </a:spcBef>
              <a:spcAft>
                <a:spcPct val="50000"/>
              </a:spcAft>
              <a:buChar char="•"/>
              <a:defRPr b="1">
                <a:solidFill>
                  <a:schemeClr val="tx1"/>
                </a:solidFill>
                <a:latin typeface="+mn-lt"/>
              </a:defRPr>
            </a:lvl4pPr>
            <a:lvl5pPr marL="15462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5pPr>
            <a:lvl6pPr marL="20034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6pPr>
            <a:lvl7pPr marL="24606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7pPr>
            <a:lvl8pPr marL="29178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8pPr>
            <a:lvl9pPr marL="33750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b="0" kern="0" dirty="0" smtClean="0"/>
              <a:t>According to table below, dynamically rated lines would have in average 5% more capacity in the Off-peak auction for the entire year. The highest change would be in the summer months with ~5.7% increase</a:t>
            </a:r>
          </a:p>
          <a:p>
            <a:pPr lvl="1"/>
            <a:r>
              <a:rPr lang="en-US" sz="1600" b="0" kern="0" dirty="0" smtClean="0"/>
              <a:t>As for the entire system, the additional capacity is ~2.2% for the annual average, with its peak in the summer of about 2.6%</a:t>
            </a:r>
            <a:endParaRPr lang="en-US" sz="1600" b="0" kern="0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88211" y="861878"/>
            <a:ext cx="81261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500" kern="0" dirty="0" smtClean="0"/>
              <a:t>Percentage increase in System Capacity* for the Off-peak (Night) Cases with this new methodology:</a:t>
            </a:r>
            <a:endParaRPr lang="en-US" altLang="en-US" sz="1500" kern="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28411"/>
              </p:ext>
            </p:extLst>
          </p:nvPr>
        </p:nvGraphicFramePr>
        <p:xfrm>
          <a:off x="898415" y="3621881"/>
          <a:ext cx="7505702" cy="1524000"/>
        </p:xfrm>
        <a:graphic>
          <a:graphicData uri="http://schemas.openxmlformats.org/drawingml/2006/table">
            <a:tbl>
              <a:tblPr/>
              <a:tblGrid>
                <a:gridCol w="1512628"/>
                <a:gridCol w="105310"/>
                <a:gridCol w="651005"/>
                <a:gridCol w="651005"/>
                <a:gridCol w="651005"/>
                <a:gridCol w="114883"/>
                <a:gridCol w="258487"/>
                <a:gridCol w="287208"/>
                <a:gridCol w="306355"/>
                <a:gridCol w="277634"/>
                <a:gridCol w="325502"/>
                <a:gridCol w="268061"/>
                <a:gridCol w="248914"/>
                <a:gridCol w="296782"/>
                <a:gridCol w="287208"/>
                <a:gridCol w="268061"/>
                <a:gridCol w="306355"/>
                <a:gridCol w="287208"/>
                <a:gridCol w="114883"/>
                <a:gridCol w="287208"/>
              </a:tblGrid>
              <a:tr h="190500"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PCNT INCREASE CAPACITY FOR OFF-PEAK COMPARED TO PEAK RATINGS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SCENARIO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IN CALCULATION?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XFMR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DYNAMIC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SYSTEM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TRANS. LINES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DYNAMIC LINES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itle 7"/>
          <p:cNvSpPr txBox="1">
            <a:spLocks/>
          </p:cNvSpPr>
          <p:nvPr/>
        </p:nvSpPr>
        <p:spPr>
          <a:xfrm>
            <a:off x="570446" y="273367"/>
            <a:ext cx="8229600" cy="5558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b="0" dirty="0" smtClean="0"/>
              <a:t>Is over-selling in the auction a risk? 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28706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1927" y="464267"/>
            <a:ext cx="8250382" cy="369332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Proposed Changes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12464" y="964372"/>
            <a:ext cx="816930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588" indent="-1588" algn="l" rtl="0" fontAlgn="base">
              <a:spcBef>
                <a:spcPct val="0"/>
              </a:spcBef>
              <a:spcAft>
                <a:spcPct val="50000"/>
              </a:spcAft>
              <a:buSzPct val="120000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025" indent="-220663" algn="l" rtl="0" fontAlgn="base">
              <a:spcBef>
                <a:spcPct val="0"/>
              </a:spcBef>
              <a:spcAft>
                <a:spcPct val="50000"/>
              </a:spcAft>
              <a:buSzPct val="120000"/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2pPr>
            <a:lvl3pPr marL="798513" indent="-23018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154113" indent="-239713" algn="l" rtl="0" fontAlgn="base">
              <a:spcBef>
                <a:spcPct val="0"/>
              </a:spcBef>
              <a:spcAft>
                <a:spcPct val="50000"/>
              </a:spcAft>
              <a:buChar char="•"/>
              <a:defRPr b="1">
                <a:solidFill>
                  <a:schemeClr val="tx1"/>
                </a:solidFill>
                <a:latin typeface="+mn-lt"/>
              </a:defRPr>
            </a:lvl4pPr>
            <a:lvl5pPr marL="15462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5pPr>
            <a:lvl6pPr marL="20034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6pPr>
            <a:lvl7pPr marL="24606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7pPr>
            <a:lvl8pPr marL="29178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8pPr>
            <a:lvl9pPr marL="33750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b="0" kern="0" dirty="0" smtClean="0"/>
              <a:t>Utilize different temperature assumptions between Day (</a:t>
            </a:r>
            <a:r>
              <a:rPr lang="en-US" sz="1600" b="0" kern="0" dirty="0" err="1" smtClean="0"/>
              <a:t>PeakWD</a:t>
            </a:r>
            <a:r>
              <a:rPr lang="en-US" sz="1600" b="0" kern="0" dirty="0" smtClean="0"/>
              <a:t> and </a:t>
            </a:r>
            <a:r>
              <a:rPr lang="en-US" sz="1600" b="0" kern="0" dirty="0" err="1" smtClean="0"/>
              <a:t>PeakWE</a:t>
            </a:r>
            <a:r>
              <a:rPr lang="en-US" sz="1600" b="0" kern="0" dirty="0" smtClean="0"/>
              <a:t>) and Night (Off-peak) CRR cases</a:t>
            </a:r>
          </a:p>
          <a:p>
            <a:pPr lvl="1"/>
            <a:r>
              <a:rPr lang="en-US" sz="1600" b="0" kern="0" dirty="0" smtClean="0"/>
              <a:t>The methodology to derive the Day** and Night** temperature assumptions uses the same analysis as the current methodology, except that it uses two datasets, one for Day (HE 700 to 2200) and another one for Night (HE 100-600 and 2300-2400)</a:t>
            </a:r>
            <a:endParaRPr lang="en-US" sz="1600" b="0" kern="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37362"/>
              </p:ext>
            </p:extLst>
          </p:nvPr>
        </p:nvGraphicFramePr>
        <p:xfrm>
          <a:off x="1248984" y="2944813"/>
          <a:ext cx="6833357" cy="2809944"/>
        </p:xfrm>
        <a:graphic>
          <a:graphicData uri="http://schemas.openxmlformats.org/drawingml/2006/table">
            <a:tbl>
              <a:tblPr/>
              <a:tblGrid>
                <a:gridCol w="795123"/>
                <a:gridCol w="891307"/>
                <a:gridCol w="891307"/>
                <a:gridCol w="891307"/>
                <a:gridCol w="170995"/>
                <a:gridCol w="801536"/>
                <a:gridCol w="801536"/>
                <a:gridCol w="1590246"/>
              </a:tblGrid>
              <a:tr h="1988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Methodology to choose Temperatures for Auction Models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8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Currently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Proposed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Auction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PeakWD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PeakWE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Off-peak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PeakWD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PeakWE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Off-peak</a:t>
                      </a:r>
                    </a:p>
                  </a:txBody>
                  <a:tcPr marL="6414" marR="6414" marT="6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746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Rolling</a:t>
                      </a: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10Y Historical Analysis (No day/night distinction)*</a:t>
                      </a: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10Y Historical Analysis (DAY**)</a:t>
                      </a: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10Y Historical Analysis (NIGHT***)</a:t>
                      </a: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746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Monthly</a:t>
                      </a: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ERCOT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Fcst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ERCOT On-Peak Fcst</a:t>
                      </a: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ERCOT Off-Peak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Fcst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Same method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 rolling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</a:t>
                      </a: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combination between ERCOT Peak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Fcst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10Y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Historical DAY to derive a NIGHT “multiplier” or “adder”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28286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286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*ERCOT Nodal Protocols Section 7.5.5.4.3</a:t>
                      </a: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286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**Day Hours defined as HE 700-2200</a:t>
                      </a: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286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*** Night Hours defined as HE 100-600 and 2300-2400</a:t>
                      </a:r>
                    </a:p>
                  </a:txBody>
                  <a:tcPr marL="6414" marR="6414" marT="6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2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830" y="3078705"/>
            <a:ext cx="8401050" cy="3693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Appendix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EBD-6449-40B1-904D-4A598407B27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09" y="238125"/>
            <a:ext cx="8250382" cy="369332"/>
          </a:xfrm>
          <a:noFill/>
        </p:spPr>
        <p:txBody>
          <a:bodyPr>
            <a:noAutofit/>
          </a:bodyPr>
          <a:lstStyle/>
          <a:p>
            <a:r>
              <a:rPr lang="en-US" altLang="en-US" sz="2500" dirty="0" smtClean="0"/>
              <a:t>Appendix A – Weather Zone Temperature Day vs. Night</a:t>
            </a:r>
            <a:endParaRPr lang="en-US" altLang="en-US" sz="25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841164"/>
              </p:ext>
            </p:extLst>
          </p:nvPr>
        </p:nvGraphicFramePr>
        <p:xfrm>
          <a:off x="840696" y="1806508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COAST</a:t>
                      </a:r>
                    </a:p>
                  </a:txBody>
                  <a:tcPr marL="9203" marR="9203" marT="92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76.5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67.9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8.6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69.1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81.9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71.8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10.1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76.4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9.4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90.6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96.2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11.3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96.2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11.3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98.2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12.4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94.4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83.5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90.1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10.3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83.5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73.7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78.2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70.9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7.3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12</a:t>
            </a:fld>
            <a:endParaRPr lang="en-US" altLang="en-US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485016"/>
              </p:ext>
            </p:extLst>
          </p:nvPr>
        </p:nvGraphicFramePr>
        <p:xfrm>
          <a:off x="3748035" y="1587638"/>
          <a:ext cx="4582047" cy="313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943184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Coastal: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9189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437604"/>
              </p:ext>
            </p:extLst>
          </p:nvPr>
        </p:nvGraphicFramePr>
        <p:xfrm>
          <a:off x="840696" y="1806508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EAST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69.9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943184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Eastern:</a:t>
            </a:r>
            <a:endParaRPr lang="en-US" altLang="en-US" kern="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518092"/>
              </p:ext>
            </p:extLst>
          </p:nvPr>
        </p:nvGraphicFramePr>
        <p:xfrm>
          <a:off x="3766296" y="1599639"/>
          <a:ext cx="4577604" cy="313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09" y="238125"/>
            <a:ext cx="8250382" cy="369332"/>
          </a:xfrm>
          <a:noFill/>
        </p:spPr>
        <p:txBody>
          <a:bodyPr>
            <a:noAutofit/>
          </a:bodyPr>
          <a:lstStyle/>
          <a:p>
            <a:r>
              <a:rPr lang="en-US" altLang="en-US" sz="2500" dirty="0" smtClean="0"/>
              <a:t>Appendix A – Weather Zone Temperature Day vs. Night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5307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045176"/>
              </p:ext>
            </p:extLst>
          </p:nvPr>
        </p:nvGraphicFramePr>
        <p:xfrm>
          <a:off x="840696" y="1806508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FWEST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59.6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19.2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64.4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16.4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66.3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59.3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943184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Far West:</a:t>
            </a:r>
            <a:endParaRPr lang="en-US" altLang="en-US" kern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919734"/>
              </p:ext>
            </p:extLst>
          </p:nvPr>
        </p:nvGraphicFramePr>
        <p:xfrm>
          <a:off x="3775821" y="1609165"/>
          <a:ext cx="4568079" cy="312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09" y="238125"/>
            <a:ext cx="8250382" cy="369332"/>
          </a:xfrm>
          <a:noFill/>
        </p:spPr>
        <p:txBody>
          <a:bodyPr>
            <a:noAutofit/>
          </a:bodyPr>
          <a:lstStyle/>
          <a:p>
            <a:r>
              <a:rPr lang="en-US" altLang="en-US" sz="2500" dirty="0" smtClean="0"/>
              <a:t>Appendix A – Weather Zone Temperature Day vs. Night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8084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618664"/>
              </p:ext>
            </p:extLst>
          </p:nvPr>
        </p:nvGraphicFramePr>
        <p:xfrm>
          <a:off x="840696" y="1806508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NCENT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65.8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943184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North Central:</a:t>
            </a:r>
            <a:endParaRPr lang="en-US" altLang="en-US" kern="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674482"/>
              </p:ext>
            </p:extLst>
          </p:nvPr>
        </p:nvGraphicFramePr>
        <p:xfrm>
          <a:off x="3785346" y="1609164"/>
          <a:ext cx="4549029" cy="3124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09" y="238125"/>
            <a:ext cx="8250382" cy="369332"/>
          </a:xfrm>
          <a:noFill/>
        </p:spPr>
        <p:txBody>
          <a:bodyPr>
            <a:noAutofit/>
          </a:bodyPr>
          <a:lstStyle/>
          <a:p>
            <a:r>
              <a:rPr lang="en-US" altLang="en-US" sz="2500" dirty="0" smtClean="0"/>
              <a:t>Appendix A – Weather Zone Temperature Day vs. Night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9049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539356"/>
              </p:ext>
            </p:extLst>
          </p:nvPr>
        </p:nvGraphicFramePr>
        <p:xfrm>
          <a:off x="840696" y="1806508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NORTH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89.7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943184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Northern:</a:t>
            </a:r>
            <a:endParaRPr lang="en-US" altLang="en-US" kern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498931"/>
              </p:ext>
            </p:extLst>
          </p:nvPr>
        </p:nvGraphicFramePr>
        <p:xfrm>
          <a:off x="3785346" y="1609163"/>
          <a:ext cx="4549029" cy="3124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09" y="238125"/>
            <a:ext cx="8250382" cy="369332"/>
          </a:xfrm>
          <a:noFill/>
        </p:spPr>
        <p:txBody>
          <a:bodyPr>
            <a:noAutofit/>
          </a:bodyPr>
          <a:lstStyle/>
          <a:p>
            <a:r>
              <a:rPr lang="en-US" altLang="en-US" sz="2500" dirty="0" smtClean="0"/>
              <a:t>Appendix A – Weather Zone Temperature Day vs. Night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2248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613434"/>
              </p:ext>
            </p:extLst>
          </p:nvPr>
        </p:nvGraphicFramePr>
        <p:xfrm>
          <a:off x="840696" y="1806508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SCENT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89.1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943184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South Central:</a:t>
            </a:r>
            <a:endParaRPr lang="en-US" altLang="en-US" kern="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268590"/>
              </p:ext>
            </p:extLst>
          </p:nvPr>
        </p:nvGraphicFramePr>
        <p:xfrm>
          <a:off x="3785346" y="1609164"/>
          <a:ext cx="4549029" cy="313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09" y="238125"/>
            <a:ext cx="8250382" cy="369332"/>
          </a:xfrm>
          <a:noFill/>
        </p:spPr>
        <p:txBody>
          <a:bodyPr>
            <a:noAutofit/>
          </a:bodyPr>
          <a:lstStyle/>
          <a:p>
            <a:r>
              <a:rPr lang="en-US" altLang="en-US" sz="2500" dirty="0" smtClean="0"/>
              <a:t>Appendix A – Weather Zone Temperature Day vs. Night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0976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409559"/>
              </p:ext>
            </p:extLst>
          </p:nvPr>
        </p:nvGraphicFramePr>
        <p:xfrm>
          <a:off x="840696" y="1806508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SOUTH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16.3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99.7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943184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Southern:</a:t>
            </a:r>
            <a:endParaRPr lang="en-US" altLang="en-US" kern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608667"/>
              </p:ext>
            </p:extLst>
          </p:nvPr>
        </p:nvGraphicFramePr>
        <p:xfrm>
          <a:off x="3785346" y="1618689"/>
          <a:ext cx="4549029" cy="3124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09" y="238125"/>
            <a:ext cx="8250382" cy="369332"/>
          </a:xfrm>
          <a:noFill/>
        </p:spPr>
        <p:txBody>
          <a:bodyPr>
            <a:noAutofit/>
          </a:bodyPr>
          <a:lstStyle/>
          <a:p>
            <a:r>
              <a:rPr lang="en-US" altLang="en-US" sz="2500" dirty="0" smtClean="0"/>
              <a:t>Appendix A – Weather Zone Temperature Day vs. Night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23423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480" y="523260"/>
            <a:ext cx="8250382" cy="369332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Contents</a:t>
            </a:r>
            <a:endParaRPr lang="en-US" alt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513053" y="1384011"/>
            <a:ext cx="8672513" cy="2616101"/>
          </a:xfrm>
          <a:noFill/>
          <a:ln/>
        </p:spPr>
        <p:txBody>
          <a:bodyPr>
            <a:normAutofit fontScale="77500" lnSpcReduction="20000"/>
          </a:bodyPr>
          <a:lstStyle/>
          <a:p>
            <a:pPr marL="628650" indent="-285750">
              <a:spcAft>
                <a:spcPts val="1200"/>
              </a:spcAft>
              <a:buSzTx/>
              <a:buFont typeface="Wingdings" panose="05000000000000000000" pitchFamily="2" charset="2"/>
              <a:buChar char="q"/>
            </a:pPr>
            <a:r>
              <a:rPr lang="en-US" altLang="en-US" b="0" dirty="0" smtClean="0"/>
              <a:t>Current Methodology</a:t>
            </a:r>
          </a:p>
          <a:p>
            <a:pPr marL="628650" indent="-285750">
              <a:spcAft>
                <a:spcPts val="1200"/>
              </a:spcAft>
              <a:buSzTx/>
              <a:buFont typeface="Wingdings" panose="05000000000000000000" pitchFamily="2" charset="2"/>
              <a:buChar char="q"/>
            </a:pPr>
            <a:r>
              <a:rPr lang="en-US" altLang="en-US" b="0" dirty="0" smtClean="0"/>
              <a:t>Temperature Difference between Peak (Day) and Off-peak (Night)</a:t>
            </a:r>
          </a:p>
          <a:p>
            <a:pPr marL="628650" indent="-285750">
              <a:spcAft>
                <a:spcPts val="1200"/>
              </a:spcAft>
              <a:buSzTx/>
              <a:buFont typeface="Wingdings" panose="05000000000000000000" pitchFamily="2" charset="2"/>
              <a:buChar char="q"/>
            </a:pPr>
            <a:r>
              <a:rPr lang="en-US" altLang="en-US" b="0" dirty="0" smtClean="0"/>
              <a:t>Benefits</a:t>
            </a:r>
          </a:p>
          <a:p>
            <a:pPr marL="628650" indent="-285750">
              <a:spcAft>
                <a:spcPts val="1200"/>
              </a:spcAft>
              <a:buSzTx/>
              <a:buFont typeface="Wingdings" panose="05000000000000000000" pitchFamily="2" charset="2"/>
              <a:buChar char="q"/>
            </a:pPr>
            <a:r>
              <a:rPr lang="en-US" altLang="en-US" b="0" dirty="0" smtClean="0"/>
              <a:t>Is over-selling in the auction a risk? A look into nodal history</a:t>
            </a:r>
          </a:p>
          <a:p>
            <a:pPr marL="628650" indent="-285750">
              <a:spcAft>
                <a:spcPts val="1200"/>
              </a:spcAft>
              <a:buSzTx/>
              <a:buFont typeface="Wingdings" panose="05000000000000000000" pitchFamily="2" charset="2"/>
              <a:buChar char="q"/>
            </a:pPr>
            <a:r>
              <a:rPr lang="en-US" altLang="en-US" b="0" dirty="0" smtClean="0"/>
              <a:t>Proposed Changes</a:t>
            </a:r>
          </a:p>
          <a:p>
            <a:pPr marL="628650" indent="-285750">
              <a:spcAft>
                <a:spcPts val="1200"/>
              </a:spcAft>
              <a:buSzTx/>
              <a:buFont typeface="Wingdings" panose="05000000000000000000" pitchFamily="2" charset="2"/>
              <a:buChar char="q"/>
            </a:pPr>
            <a:r>
              <a:rPr lang="en-US" altLang="en-US" b="0" dirty="0" smtClean="0"/>
              <a:t>Appendix</a:t>
            </a: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215993"/>
              </p:ext>
            </p:extLst>
          </p:nvPr>
        </p:nvGraphicFramePr>
        <p:xfrm>
          <a:off x="840696" y="1806508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WEST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66.8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17.1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89.1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15.3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943184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Western:</a:t>
            </a:r>
            <a:endParaRPr lang="en-US" altLang="en-US" kern="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162112"/>
              </p:ext>
            </p:extLst>
          </p:nvPr>
        </p:nvGraphicFramePr>
        <p:xfrm>
          <a:off x="3785346" y="1618688"/>
          <a:ext cx="4558554" cy="3124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09" y="238125"/>
            <a:ext cx="8250382" cy="369332"/>
          </a:xfrm>
          <a:noFill/>
        </p:spPr>
        <p:txBody>
          <a:bodyPr>
            <a:noAutofit/>
          </a:bodyPr>
          <a:lstStyle/>
          <a:p>
            <a:r>
              <a:rPr lang="en-US" altLang="en-US" sz="2500" dirty="0" smtClean="0"/>
              <a:t>Appendix A – Weather Zone Temperature Day vs. Night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9175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6641" y="542925"/>
            <a:ext cx="8250382" cy="369332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Current Methodology</a:t>
            </a:r>
            <a:endParaRPr lang="en-US" alt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5713" y="1620838"/>
            <a:ext cx="7806813" cy="4032710"/>
          </a:xfrm>
        </p:spPr>
        <p:txBody>
          <a:bodyPr/>
          <a:lstStyle/>
          <a:p>
            <a:r>
              <a:rPr lang="en-US" altLang="en-US" b="0" dirty="0" smtClean="0"/>
              <a:t>According to ERCOT Nodal Protocols Section 7.5.5.4.3:</a:t>
            </a:r>
          </a:p>
          <a:p>
            <a:pPr marL="233362" lvl="1" indent="0">
              <a:buNone/>
            </a:pPr>
            <a:r>
              <a:rPr lang="en-US" altLang="en-US" b="0" dirty="0" smtClean="0"/>
              <a:t/>
            </a:r>
            <a:br>
              <a:rPr lang="en-US" altLang="en-US" b="0" dirty="0" smtClean="0"/>
            </a:br>
            <a:r>
              <a:rPr lang="en-US" sz="1500" b="0" dirty="0"/>
              <a:t>(</a:t>
            </a:r>
            <a:r>
              <a:rPr lang="en-US" sz="1500" b="0" dirty="0" smtClean="0"/>
              <a:t>f) Thermal </a:t>
            </a:r>
            <a:r>
              <a:rPr lang="en-US" sz="1500" b="0" dirty="0"/>
              <a:t>operating limits (including estimates for Dynamic Ratings) for transmission lines</a:t>
            </a:r>
            <a:r>
              <a:rPr lang="en-US" sz="1500" b="0" dirty="0" smtClean="0"/>
              <a:t>;</a:t>
            </a:r>
          </a:p>
          <a:p>
            <a:pPr lvl="3"/>
            <a:endParaRPr lang="en-US" sz="1300" b="0" dirty="0"/>
          </a:p>
          <a:p>
            <a:pPr lvl="2"/>
            <a:r>
              <a:rPr lang="en-US" sz="1500" b="0" dirty="0"/>
              <a:t>(</a:t>
            </a:r>
            <a:r>
              <a:rPr lang="en-US" sz="1500" b="0" dirty="0" err="1" smtClean="0"/>
              <a:t>i</a:t>
            </a:r>
            <a:r>
              <a:rPr lang="en-US" sz="1500" b="0" dirty="0" smtClean="0"/>
              <a:t>) For </a:t>
            </a:r>
            <a:r>
              <a:rPr lang="en-US" sz="1500" b="0" dirty="0"/>
              <a:t>a CRR Long-Term Auction Sequence, ERCOT shall use Dynamic Ratings based on a historical analysis of the maximum peak-hour temperatures for the previous ten years; and </a:t>
            </a:r>
          </a:p>
          <a:p>
            <a:pPr lvl="2"/>
            <a:r>
              <a:rPr lang="en-US" sz="1500" b="0" dirty="0"/>
              <a:t>(</a:t>
            </a:r>
            <a:r>
              <a:rPr lang="en-US" sz="1500" b="0" dirty="0" smtClean="0"/>
              <a:t>ii) For </a:t>
            </a:r>
            <a:r>
              <a:rPr lang="en-US" sz="1500" b="0" dirty="0"/>
              <a:t>the CRR Monthly Auction, ERCOT shall use Dynamic Ratings for the maximum peak-hour temperature forecast for the month;  </a:t>
            </a:r>
          </a:p>
          <a:p>
            <a:pPr marL="628650" indent="-285750">
              <a:spcAft>
                <a:spcPts val="1200"/>
              </a:spcAft>
              <a:buSzTx/>
              <a:buFont typeface="Wingdings" panose="05000000000000000000" pitchFamily="2" charset="2"/>
              <a:buChar char="Ø"/>
            </a:pPr>
            <a:endParaRPr lang="en-US" alt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8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8151" y="697378"/>
            <a:ext cx="8250382" cy="369332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Peak vs. Off-Peak Temperatures</a:t>
            </a:r>
            <a:endParaRPr lang="en-US" alt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349298"/>
              </p:ext>
            </p:extLst>
          </p:nvPr>
        </p:nvGraphicFramePr>
        <p:xfrm>
          <a:off x="811199" y="2219463"/>
          <a:ext cx="2475261" cy="2735343"/>
        </p:xfrm>
        <a:graphic>
          <a:graphicData uri="http://schemas.openxmlformats.org/drawingml/2006/table">
            <a:tbl>
              <a:tblPr/>
              <a:tblGrid>
                <a:gridCol w="271572"/>
                <a:gridCol w="350780"/>
                <a:gridCol w="364924"/>
                <a:gridCol w="364924"/>
                <a:gridCol w="500710"/>
                <a:gridCol w="101839"/>
                <a:gridCol w="520512"/>
              </a:tblGrid>
              <a:tr h="21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WZ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Mo</a:t>
                      </a: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N**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Current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 vs. 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COAST</a:t>
                      </a:r>
                    </a:p>
                  </a:txBody>
                  <a:tcPr marL="9203" marR="9203" marT="920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Jan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76.5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67.9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8.6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Feb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69.1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Mar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81.9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71.8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10.1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Apr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76.4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9.4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May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90.6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Jun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96.2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11.3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Jul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96.2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84.9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11.3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Aug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98.2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12.4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Sep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94.4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83.5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Oct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90.1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79.8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10.3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Nov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83.5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73.7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85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9.8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Dec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78.2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70.9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80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7.3</a:t>
                      </a:r>
                    </a:p>
                  </a:txBody>
                  <a:tcPr marL="9203" marR="9203" marT="9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3</a:t>
            </a:fld>
            <a:endParaRPr lang="en-US" altLang="en-US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179834"/>
              </p:ext>
            </p:extLst>
          </p:nvPr>
        </p:nvGraphicFramePr>
        <p:xfrm>
          <a:off x="3718538" y="2030089"/>
          <a:ext cx="4582047" cy="313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23481" y="1312516"/>
            <a:ext cx="8126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Coastal Weather Zone Example</a:t>
            </a:r>
            <a:endParaRPr lang="en-US" altLang="en-US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723481" y="5288708"/>
            <a:ext cx="6521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500" b="0" dirty="0" smtClean="0"/>
              <a:t>* Day </a:t>
            </a:r>
            <a:r>
              <a:rPr lang="en-US" sz="1500" b="0" dirty="0"/>
              <a:t>Hours defined as HE 700-2200</a:t>
            </a:r>
            <a:br>
              <a:rPr lang="en-US" sz="1500" b="0" dirty="0"/>
            </a:br>
            <a:r>
              <a:rPr lang="en-US" sz="1500" b="0" dirty="0" smtClean="0"/>
              <a:t>** Night </a:t>
            </a:r>
            <a:r>
              <a:rPr lang="en-US" sz="1500" b="0" dirty="0"/>
              <a:t>Hours defined as HE 100-600 and </a:t>
            </a:r>
            <a:r>
              <a:rPr lang="en-US" sz="1500" b="0" dirty="0" smtClean="0"/>
              <a:t>2300-2400</a:t>
            </a:r>
            <a:br>
              <a:rPr lang="en-US" sz="1500" b="0" dirty="0" smtClean="0"/>
            </a:br>
            <a:r>
              <a:rPr lang="en-US" sz="1500" b="0" dirty="0"/>
              <a:t/>
            </a:r>
            <a:br>
              <a:rPr lang="en-US" sz="1500" b="0" dirty="0"/>
            </a:br>
            <a:r>
              <a:rPr lang="en-US" sz="1500" b="0" dirty="0" smtClean="0"/>
              <a:t>Additional data for all other Weather Zones is in the Appendix A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29621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939" y="361592"/>
            <a:ext cx="8250382" cy="369332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Benefits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39" y="1162051"/>
            <a:ext cx="8169309" cy="300082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500" b="0" dirty="0" smtClean="0"/>
              <a:t>Representing the Off-peak system closer to Day-Ahead market expectation would better correlate CRRs as a hedging instrument for Loads and Generators in the Market for Off-peak hours</a:t>
            </a:r>
          </a:p>
          <a:p>
            <a:pPr lvl="1"/>
            <a:r>
              <a:rPr lang="en-US" sz="1500" b="0" dirty="0" smtClean="0"/>
              <a:t>Historical congestion in monthly auctions and Day-Ahead market show congestion during peak hours is ~16% more in the auctions than in Day-Ahead. However, the congestion in Off-peak hours is 49% higher in the auctions than in the Day-Ahead market. This causes an over valuation of Off-peak congestions risks, and therefore effectively increasing hedging costs in the Off-peak hours</a:t>
            </a:r>
          </a:p>
          <a:p>
            <a:pPr lvl="1"/>
            <a:r>
              <a:rPr lang="en-US" sz="1500" b="0" dirty="0" smtClean="0"/>
              <a:t>If we were to assume that the Day (</a:t>
            </a:r>
            <a:r>
              <a:rPr lang="en-US" sz="1500" b="0" dirty="0" err="1" smtClean="0"/>
              <a:t>PeakWD</a:t>
            </a:r>
            <a:r>
              <a:rPr lang="en-US" sz="1500" b="0" dirty="0" smtClean="0"/>
              <a:t> and </a:t>
            </a:r>
            <a:r>
              <a:rPr lang="en-US" sz="1500" b="0" dirty="0" err="1" smtClean="0"/>
              <a:t>PeakWE</a:t>
            </a:r>
            <a:r>
              <a:rPr lang="en-US" sz="1500" b="0" dirty="0" smtClean="0"/>
              <a:t>) “hedging premium” of 16% is correct, then the implied Off-peak congestion in the auctions should only be $2.34B, which is $65M less than what it is now for four years of history, that is roughly ~$16M per year for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12465" y="5981224"/>
            <a:ext cx="6521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dirty="0" smtClean="0"/>
              <a:t>* Data </a:t>
            </a:r>
            <a:r>
              <a:rPr lang="en-US" sz="1200" b="0" dirty="0"/>
              <a:t>used is Jun 21st 2011 to September 28th </a:t>
            </a:r>
            <a:r>
              <a:rPr lang="en-US" sz="1200" b="0" dirty="0" smtClean="0"/>
              <a:t>2015 for Day-Ahead</a:t>
            </a:r>
          </a:p>
          <a:p>
            <a:pPr algn="l"/>
            <a:r>
              <a:rPr lang="en-US" sz="1200" b="0" dirty="0" smtClean="0"/>
              <a:t>** July 2011 to September 2015 CRR auction results</a:t>
            </a:r>
            <a:endParaRPr lang="en-US" sz="1200" b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485"/>
              </p:ext>
            </p:extLst>
          </p:nvPr>
        </p:nvGraphicFramePr>
        <p:xfrm>
          <a:off x="2601913" y="4402931"/>
          <a:ext cx="3898900" cy="1143000"/>
        </p:xfrm>
        <a:graphic>
          <a:graphicData uri="http://schemas.openxmlformats.org/drawingml/2006/table">
            <a:tbl>
              <a:tblPr/>
              <a:tblGrid>
                <a:gridCol w="2083236"/>
                <a:gridCol w="477806"/>
                <a:gridCol w="592480"/>
                <a:gridCol w="105117"/>
                <a:gridCol w="640261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CONGESTION RENTS ($M)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DAY-AHEAD 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MONTHLY AUCTION **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88211" y="730924"/>
            <a:ext cx="812611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500" kern="0" dirty="0" smtClean="0"/>
              <a:t>Better value expected Day-Ahead market in the Rolling/Monthly Auctions:</a:t>
            </a:r>
            <a:endParaRPr lang="en-US" altLang="en-US" sz="1500" kern="0" dirty="0"/>
          </a:p>
        </p:txBody>
      </p:sp>
    </p:spTree>
    <p:extLst>
      <p:ext uri="{BB962C8B-B14F-4D97-AF65-F5344CB8AC3E}">
        <p14:creationId xmlns:p14="http://schemas.microsoft.com/office/powerpoint/2010/main" val="31111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939" y="361592"/>
            <a:ext cx="8250382" cy="369332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Benefits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12465" y="5981224"/>
            <a:ext cx="6521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dirty="0" smtClean="0"/>
              <a:t>* Data </a:t>
            </a:r>
            <a:r>
              <a:rPr lang="en-US" sz="1200" b="0" dirty="0"/>
              <a:t>used is Jun 21st 2011 to September 28th </a:t>
            </a:r>
            <a:r>
              <a:rPr lang="en-US" sz="1200" b="0" dirty="0" smtClean="0"/>
              <a:t>2015 for Day-Ahead</a:t>
            </a:r>
          </a:p>
          <a:p>
            <a:pPr algn="l"/>
            <a:r>
              <a:rPr lang="en-US" sz="1200" b="0" dirty="0" smtClean="0"/>
              <a:t>** July 2011 to September 2015 CRR auction results</a:t>
            </a:r>
            <a:endParaRPr lang="en-US" sz="1200" b="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88211" y="730924"/>
            <a:ext cx="812611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500" kern="0" dirty="0" smtClean="0"/>
              <a:t>Better value expected Day-Ahead market in the Rolling/Monthly Auctions:</a:t>
            </a:r>
            <a:endParaRPr lang="en-US" altLang="en-US" sz="1500" kern="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921" y="2073244"/>
            <a:ext cx="5939724" cy="36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15885" y="1162052"/>
            <a:ext cx="8470761" cy="911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r>
              <a:rPr lang="en-US" sz="1500" b="0" dirty="0" smtClean="0"/>
              <a:t>Even though overvaluation of Off-peak for all history is ~49%, for given months it can reach up to 600% and most recent 12-month moving average shows it to be ~77%. Much higher than the trend observed for the “Day” (WD and WE) group</a:t>
            </a:r>
          </a:p>
        </p:txBody>
      </p:sp>
    </p:spTree>
    <p:extLst>
      <p:ext uri="{BB962C8B-B14F-4D97-AF65-F5344CB8AC3E}">
        <p14:creationId xmlns:p14="http://schemas.microsoft.com/office/powerpoint/2010/main" val="39577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939" y="444602"/>
            <a:ext cx="8250382" cy="369332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Benefits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84" y="1819747"/>
            <a:ext cx="8634318" cy="3505521"/>
          </a:xfrm>
        </p:spPr>
        <p:txBody>
          <a:bodyPr>
            <a:normAutofit/>
          </a:bodyPr>
          <a:lstStyle/>
          <a:p>
            <a:pPr lvl="1"/>
            <a:r>
              <a:rPr lang="en-US" b="0" dirty="0" smtClean="0"/>
              <a:t>This would allow to better represent the available capacity of the system given a forecasted (DAM) or telemetered (RTM) temperatures</a:t>
            </a:r>
          </a:p>
          <a:p>
            <a:pPr lvl="2"/>
            <a:r>
              <a:rPr lang="en-US" b="0" dirty="0" smtClean="0"/>
              <a:t>The Day-Ahead Market uses a temperature forecast for every weather zone and every hour to determine the expected dynamic rating of all dynamically rated equipment</a:t>
            </a:r>
          </a:p>
          <a:p>
            <a:pPr lvl="2"/>
            <a:r>
              <a:rPr lang="en-US" b="0" dirty="0" smtClean="0"/>
              <a:t>In Real-Time operations, ERCOT telemeters temperatures in the system every 15-minutes for every weather zone</a:t>
            </a:r>
          </a:p>
          <a:p>
            <a:pPr lvl="2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88211" y="1070952"/>
            <a:ext cx="812611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500" kern="0" dirty="0" smtClean="0"/>
              <a:t>Align the CRR models Day-Ahead and Real-Time Markets:</a:t>
            </a:r>
            <a:endParaRPr lang="en-US" altLang="en-US" sz="1500" kern="0" dirty="0"/>
          </a:p>
        </p:txBody>
      </p:sp>
    </p:spTree>
    <p:extLst>
      <p:ext uri="{BB962C8B-B14F-4D97-AF65-F5344CB8AC3E}">
        <p14:creationId xmlns:p14="http://schemas.microsoft.com/office/powerpoint/2010/main" val="37198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939" y="464267"/>
            <a:ext cx="8250382" cy="369332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Benefits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12464" y="5373200"/>
            <a:ext cx="7717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dirty="0" smtClean="0"/>
              <a:t>* Weather </a:t>
            </a:r>
            <a:r>
              <a:rPr lang="en-US" sz="1200" b="0" dirty="0"/>
              <a:t>Assumptions (MIS Report ID 12325)</a:t>
            </a:r>
          </a:p>
          <a:p>
            <a:pPr algn="l"/>
            <a:r>
              <a:rPr lang="en-US" sz="1200" b="0" dirty="0" smtClean="0"/>
              <a:t>** Forecasted </a:t>
            </a:r>
            <a:r>
              <a:rPr lang="en-US" sz="1200" b="0" dirty="0"/>
              <a:t>Temperature Adjusted Dynamic Ratings (MIS Report ID: 12346)</a:t>
            </a:r>
          </a:p>
          <a:p>
            <a:pPr algn="l"/>
            <a:r>
              <a:rPr lang="en-US" sz="1200" b="0" dirty="0" smtClean="0"/>
              <a:t>*** Real </a:t>
            </a:r>
            <a:r>
              <a:rPr lang="en-US" sz="1200" b="0" dirty="0"/>
              <a:t>Time Dynamic Rating Data (MIS Report ID: 11024</a:t>
            </a:r>
            <a:r>
              <a:rPr lang="en-US" sz="1200" b="0" dirty="0" smtClean="0"/>
              <a:t>)</a:t>
            </a:r>
            <a:br>
              <a:rPr lang="en-US" sz="1200" b="0" dirty="0" smtClean="0"/>
            </a:br>
            <a:r>
              <a:rPr lang="en-US" sz="1200" b="0" dirty="0" smtClean="0"/>
              <a:t>**** Seq1 rolling and Monthly auction for Sep 2015 used the same temperature (and rating) assumption</a:t>
            </a:r>
            <a:endParaRPr lang="en-US" sz="1200" b="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88211" y="990331"/>
            <a:ext cx="812611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500" kern="0" dirty="0" smtClean="0"/>
              <a:t>Dynamic Ratings in Day-Ahead, Real-Time and Auction (With New Methodology)</a:t>
            </a:r>
            <a:endParaRPr lang="en-US" altLang="en-US" sz="1500" kern="0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066327"/>
              </p:ext>
            </p:extLst>
          </p:nvPr>
        </p:nvGraphicFramePr>
        <p:xfrm>
          <a:off x="1680146" y="1343025"/>
          <a:ext cx="5942239" cy="362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42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036386"/>
              </p:ext>
            </p:extLst>
          </p:nvPr>
        </p:nvGraphicFramePr>
        <p:xfrm>
          <a:off x="673237" y="2582151"/>
          <a:ext cx="2488834" cy="2277365"/>
        </p:xfrm>
        <a:graphic>
          <a:graphicData uri="http://schemas.openxmlformats.org/drawingml/2006/table">
            <a:tbl>
              <a:tblPr/>
              <a:tblGrid>
                <a:gridCol w="991403"/>
                <a:gridCol w="402758"/>
                <a:gridCol w="485374"/>
                <a:gridCol w="134252"/>
                <a:gridCol w="475047"/>
              </a:tblGrid>
              <a:tr h="48574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HISTORICAL DAM CONGESTION RENTS BY EQUIPMENT TYPE ($M)*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92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INTERFACE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(STATIC)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(DYNAMIC)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DB62-0531-4814-BEA4-17339A750B28}" type="slidenum">
              <a:rPr lang="en-US" altLang="en-US"/>
              <a:pPr/>
              <a:t>8</a:t>
            </a:fld>
            <a:endParaRPr lang="en-US" alt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691070"/>
              </p:ext>
            </p:extLst>
          </p:nvPr>
        </p:nvGraphicFramePr>
        <p:xfrm>
          <a:off x="3592566" y="2375824"/>
          <a:ext cx="4873449" cy="338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2465" y="5990987"/>
            <a:ext cx="6521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dirty="0"/>
              <a:t>* Data used is Jun 21st 2011 to September 28th 2015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73237" y="1344095"/>
            <a:ext cx="816930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588" indent="-1588" algn="l" rtl="0" fontAlgn="base">
              <a:spcBef>
                <a:spcPct val="0"/>
              </a:spcBef>
              <a:spcAft>
                <a:spcPct val="50000"/>
              </a:spcAft>
              <a:buSzPct val="120000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025" indent="-220663" algn="l" rtl="0" fontAlgn="base">
              <a:spcBef>
                <a:spcPct val="0"/>
              </a:spcBef>
              <a:spcAft>
                <a:spcPct val="50000"/>
              </a:spcAft>
              <a:buSzPct val="120000"/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2pPr>
            <a:lvl3pPr marL="798513" indent="-23018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154113" indent="-239713" algn="l" rtl="0" fontAlgn="base">
              <a:spcBef>
                <a:spcPct val="0"/>
              </a:spcBef>
              <a:spcAft>
                <a:spcPct val="50000"/>
              </a:spcAft>
              <a:buChar char="•"/>
              <a:defRPr b="1">
                <a:solidFill>
                  <a:schemeClr val="tx1"/>
                </a:solidFill>
                <a:latin typeface="+mn-lt"/>
              </a:defRPr>
            </a:lvl4pPr>
            <a:lvl5pPr marL="15462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5pPr>
            <a:lvl6pPr marL="20034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6pPr>
            <a:lvl7pPr marL="24606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7pPr>
            <a:lvl8pPr marL="29178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8pPr>
            <a:lvl9pPr marL="3375025" indent="-236538" algn="l" rtl="0" fontAlgn="base">
              <a:spcBef>
                <a:spcPct val="0"/>
              </a:spcBef>
              <a:spcAft>
                <a:spcPct val="50000"/>
              </a:spcAft>
              <a:buFont typeface="Arial" charset="0"/>
              <a:buChar char="–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b="0" kern="0" dirty="0" smtClean="0"/>
              <a:t>Only $32M (~1.6%) of Historical Day-Ahead Market Congestion was on Dynamically Rated Lines during Off-peak hours</a:t>
            </a:r>
            <a:endParaRPr lang="en-US" sz="1600" b="0" kern="0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88211" y="957128"/>
            <a:ext cx="812611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1500" kern="0" dirty="0"/>
              <a:t>A look into DA Congestion in ERCOT for the last four years: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84721" y="314632"/>
            <a:ext cx="8229600" cy="555886"/>
          </a:xfrm>
        </p:spPr>
        <p:txBody>
          <a:bodyPr/>
          <a:lstStyle/>
          <a:p>
            <a:r>
              <a:rPr lang="en-US" sz="3600" dirty="0" smtClean="0"/>
              <a:t>Is over-selling in the auction a risk?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98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">
  <a:themeElements>
    <a:clrScheme name="Default 16">
      <a:dk1>
        <a:srgbClr val="000000"/>
      </a:dk1>
      <a:lt1>
        <a:srgbClr val="FFFFFF"/>
      </a:lt1>
      <a:dk2>
        <a:srgbClr val="006600"/>
      </a:dk2>
      <a:lt2>
        <a:srgbClr val="E5F2CE"/>
      </a:lt2>
      <a:accent1>
        <a:srgbClr val="87C16D"/>
      </a:accent1>
      <a:accent2>
        <a:srgbClr val="C2BE84"/>
      </a:accent2>
      <a:accent3>
        <a:srgbClr val="FFFFFF"/>
      </a:accent3>
      <a:accent4>
        <a:srgbClr val="000000"/>
      </a:accent4>
      <a:accent5>
        <a:srgbClr val="C3DDBA"/>
      </a:accent5>
      <a:accent6>
        <a:srgbClr val="B0AC77"/>
      </a:accent6>
      <a:hlink>
        <a:srgbClr val="6699FF"/>
      </a:hlink>
      <a:folHlink>
        <a:srgbClr val="666699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73152" tIns="0" rIns="4572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73152" tIns="0" rIns="4572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000000"/>
        </a:dk1>
        <a:lt1>
          <a:srgbClr val="D2DAE2"/>
        </a:lt1>
        <a:dk2>
          <a:srgbClr val="003070"/>
        </a:dk2>
        <a:lt2>
          <a:srgbClr val="FFFFFF"/>
        </a:lt2>
        <a:accent1>
          <a:srgbClr val="8BBAFF"/>
        </a:accent1>
        <a:accent2>
          <a:srgbClr val="C7C293"/>
        </a:accent2>
        <a:accent3>
          <a:srgbClr val="E5EAEE"/>
        </a:accent3>
        <a:accent4>
          <a:srgbClr val="000000"/>
        </a:accent4>
        <a:accent5>
          <a:srgbClr val="C4D9FF"/>
        </a:accent5>
        <a:accent6>
          <a:srgbClr val="B4B085"/>
        </a:accent6>
        <a:hlink>
          <a:srgbClr val="00808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000000"/>
        </a:dk1>
        <a:lt1>
          <a:srgbClr val="D2DAE2"/>
        </a:lt1>
        <a:dk2>
          <a:srgbClr val="DCE2E8"/>
        </a:dk2>
        <a:lt2>
          <a:srgbClr val="FFFFFF"/>
        </a:lt2>
        <a:accent1>
          <a:srgbClr val="8BBAFF"/>
        </a:accent1>
        <a:accent2>
          <a:srgbClr val="C7C293"/>
        </a:accent2>
        <a:accent3>
          <a:srgbClr val="E5EAEE"/>
        </a:accent3>
        <a:accent4>
          <a:srgbClr val="000000"/>
        </a:accent4>
        <a:accent5>
          <a:srgbClr val="C4D9FF"/>
        </a:accent5>
        <a:accent6>
          <a:srgbClr val="B4B085"/>
        </a:accent6>
        <a:hlink>
          <a:srgbClr val="00808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6">
        <a:dk1>
          <a:srgbClr val="000000"/>
        </a:dk1>
        <a:lt1>
          <a:srgbClr val="FFFFFF"/>
        </a:lt1>
        <a:dk2>
          <a:srgbClr val="006600"/>
        </a:dk2>
        <a:lt2>
          <a:srgbClr val="E5F2CE"/>
        </a:lt2>
        <a:accent1>
          <a:srgbClr val="87C16D"/>
        </a:accent1>
        <a:accent2>
          <a:srgbClr val="C2BE84"/>
        </a:accent2>
        <a:accent3>
          <a:srgbClr val="FFFFFF"/>
        </a:accent3>
        <a:accent4>
          <a:srgbClr val="000000"/>
        </a:accent4>
        <a:accent5>
          <a:srgbClr val="C3DDBA"/>
        </a:accent5>
        <a:accent6>
          <a:srgbClr val="B0AC77"/>
        </a:accent6>
        <a:hlink>
          <a:srgbClr val="6699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ain subslide">
  <a:themeElements>
    <a:clrScheme name="Plain subslide 16">
      <a:dk1>
        <a:srgbClr val="000000"/>
      </a:dk1>
      <a:lt1>
        <a:srgbClr val="FFFFFF"/>
      </a:lt1>
      <a:dk2>
        <a:srgbClr val="006600"/>
      </a:dk2>
      <a:lt2>
        <a:srgbClr val="E5F2CE"/>
      </a:lt2>
      <a:accent1>
        <a:srgbClr val="87C16D"/>
      </a:accent1>
      <a:accent2>
        <a:srgbClr val="C2BE84"/>
      </a:accent2>
      <a:accent3>
        <a:srgbClr val="FFFFFF"/>
      </a:accent3>
      <a:accent4>
        <a:srgbClr val="000000"/>
      </a:accent4>
      <a:accent5>
        <a:srgbClr val="C3DDBA"/>
      </a:accent5>
      <a:accent6>
        <a:srgbClr val="B0AC77"/>
      </a:accent6>
      <a:hlink>
        <a:srgbClr val="6699FF"/>
      </a:hlink>
      <a:folHlink>
        <a:srgbClr val="666699"/>
      </a:folHlink>
    </a:clrScheme>
    <a:fontScheme name="Plain sub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73152" tIns="0" rIns="4572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73152" tIns="0" rIns="4572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in sub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sub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sub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sub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sub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sub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sub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sub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sub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sub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sub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sub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subslide 1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subslide 14">
        <a:dk1>
          <a:srgbClr val="000000"/>
        </a:dk1>
        <a:lt1>
          <a:srgbClr val="D2DAE2"/>
        </a:lt1>
        <a:dk2>
          <a:srgbClr val="003070"/>
        </a:dk2>
        <a:lt2>
          <a:srgbClr val="FFFFFF"/>
        </a:lt2>
        <a:accent1>
          <a:srgbClr val="8BBAFF"/>
        </a:accent1>
        <a:accent2>
          <a:srgbClr val="C7C293"/>
        </a:accent2>
        <a:accent3>
          <a:srgbClr val="E5EAEE"/>
        </a:accent3>
        <a:accent4>
          <a:srgbClr val="000000"/>
        </a:accent4>
        <a:accent5>
          <a:srgbClr val="C4D9FF"/>
        </a:accent5>
        <a:accent6>
          <a:srgbClr val="B4B085"/>
        </a:accent6>
        <a:hlink>
          <a:srgbClr val="00808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subslide 15">
        <a:dk1>
          <a:srgbClr val="000000"/>
        </a:dk1>
        <a:lt1>
          <a:srgbClr val="D2DAE2"/>
        </a:lt1>
        <a:dk2>
          <a:srgbClr val="DCE2E8"/>
        </a:dk2>
        <a:lt2>
          <a:srgbClr val="FFFFFF"/>
        </a:lt2>
        <a:accent1>
          <a:srgbClr val="8BBAFF"/>
        </a:accent1>
        <a:accent2>
          <a:srgbClr val="C7C293"/>
        </a:accent2>
        <a:accent3>
          <a:srgbClr val="E5EAEE"/>
        </a:accent3>
        <a:accent4>
          <a:srgbClr val="000000"/>
        </a:accent4>
        <a:accent5>
          <a:srgbClr val="C4D9FF"/>
        </a:accent5>
        <a:accent6>
          <a:srgbClr val="B4B085"/>
        </a:accent6>
        <a:hlink>
          <a:srgbClr val="00808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subslide 16">
        <a:dk1>
          <a:srgbClr val="000000"/>
        </a:dk1>
        <a:lt1>
          <a:srgbClr val="FFFFFF"/>
        </a:lt1>
        <a:dk2>
          <a:srgbClr val="006600"/>
        </a:dk2>
        <a:lt2>
          <a:srgbClr val="E5F2CE"/>
        </a:lt2>
        <a:accent1>
          <a:srgbClr val="87C16D"/>
        </a:accent1>
        <a:accent2>
          <a:srgbClr val="C2BE84"/>
        </a:accent2>
        <a:accent3>
          <a:srgbClr val="FFFFFF"/>
        </a:accent3>
        <a:accent4>
          <a:srgbClr val="000000"/>
        </a:accent4>
        <a:accent5>
          <a:srgbClr val="C3DDBA"/>
        </a:accent5>
        <a:accent6>
          <a:srgbClr val="B0AC77"/>
        </a:accent6>
        <a:hlink>
          <a:srgbClr val="6699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24670</TotalTime>
  <Words>1776</Words>
  <Application>Microsoft Office PowerPoint</Application>
  <PresentationFormat>On-screen Show (4:3)</PresentationFormat>
  <Paragraphs>840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Default</vt:lpstr>
      <vt:lpstr>Plain subslide</vt:lpstr>
      <vt:lpstr>Executive</vt:lpstr>
      <vt:lpstr>Temperature Assumptions for Dynamic Ratings in ERCOT CRR Auctions  Proposal to differentiate between Day (PeakWD &amp; PeakWE) and Night (Off-peak)</vt:lpstr>
      <vt:lpstr>Contents</vt:lpstr>
      <vt:lpstr>Current Methodology</vt:lpstr>
      <vt:lpstr>Peak vs. Off-Peak Temperatures</vt:lpstr>
      <vt:lpstr>Benefits</vt:lpstr>
      <vt:lpstr>Benefits</vt:lpstr>
      <vt:lpstr>Benefits</vt:lpstr>
      <vt:lpstr>Benefits</vt:lpstr>
      <vt:lpstr>Is over-selling in the auction a risk? </vt:lpstr>
      <vt:lpstr>PowerPoint Presentation</vt:lpstr>
      <vt:lpstr>Proposed Changes</vt:lpstr>
      <vt:lpstr>Appendix A</vt:lpstr>
      <vt:lpstr>Appendix A – Weather Zone Temperature Day vs. Night</vt:lpstr>
      <vt:lpstr>Appendix A – Weather Zone Temperature Day vs. Night</vt:lpstr>
      <vt:lpstr>Appendix A – Weather Zone Temperature Day vs. Night</vt:lpstr>
      <vt:lpstr>Appendix A – Weather Zone Temperature Day vs. Night</vt:lpstr>
      <vt:lpstr>Appendix A – Weather Zone Temperature Day vs. Night</vt:lpstr>
      <vt:lpstr>Appendix A – Weather Zone Temperature Day vs. Night</vt:lpstr>
      <vt:lpstr>Appendix A – Weather Zone Temperature Day vs. Night</vt:lpstr>
      <vt:lpstr>Appendix A – Weather Zone Temperature Day vs. Night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Wolf Hollow Phase 2 Congestion Mitigation Planning DRAFT</dc:title>
  <dc:creator>Lane, Rob</dc:creator>
  <cp:lastModifiedBy>Ordonez, Camilo</cp:lastModifiedBy>
  <cp:revision>202</cp:revision>
  <cp:lastPrinted>2015-09-30T23:04:41Z</cp:lastPrinted>
  <dcterms:modified xsi:type="dcterms:W3CDTF">2015-10-16T15:10:43Z</dcterms:modified>
</cp:coreProperties>
</file>