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310" r:id="rId6"/>
    <p:sldId id="309" r:id="rId7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ndt Rydell" initials="BR" lastIdx="1" clrIdx="0"/>
  <p:cmAuthor id="1" name="Lauren Edmonds" initials="LME" lastIdx="12" clrIdx="1"/>
  <p:cmAuthor id="2" name="Jason Rhoades" initials="JLR" lastIdx="6" clrIdx="2"/>
  <p:cmAuthor id="3" name="Atherton, Allison" initials="AA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5D69E"/>
    <a:srgbClr val="000000"/>
    <a:srgbClr val="C6E2BC"/>
    <a:srgbClr val="CEE4BA"/>
    <a:srgbClr val="00385E"/>
    <a:srgbClr val="C0D1E2"/>
    <a:srgbClr val="005386"/>
    <a:srgbClr val="55BAB7"/>
    <a:srgbClr val="C4E3E1"/>
    <a:srgbClr val="00837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1652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-2832" y="-102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78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13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950D2-1154-4F7F-81B2-11572060D79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86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160E-BCD5-4FA1-A9E3-2623029C8025}" type="datetime1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42925" y="421739"/>
            <a:ext cx="7727950" cy="1922879"/>
            <a:chOff x="603250" y="546100"/>
            <a:chExt cx="7727950" cy="1922879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163758" y="2344618"/>
            <a:ext cx="64385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Settlement Stability</a:t>
            </a:r>
          </a:p>
          <a:p>
            <a:r>
              <a:rPr lang="en-US" dirty="0" smtClean="0"/>
              <a:t>2015 Q2 Update to COPS- Net Allocation updates</a:t>
            </a:r>
          </a:p>
          <a:p>
            <a:endParaRPr lang="en-US" sz="3200" dirty="0"/>
          </a:p>
          <a:p>
            <a:r>
              <a:rPr lang="en-US" dirty="0" smtClean="0"/>
              <a:t>Austin J. Rosel</a:t>
            </a:r>
          </a:p>
          <a:p>
            <a:r>
              <a:rPr lang="en-US" dirty="0" smtClean="0"/>
              <a:t>ERCOT</a:t>
            </a:r>
          </a:p>
          <a:p>
            <a:endParaRPr lang="en-US" dirty="0" smtClean="0"/>
          </a:p>
          <a:p>
            <a:r>
              <a:rPr lang="en-US" dirty="0" smtClean="0"/>
              <a:t>COPS</a:t>
            </a:r>
          </a:p>
          <a:p>
            <a:r>
              <a:rPr lang="en-US" dirty="0" smtClean="0"/>
              <a:t>9/9/2015</a:t>
            </a:r>
          </a:p>
        </p:txBody>
      </p:sp>
    </p:spTree>
    <p:extLst>
      <p:ext uri="{BB962C8B-B14F-4D97-AF65-F5344CB8AC3E}">
        <p14:creationId xmlns:p14="http://schemas.microsoft.com/office/powerpoint/2010/main" xmlns="" val="17224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z="1800" dirty="0" smtClean="0"/>
              <a:t>8.2(g) Net Allocation to Load (Board Report)- Totals and $/</a:t>
            </a:r>
            <a:r>
              <a:rPr lang="en-US" sz="1800" dirty="0" err="1" smtClean="0"/>
              <a:t>Mwh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3514493" y="739048"/>
            <a:ext cx="2032292" cy="20138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dirty="0">
                <a:solidFill>
                  <a:srgbClr val="FF0000"/>
                </a:solidFill>
              </a:rPr>
              <a:t>NET ALLOCATION</a:t>
            </a:r>
            <a:r>
              <a:rPr lang="en-US" sz="800" b="1" baseline="0" dirty="0">
                <a:solidFill>
                  <a:srgbClr val="FF0000"/>
                </a:solidFill>
              </a:rPr>
              <a:t> TO LOAD </a:t>
            </a:r>
            <a:r>
              <a:rPr lang="en-US" sz="800" b="1" baseline="0" dirty="0" smtClean="0">
                <a:solidFill>
                  <a:srgbClr val="FF0000"/>
                </a:solidFill>
              </a:rPr>
              <a:t>(in </a:t>
            </a:r>
            <a:r>
              <a:rPr lang="en-US" sz="800" b="1" baseline="0" dirty="0">
                <a:solidFill>
                  <a:srgbClr val="FF0000"/>
                </a:solidFill>
              </a:rPr>
              <a:t>Mil)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23" name="TextBox 2"/>
          <p:cNvSpPr txBox="1"/>
          <p:nvPr/>
        </p:nvSpPr>
        <p:spPr>
          <a:xfrm>
            <a:off x="2680278" y="4091635"/>
            <a:ext cx="3944815" cy="20136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AUCTION REVENUE PER CONGESTION MANAGEMENT ZONE </a:t>
            </a:r>
            <a:r>
              <a:rPr lang="en-US" sz="800" b="1" baseline="0" dirty="0" smtClean="0">
                <a:solidFill>
                  <a:srgbClr val="FF0000"/>
                </a:solidFill>
              </a:rPr>
              <a:t>($ in Mil)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6616087"/>
              </p:ext>
            </p:extLst>
          </p:nvPr>
        </p:nvGraphicFramePr>
        <p:xfrm>
          <a:off x="412334" y="958647"/>
          <a:ext cx="7963915" cy="2887539"/>
        </p:xfrm>
        <a:graphic>
          <a:graphicData uri="http://schemas.openxmlformats.org/drawingml/2006/table">
            <a:tbl>
              <a:tblPr/>
              <a:tblGrid>
                <a:gridCol w="2392139"/>
                <a:gridCol w="476993"/>
                <a:gridCol w="423994"/>
                <a:gridCol w="432828"/>
                <a:gridCol w="374095"/>
                <a:gridCol w="421926"/>
                <a:gridCol w="474453"/>
                <a:gridCol w="465827"/>
                <a:gridCol w="396815"/>
                <a:gridCol w="439947"/>
                <a:gridCol w="405441"/>
                <a:gridCol w="388189"/>
                <a:gridCol w="474453"/>
                <a:gridCol w="396815"/>
              </a:tblGrid>
              <a:tr h="19729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Dec-14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Jun-15</a:t>
                      </a:r>
                    </a:p>
                  </a:txBody>
                  <a:tcPr marL="6644" marR="6644" marT="6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Balancing Account Payout to 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Non-Zonal Auction Distribution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Zonal Auction Distribution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-$28.7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-$19.9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RUC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Ancillary Services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Start Service Settlement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Voltage Services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RMR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RMR Capacity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Revenue Neutrality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Emergency Energy Charges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Base Point Deviation Payments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ERS Settlement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ORDC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Admin Fee Settlement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Block Load Transfer Settlement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Charge for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Fuel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Real-Time Adjusted Metered Load (MWh)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$/MWh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-$0.03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9790927"/>
              </p:ext>
            </p:extLst>
          </p:nvPr>
        </p:nvGraphicFramePr>
        <p:xfrm>
          <a:off x="412334" y="4300413"/>
          <a:ext cx="7955289" cy="789087"/>
        </p:xfrm>
        <a:graphic>
          <a:graphicData uri="http://schemas.openxmlformats.org/drawingml/2006/table">
            <a:tbl>
              <a:tblPr/>
              <a:tblGrid>
                <a:gridCol w="2399877"/>
                <a:gridCol w="457200"/>
                <a:gridCol w="431321"/>
                <a:gridCol w="439947"/>
                <a:gridCol w="370936"/>
                <a:gridCol w="414068"/>
                <a:gridCol w="491706"/>
                <a:gridCol w="457200"/>
                <a:gridCol w="388188"/>
                <a:gridCol w="439948"/>
                <a:gridCol w="414067"/>
                <a:gridCol w="388189"/>
                <a:gridCol w="474453"/>
                <a:gridCol w="388189"/>
              </a:tblGrid>
              <a:tr h="13186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Zonal Auction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Distribution($)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Dec-14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Jun-15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HOUSTON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NORTH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-$9.0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</a:t>
                      </a: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-$10.7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8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55" marR="5055" marT="50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-$44.3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-$38.9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-$28.7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-$19.9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-$19.8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-$26.7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-$29.3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6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Confidential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c34af464-7aa1-4edd-9be4-83dffc1cb926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7983</TotalTime>
  <Words>790</Words>
  <Application>Microsoft Office PowerPoint</Application>
  <PresentationFormat>On-screen Show (4:3)</PresentationFormat>
  <Paragraphs>391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Presentation1</vt:lpstr>
      <vt:lpstr>Custom Design</vt:lpstr>
      <vt:lpstr>Slide 1</vt:lpstr>
      <vt:lpstr>8.2(g)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Hailey</dc:creator>
  <cp:lastModifiedBy>hboissea</cp:lastModifiedBy>
  <cp:revision>637</cp:revision>
  <cp:lastPrinted>2013-09-04T15:10:56Z</cp:lastPrinted>
  <dcterms:created xsi:type="dcterms:W3CDTF">2013-08-06T15:58:57Z</dcterms:created>
  <dcterms:modified xsi:type="dcterms:W3CDTF">2015-10-20T19:38:05Z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