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6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4530-F7EE-4238-91DA-A62A932E7277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F747D-9A3C-4B4B-B335-394A595C7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454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4530-F7EE-4238-91DA-A62A932E7277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F747D-9A3C-4B4B-B335-394A595C7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036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4530-F7EE-4238-91DA-A62A932E7277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F747D-9A3C-4B4B-B335-394A595C71F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9914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4530-F7EE-4238-91DA-A62A932E7277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F747D-9A3C-4B4B-B335-394A595C7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889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4530-F7EE-4238-91DA-A62A932E7277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F747D-9A3C-4B4B-B335-394A595C71F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02367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4530-F7EE-4238-91DA-A62A932E7277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F747D-9A3C-4B4B-B335-394A595C7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1255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4530-F7EE-4238-91DA-A62A932E7277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F747D-9A3C-4B4B-B335-394A595C7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7710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4530-F7EE-4238-91DA-A62A932E7277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F747D-9A3C-4B4B-B335-394A595C7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464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4530-F7EE-4238-91DA-A62A932E7277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F747D-9A3C-4B4B-B335-394A595C7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696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4530-F7EE-4238-91DA-A62A932E7277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F747D-9A3C-4B4B-B335-394A595C7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51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4530-F7EE-4238-91DA-A62A932E7277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F747D-9A3C-4B4B-B335-394A595C7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308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4530-F7EE-4238-91DA-A62A932E7277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F747D-9A3C-4B4B-B335-394A595C7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524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4530-F7EE-4238-91DA-A62A932E7277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F747D-9A3C-4B4B-B335-394A595C7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08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4530-F7EE-4238-91DA-A62A932E7277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F747D-9A3C-4B4B-B335-394A595C7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750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4530-F7EE-4238-91DA-A62A932E7277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F747D-9A3C-4B4B-B335-394A595C7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594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F747D-9A3C-4B4B-B335-394A595C71F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4530-F7EE-4238-91DA-A62A932E7277}" type="datetimeFigureOut">
              <a:rPr lang="en-US" smtClean="0"/>
              <a:t>10/19/2015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581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04530-F7EE-4238-91DA-A62A932E7277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3CF747D-9A3C-4B4B-B335-394A595C7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729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  <p:sldLayoutId id="2147483878" r:id="rId12"/>
    <p:sldLayoutId id="2147483879" r:id="rId13"/>
    <p:sldLayoutId id="2147483880" r:id="rId14"/>
    <p:sldLayoutId id="2147483881" r:id="rId15"/>
    <p:sldLayoutId id="214748388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Potential New Equipment Modeling Workshop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Discussion for NDSWG 10/20/15</a:t>
            </a:r>
          </a:p>
          <a:p>
            <a:r>
              <a:rPr lang="en-US" dirty="0" smtClean="0"/>
              <a:t>Stephen Solis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1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 New Equipment Modeling Workshop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ERCOT continues to see new equipment entering the network model outside of expected timelines and without outage schedules</a:t>
            </a:r>
          </a:p>
          <a:p>
            <a:r>
              <a:rPr lang="en-US" sz="2000" dirty="0" smtClean="0"/>
              <a:t>Potential for real </a:t>
            </a:r>
            <a:r>
              <a:rPr lang="en-US" sz="2000" dirty="0" smtClean="0"/>
              <a:t>time confusion between ERCOT and TO system operators relative to new equipment modeling</a:t>
            </a:r>
          </a:p>
          <a:p>
            <a:r>
              <a:rPr lang="en-US" sz="2000" dirty="0" smtClean="0"/>
              <a:t>ERCOT continues to have some uninitialized telemetry with new equipment</a:t>
            </a:r>
          </a:p>
          <a:p>
            <a:r>
              <a:rPr lang="en-US" sz="2000" dirty="0" smtClean="0"/>
              <a:t>Communicate </a:t>
            </a:r>
            <a:r>
              <a:rPr lang="en-US" sz="2000" dirty="0" smtClean="0"/>
              <a:t>the impacts of not adhering to timelines</a:t>
            </a:r>
          </a:p>
          <a:p>
            <a:r>
              <a:rPr lang="en-US" sz="2000" dirty="0" smtClean="0"/>
              <a:t>Understand challenges from the Market Participant perspective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4136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9705"/>
          </a:xfrm>
        </p:spPr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123" y="1374526"/>
            <a:ext cx="8596668" cy="388077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Understanding the expectations regarding modeling of new equipment (and retirement of old if appropriate) and Approval to Energize process</a:t>
            </a:r>
          </a:p>
          <a:p>
            <a:r>
              <a:rPr lang="en-US" sz="2400" dirty="0" smtClean="0"/>
              <a:t>Understanding of the impact when expectations are not met</a:t>
            </a:r>
          </a:p>
          <a:p>
            <a:r>
              <a:rPr lang="en-US" sz="2400" dirty="0" smtClean="0"/>
              <a:t>Understanding of the challenges faced by ERCOT and Market Participants in implementing the processes</a:t>
            </a:r>
          </a:p>
          <a:p>
            <a:r>
              <a:rPr lang="en-US" sz="2400" dirty="0" smtClean="0"/>
              <a:t>Discussions of potential solutions in hopes of identifying some actionable next steps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32657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 Agenda November 18</a:t>
            </a:r>
            <a:r>
              <a:rPr lang="en-US" baseline="30000" dirty="0" smtClean="0"/>
              <a:t>th</a:t>
            </a:r>
            <a:r>
              <a:rPr lang="en-US" dirty="0" smtClean="0"/>
              <a:t>,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55559"/>
            <a:ext cx="9653782" cy="468580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Agenda: 9:30 AM to 3:00 PM.</a:t>
            </a:r>
          </a:p>
          <a:p>
            <a:pPr lvl="1"/>
            <a:r>
              <a:rPr lang="en-US" dirty="0"/>
              <a:t>Introductions: 10 min</a:t>
            </a:r>
          </a:p>
          <a:p>
            <a:pPr lvl="1"/>
            <a:r>
              <a:rPr lang="en-US" dirty="0"/>
              <a:t>Intro/Overview Presentation: 50 </a:t>
            </a:r>
            <a:r>
              <a:rPr lang="en-US" dirty="0" smtClean="0"/>
              <a:t>min (ERCOT)</a:t>
            </a:r>
            <a:endParaRPr lang="en-US" dirty="0"/>
          </a:p>
          <a:p>
            <a:pPr lvl="1"/>
            <a:r>
              <a:rPr lang="en-US" dirty="0"/>
              <a:t>Break: 15 min</a:t>
            </a:r>
          </a:p>
          <a:p>
            <a:pPr lvl="1"/>
            <a:r>
              <a:rPr lang="en-US" dirty="0"/>
              <a:t>Symposium 1: Modeling Expectations, Challenges, and Solutions: 60 min</a:t>
            </a:r>
          </a:p>
          <a:p>
            <a:pPr lvl="2"/>
            <a:r>
              <a:rPr lang="en-US" dirty="0"/>
              <a:t>ERCOT’s Perspective: 30 min</a:t>
            </a:r>
          </a:p>
          <a:p>
            <a:pPr lvl="2"/>
            <a:r>
              <a:rPr lang="en-US" dirty="0"/>
              <a:t>TSP Perspective: 30 min</a:t>
            </a:r>
          </a:p>
          <a:p>
            <a:pPr lvl="1"/>
            <a:r>
              <a:rPr lang="en-US" dirty="0"/>
              <a:t>QA Session 1: 15 min</a:t>
            </a:r>
          </a:p>
          <a:p>
            <a:pPr lvl="1"/>
            <a:r>
              <a:rPr lang="en-US" dirty="0"/>
              <a:t>Lunch: 60 min</a:t>
            </a:r>
          </a:p>
          <a:p>
            <a:pPr lvl="1"/>
            <a:r>
              <a:rPr lang="en-US" dirty="0"/>
              <a:t>Symposium 2: Energization Process Expectations, Challenges, and Solutions: 60 min</a:t>
            </a:r>
          </a:p>
          <a:p>
            <a:pPr lvl="2"/>
            <a:r>
              <a:rPr lang="en-US" dirty="0"/>
              <a:t>ERCOT’s Perspective: 30 min</a:t>
            </a:r>
          </a:p>
          <a:p>
            <a:pPr lvl="2"/>
            <a:r>
              <a:rPr lang="en-US" dirty="0"/>
              <a:t>TSP Perspective: 30 min</a:t>
            </a:r>
          </a:p>
          <a:p>
            <a:pPr lvl="1"/>
            <a:r>
              <a:rPr lang="en-US" dirty="0"/>
              <a:t>QA Session 2: 30 min</a:t>
            </a:r>
          </a:p>
          <a:p>
            <a:pPr lvl="1"/>
            <a:r>
              <a:rPr lang="en-US" dirty="0"/>
              <a:t>Closing Remarks: 30 </a:t>
            </a:r>
            <a:r>
              <a:rPr lang="en-US" dirty="0" smtClean="0"/>
              <a:t>min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937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Seeking Volunteers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52337"/>
            <a:ext cx="9485340" cy="4389025"/>
          </a:xfrm>
        </p:spPr>
        <p:txBody>
          <a:bodyPr/>
          <a:lstStyle/>
          <a:p>
            <a:r>
              <a:rPr lang="en-US" dirty="0" smtClean="0"/>
              <a:t>Symposium 1 </a:t>
            </a:r>
            <a:r>
              <a:rPr lang="en-US" dirty="0"/>
              <a:t>Modeling Expectations, Challenges, and </a:t>
            </a:r>
            <a:r>
              <a:rPr lang="en-US" dirty="0" smtClean="0"/>
              <a:t>Solutions </a:t>
            </a:r>
          </a:p>
          <a:p>
            <a:pPr lvl="1"/>
            <a:r>
              <a:rPr lang="en-US" dirty="0" smtClean="0"/>
              <a:t>TSP(s) willing to present on challenges relative to meeting expectations regarding new equipment (or retirement) modeling and potential solutions.</a:t>
            </a:r>
          </a:p>
          <a:p>
            <a:pPr lvl="1"/>
            <a:r>
              <a:rPr lang="en-US" dirty="0" smtClean="0"/>
              <a:t>TSP(s) willing to share successes in overcoming previous challenges.</a:t>
            </a:r>
          </a:p>
          <a:p>
            <a:r>
              <a:rPr lang="en-US" dirty="0"/>
              <a:t>Symposium </a:t>
            </a:r>
            <a:r>
              <a:rPr lang="en-US" dirty="0" smtClean="0"/>
              <a:t>2 Energization </a:t>
            </a:r>
            <a:r>
              <a:rPr lang="en-US" dirty="0"/>
              <a:t>Expectations, Challenges, and Solutions </a:t>
            </a:r>
            <a:endParaRPr lang="en-US" dirty="0" smtClean="0"/>
          </a:p>
          <a:p>
            <a:pPr lvl="1"/>
            <a:r>
              <a:rPr lang="en-US" dirty="0" smtClean="0"/>
              <a:t>Energization would encompass Approval to Energize process </a:t>
            </a:r>
          </a:p>
          <a:p>
            <a:pPr lvl="1"/>
            <a:r>
              <a:rPr lang="en-US" dirty="0" smtClean="0"/>
              <a:t>TSP(s</a:t>
            </a:r>
            <a:r>
              <a:rPr lang="en-US" dirty="0"/>
              <a:t>) willing to present on challenges relative to meeting expectations regarding </a:t>
            </a:r>
            <a:r>
              <a:rPr lang="en-US" dirty="0" smtClean="0"/>
              <a:t>energization and </a:t>
            </a:r>
            <a:r>
              <a:rPr lang="en-US" dirty="0"/>
              <a:t>potential solutions.</a:t>
            </a:r>
          </a:p>
          <a:p>
            <a:pPr lvl="1"/>
            <a:r>
              <a:rPr lang="en-US" dirty="0"/>
              <a:t>TSP(s) willing to share successes in overcoming previous challenges.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4192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1789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784" y="1230146"/>
            <a:ext cx="8081690" cy="5387794"/>
          </a:xfrm>
        </p:spPr>
      </p:pic>
    </p:spTree>
    <p:extLst>
      <p:ext uri="{BB962C8B-B14F-4D97-AF65-F5344CB8AC3E}">
        <p14:creationId xmlns:p14="http://schemas.microsoft.com/office/powerpoint/2010/main" val="130197914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</TotalTime>
  <Words>321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Potential New Equipment Modeling Workshop </vt:lpstr>
      <vt:lpstr>Why a New Equipment Modeling Workshop</vt:lpstr>
      <vt:lpstr>Objective</vt:lpstr>
      <vt:lpstr>Draft Agenda November 18th, 2015</vt:lpstr>
      <vt:lpstr>Seeking Volunteers</vt:lpstr>
      <vt:lpstr>Example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Potential New Equipment Modeling Workshop</dc:title>
  <dc:creator>Solis, Stephen</dc:creator>
  <cp:lastModifiedBy>Solis, Stephen</cp:lastModifiedBy>
  <cp:revision>5</cp:revision>
  <dcterms:created xsi:type="dcterms:W3CDTF">2015-10-19T18:48:05Z</dcterms:created>
  <dcterms:modified xsi:type="dcterms:W3CDTF">2015-10-19T19:50:45Z</dcterms:modified>
</cp:coreProperties>
</file>