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8"/>
  </p:notesMasterIdLst>
  <p:sldIdLst>
    <p:sldId id="305" r:id="rId3"/>
    <p:sldId id="431" r:id="rId4"/>
    <p:sldId id="414" r:id="rId5"/>
    <p:sldId id="428" r:id="rId6"/>
    <p:sldId id="417" r:id="rId7"/>
    <p:sldId id="419" r:id="rId8"/>
    <p:sldId id="418" r:id="rId9"/>
    <p:sldId id="426" r:id="rId10"/>
    <p:sldId id="420" r:id="rId11"/>
    <p:sldId id="427" r:id="rId12"/>
    <p:sldId id="423" r:id="rId13"/>
    <p:sldId id="433" r:id="rId14"/>
    <p:sldId id="429" r:id="rId15"/>
    <p:sldId id="432" r:id="rId16"/>
    <p:sldId id="430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66E0F0"/>
    <a:srgbClr val="996633"/>
    <a:srgbClr val="FFFF00"/>
    <a:srgbClr val="9966FF"/>
    <a:srgbClr val="6600FF"/>
    <a:srgbClr val="33CC33"/>
    <a:srgbClr val="CC3300"/>
    <a:srgbClr val="0033CC"/>
    <a:srgbClr val="1E7C2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87762" autoAdjust="0"/>
  </p:normalViewPr>
  <p:slideViewPr>
    <p:cSldViewPr>
      <p:cViewPr>
        <p:scale>
          <a:sx n="90" d="100"/>
          <a:sy n="90" d="100"/>
        </p:scale>
        <p:origin x="-1238" y="1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56" y="-102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F5D312-BDF3-4BB0-8D14-10993D15FFAC}" type="datetimeFigureOut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333DC3-126F-47AB-A46C-934024D4CD8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71160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fld id="{E18408F7-97A2-40E3-8E04-DCE652C990EF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33DC3-126F-47AB-A46C-934024D4CD8A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33DC3-126F-47AB-A46C-934024D4CD8A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610456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E1C387-EC15-4911-8DB0-F1495305750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46302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33DC3-126F-47AB-A46C-934024D4CD8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61045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33DC3-126F-47AB-A46C-934024D4CD8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61045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33DC3-126F-47AB-A46C-934024D4CD8A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610456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33DC3-126F-47AB-A46C-934024D4CD8A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683917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DC resistances, if left blank,</a:t>
            </a:r>
            <a:r>
              <a:rPr lang="en-US" baseline="0" dirty="0" smtClean="0"/>
              <a:t> will be calculated based on power flow data</a:t>
            </a:r>
          </a:p>
          <a:p>
            <a:endParaRPr lang="en-US" baseline="0" dirty="0" smtClean="0"/>
          </a:p>
          <a:p>
            <a:r>
              <a:rPr lang="en-US" baseline="0" dirty="0" smtClean="0"/>
              <a:t>User can choose to enter, CORE, KFACTOR, or enter “0” for both and k-factor will be determined based on base kV of transformer windings (as shown on next slide)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33DC3-126F-47AB-A46C-934024D4CD8A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612762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33DC3-126F-47AB-A46C-934024D4CD8A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612762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33DC3-126F-47AB-A46C-934024D4CD8A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610456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E1C387-EC15-4911-8DB0-F1495305750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2934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29D82-AF8E-4735-AB94-AD349A02B273}" type="datetime1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2ED62-D217-498B-8364-FB5B3A80198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E0E0E-30F7-4E82-B8B3-3965B597CD09}" type="datetime1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2ED62-D217-498B-8364-FB5B3A80198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0481-D331-46AC-8652-DC43C56ABE8F}" type="datetime1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2ED62-D217-498B-8364-FB5B3A80198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F70FC-0A31-4144-9CAF-B6D411CCB1C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10/19/2015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2FA5F-7D85-4076-8E7B-1086EB078A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/>
          <a:p>
            <a:fld id="{E278B6C2-A809-425C-9F52-00C2AF9315EB}" type="datetime1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/>
          <a:p>
            <a:fld id="{98E2ED62-D217-498B-8364-FB5B3A80198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5AA7A-0381-4755-A693-0A17A0166A3B}" type="datetime1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2ED62-D217-498B-8364-FB5B3A80198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B9BE-1404-4D82-8E66-DE7EB590F5A8}" type="datetime1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2ED62-D217-498B-8364-FB5B3A80198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8DD9F-8FDB-4C63-9FBB-4ECDAC9A545B}" type="datetime1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2ED62-D217-498B-8364-FB5B3A80198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7EAD1-0F36-4ACE-AFF4-6088C1C5C65D}" type="datetime1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2ED62-D217-498B-8364-FB5B3A80198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7E186-A946-4C93-9FC4-6EFCB2BB6487}" type="datetime1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2ED62-D217-498B-8364-FB5B3A80198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3DB89-D901-4F81-A11E-EBE5908EE1A7}" type="datetime1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2ED62-D217-498B-8364-FB5B3A80198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B4B67-4C68-4CB0-A847-DCC098631C65}" type="datetime1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2ED62-D217-498B-8364-FB5B3A80198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766A0-93A1-4547-A31E-880EF3F1AAEE}" type="datetime1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2ED62-D217-498B-8364-FB5B3A80198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4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spcAft>
                <a:spcPct val="0"/>
              </a:spcAft>
              <a:defRPr sz="1400"/>
            </a:lvl1pPr>
          </a:lstStyle>
          <a:p>
            <a:pPr fontAlgn="base">
              <a:defRPr/>
            </a:pPr>
            <a:fld id="{E2E1AB8E-F4A6-42D0-A13D-58C8E76F48A8}" type="datetime1">
              <a:rPr lang="en-US" smtClean="0">
                <a:solidFill>
                  <a:srgbClr val="000000"/>
                </a:solidFill>
              </a:rPr>
              <a:pPr fontAlgn="base">
                <a:defRPr/>
              </a:pPr>
              <a:t>10/19/2015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044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spcAft>
                <a:spcPct val="0"/>
              </a:spcAft>
              <a:defRPr sz="1400"/>
            </a:lvl1pPr>
          </a:lstStyle>
          <a:p>
            <a:pPr algn="ctr" fontAlgn="base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044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defRPr sz="1400"/>
            </a:lvl1pPr>
          </a:lstStyle>
          <a:p>
            <a:pPr fontAlgn="base">
              <a:defRPr/>
            </a:pPr>
            <a:fld id="{0B882601-E4F5-49A7-A109-B350E5F27C5A}" type="slidenum">
              <a:rPr lang="en-US">
                <a:solidFill>
                  <a:srgbClr val="000000"/>
                </a:solidFill>
              </a:rPr>
              <a:pPr fontAlgn="base"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2819399"/>
          </a:xfrm>
        </p:spPr>
        <p:txBody>
          <a:bodyPr/>
          <a:lstStyle/>
          <a:p>
            <a:pPr eaLnBrk="1" hangingPunct="1"/>
            <a:r>
              <a:rPr lang="en-US" b="1" dirty="0" smtClean="0"/>
              <a:t>Material for 10/23/2015 PGDTF Meeting</a:t>
            </a:r>
            <a:br>
              <a:rPr lang="en-US" b="1" dirty="0" smtClean="0"/>
            </a:br>
            <a:endParaRPr lang="en-US" sz="32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/>
          <a:lstStyle/>
          <a:p>
            <a:r>
              <a:rPr lang="en-US" dirty="0" smtClean="0"/>
              <a:t>Michael Juricek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2ED62-D217-498B-8364-FB5B3A80198E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00199"/>
            <a:ext cx="7912786" cy="479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Transformer MVAR Scaling Factors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Juricek 10-23-2015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2130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2ED62-D217-498B-8364-FB5B3A80198E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81200"/>
            <a:ext cx="6591300" cy="353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Transformer Data Example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Juricek 10-23-2015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0444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1524000"/>
            <a:ext cx="8839200" cy="5105400"/>
          </a:xfrm>
        </p:spPr>
        <p:txBody>
          <a:bodyPr>
            <a:normAutofit/>
          </a:bodyPr>
          <a:lstStyle/>
          <a:p>
            <a:pPr marL="274320" lvl="1" indent="-274320">
              <a:spcBef>
                <a:spcPts val="0"/>
              </a:spcBef>
              <a:spcAft>
                <a:spcPts val="600"/>
              </a:spcAft>
              <a:buSzPct val="85000"/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GMD Model</a:t>
            </a:r>
          </a:p>
          <a:p>
            <a:pPr marL="274320" lvl="1" indent="-274320">
              <a:spcBef>
                <a:spcPts val="0"/>
              </a:spcBef>
              <a:spcAft>
                <a:spcPts val="600"/>
              </a:spcAft>
              <a:buSzPct val="85000"/>
              <a:buFont typeface="Arial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  <a:latin typeface="Calibri" pitchFamily="34" charset="0"/>
              </a:rPr>
              <a:t>GMD Assessment Process</a:t>
            </a:r>
          </a:p>
          <a:p>
            <a:pPr marL="674370" lvl="2" indent="-274320">
              <a:spcBef>
                <a:spcPts val="0"/>
              </a:spcBef>
              <a:spcAft>
                <a:spcPts val="600"/>
              </a:spcAft>
              <a:buSzPct val="85000"/>
            </a:pPr>
            <a:r>
              <a:rPr lang="en-US" sz="2000" b="1" dirty="0" smtClean="0">
                <a:solidFill>
                  <a:prstClr val="black"/>
                </a:solidFill>
                <a:latin typeface="Calibri" pitchFamily="34" charset="0"/>
              </a:rPr>
              <a:t>Transmission System</a:t>
            </a:r>
          </a:p>
          <a:p>
            <a:pPr marL="674370" lvl="2" indent="-274320">
              <a:spcBef>
                <a:spcPts val="0"/>
              </a:spcBef>
              <a:spcAft>
                <a:spcPts val="600"/>
              </a:spcAft>
              <a:buSzPct val="85000"/>
            </a:pPr>
            <a:r>
              <a:rPr lang="en-US" sz="2000" dirty="0" smtClean="0">
                <a:solidFill>
                  <a:prstClr val="black"/>
                </a:solidFill>
                <a:latin typeface="Calibri" pitchFamily="34" charset="0"/>
              </a:rPr>
              <a:t>Transformer Thermal Assessment</a:t>
            </a:r>
            <a:endParaRPr lang="en-US" sz="2000" dirty="0">
              <a:solidFill>
                <a:prstClr val="black"/>
              </a:solidFill>
              <a:latin typeface="Calibri" pitchFamily="34" charset="0"/>
            </a:endParaRPr>
          </a:p>
          <a:p>
            <a:pPr marL="0" lvl="1" indent="0">
              <a:spcBef>
                <a:spcPts val="0"/>
              </a:spcBef>
              <a:spcAft>
                <a:spcPts val="600"/>
              </a:spcAft>
              <a:buSzPct val="85000"/>
              <a:buNone/>
            </a:pPr>
            <a:endParaRPr lang="en-US" sz="1000" dirty="0" smtClean="0">
              <a:latin typeface="Calibri" pitchFamily="34" charset="0"/>
            </a:endParaRPr>
          </a:p>
          <a:p>
            <a:pPr marL="0" lvl="1" indent="0">
              <a:spcBef>
                <a:spcPts val="0"/>
              </a:spcBef>
              <a:spcAft>
                <a:spcPts val="600"/>
              </a:spcAft>
              <a:buSzPct val="85000"/>
              <a:buNone/>
            </a:pPr>
            <a:endParaRPr lang="en-US" sz="1000" dirty="0">
              <a:latin typeface="Calibri" pitchFamily="34" charset="0"/>
            </a:endParaRPr>
          </a:p>
          <a:p>
            <a:pPr marL="0" lvl="1" indent="0">
              <a:spcBef>
                <a:spcPts val="0"/>
              </a:spcBef>
              <a:spcAft>
                <a:spcPts val="600"/>
              </a:spcAft>
              <a:buSzPct val="85000"/>
              <a:buNone/>
            </a:pPr>
            <a:endParaRPr lang="en-US" sz="1000" dirty="0" smtClean="0">
              <a:latin typeface="Calibri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2ED62-D217-498B-8364-FB5B3A80198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Juricek 10-23-2015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0867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228600" y="1447800"/>
            <a:ext cx="8699500" cy="4800601"/>
            <a:chOff x="228600" y="1436312"/>
            <a:chExt cx="8699500" cy="4959437"/>
          </a:xfrm>
        </p:grpSpPr>
        <p:sp>
          <p:nvSpPr>
            <p:cNvPr id="8" name="Rounded Rectangle 7"/>
            <p:cNvSpPr/>
            <p:nvPr/>
          </p:nvSpPr>
          <p:spPr bwMode="auto">
            <a:xfrm>
              <a:off x="304800" y="2362200"/>
              <a:ext cx="1752600" cy="1066800"/>
            </a:xfrm>
            <a:prstGeom prst="roundRect">
              <a:avLst/>
            </a:prstGeom>
            <a:solidFill>
              <a:srgbClr val="FFFFFF">
                <a:lumMod val="75000"/>
              </a:srgbClr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1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pitchFamily="84" charset="-128"/>
              </a:endParaRPr>
            </a:p>
          </p:txBody>
        </p:sp>
        <p:sp>
          <p:nvSpPr>
            <p:cNvPr id="9" name="Rounded Rectangle 8"/>
            <p:cNvSpPr/>
            <p:nvPr/>
          </p:nvSpPr>
          <p:spPr bwMode="auto">
            <a:xfrm>
              <a:off x="2286000" y="2362200"/>
              <a:ext cx="1752600" cy="1066800"/>
            </a:xfrm>
            <a:prstGeom prst="roundRect">
              <a:avLst/>
            </a:prstGeom>
            <a:solidFill>
              <a:srgbClr val="FFFFFF">
                <a:lumMod val="75000"/>
              </a:srgbClr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1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pitchFamily="84" charset="-128"/>
              </a:endParaRPr>
            </a:p>
          </p:txBody>
        </p:sp>
        <p:sp>
          <p:nvSpPr>
            <p:cNvPr id="11" name="Rounded Rectangle 10"/>
            <p:cNvSpPr/>
            <p:nvPr/>
          </p:nvSpPr>
          <p:spPr bwMode="auto">
            <a:xfrm>
              <a:off x="4308764" y="2362200"/>
              <a:ext cx="1752600" cy="1066800"/>
            </a:xfrm>
            <a:prstGeom prst="roundRect">
              <a:avLst/>
            </a:prstGeom>
            <a:solidFill>
              <a:srgbClr val="FFFFFF">
                <a:lumMod val="75000"/>
              </a:srgbClr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1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pitchFamily="84" charset="-128"/>
              </a:endParaRPr>
            </a:p>
          </p:txBody>
        </p:sp>
        <p:sp>
          <p:nvSpPr>
            <p:cNvPr id="12" name="Rounded Rectangle 11"/>
            <p:cNvSpPr/>
            <p:nvPr/>
          </p:nvSpPr>
          <p:spPr bwMode="auto">
            <a:xfrm>
              <a:off x="6337300" y="2404034"/>
              <a:ext cx="2362200" cy="683865"/>
            </a:xfrm>
            <a:prstGeom prst="roundRect">
              <a:avLst/>
            </a:prstGeom>
            <a:solidFill>
              <a:srgbClr val="FFFFFF">
                <a:lumMod val="75000"/>
              </a:srgbClr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1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pitchFamily="84" charset="-128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65545" y="2393517"/>
              <a:ext cx="1866900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</a:rPr>
                <a:t>Assemble model and equipment data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330450" y="2404034"/>
              <a:ext cx="1752600" cy="9239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</a:rPr>
                <a:t>Create dc model of the system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267200" y="2488189"/>
              <a:ext cx="1828800" cy="92233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</a:rPr>
                <a:t>Calculate GIC for each transformer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346536" y="2404034"/>
              <a:ext cx="237490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</a:rPr>
                <a:t>Calculate transformer reactive losses</a:t>
              </a:r>
            </a:p>
          </p:txBody>
        </p:sp>
        <p:sp>
          <p:nvSpPr>
            <p:cNvPr id="17" name="Rounded Rectangle 16"/>
            <p:cNvSpPr/>
            <p:nvPr/>
          </p:nvSpPr>
          <p:spPr bwMode="auto">
            <a:xfrm>
              <a:off x="1181100" y="5124882"/>
              <a:ext cx="1752600" cy="1066800"/>
            </a:xfrm>
            <a:prstGeom prst="roundRect">
              <a:avLst/>
            </a:prstGeom>
            <a:solidFill>
              <a:srgbClr val="FFFFFF">
                <a:lumMod val="75000"/>
              </a:srgbClr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1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pitchFamily="84" charset="-128"/>
              </a:endParaRPr>
            </a:p>
          </p:txBody>
        </p:sp>
        <p:sp>
          <p:nvSpPr>
            <p:cNvPr id="18" name="Rounded Rectangle 17"/>
            <p:cNvSpPr/>
            <p:nvPr/>
          </p:nvSpPr>
          <p:spPr bwMode="auto">
            <a:xfrm>
              <a:off x="5318991" y="5065550"/>
              <a:ext cx="1752600" cy="1066800"/>
            </a:xfrm>
            <a:prstGeom prst="roundRect">
              <a:avLst/>
            </a:prstGeom>
            <a:solidFill>
              <a:srgbClr val="FFFFFF">
                <a:lumMod val="75000"/>
              </a:srgbClr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1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pitchFamily="84" charset="-128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301750" y="5182753"/>
              <a:ext cx="1631950" cy="9239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</a:rPr>
                <a:t>Investigate mitigation options</a:t>
              </a:r>
            </a:p>
          </p:txBody>
        </p:sp>
        <p:sp>
          <p:nvSpPr>
            <p:cNvPr id="20" name="Rounded Rectangle 18"/>
            <p:cNvSpPr>
              <a:spLocks noChangeArrowheads="1"/>
            </p:cNvSpPr>
            <p:nvPr/>
          </p:nvSpPr>
          <p:spPr bwMode="auto">
            <a:xfrm>
              <a:off x="228600" y="2030413"/>
              <a:ext cx="8623300" cy="2309812"/>
            </a:xfrm>
            <a:prstGeom prst="roundRect">
              <a:avLst>
                <a:gd name="adj" fmla="val 16667"/>
              </a:avLst>
            </a:prstGeom>
            <a:noFill/>
            <a:ln w="57150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1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1" name="Rounded Rectangle 19"/>
            <p:cNvSpPr>
              <a:spLocks noChangeArrowheads="1"/>
            </p:cNvSpPr>
            <p:nvPr/>
          </p:nvSpPr>
          <p:spPr bwMode="auto">
            <a:xfrm>
              <a:off x="1066800" y="4947949"/>
              <a:ext cx="6083300" cy="1447800"/>
            </a:xfrm>
            <a:prstGeom prst="roundRect">
              <a:avLst>
                <a:gd name="adj" fmla="val 16667"/>
              </a:avLst>
            </a:prstGeom>
            <a:noFill/>
            <a:ln w="57150" algn="ctr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1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2" name="TextBox 20"/>
            <p:cNvSpPr txBox="1">
              <a:spLocks noChangeArrowheads="1"/>
            </p:cNvSpPr>
            <p:nvPr/>
          </p:nvSpPr>
          <p:spPr bwMode="auto">
            <a:xfrm>
              <a:off x="2062595" y="4474441"/>
              <a:ext cx="3501736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</a:rPr>
                <a:t>Standard  </a:t>
              </a:r>
              <a:r>
                <a:rPr kumimoji="0" lang="en-US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</a:rPr>
                <a:t>TPL Planning</a:t>
              </a:r>
            </a:p>
          </p:txBody>
        </p:sp>
        <p:cxnSp>
          <p:nvCxnSpPr>
            <p:cNvPr id="23" name="Straight Arrow Connector 24"/>
            <p:cNvCxnSpPr>
              <a:cxnSpLocks noChangeShapeType="1"/>
              <a:stCxn id="13" idx="3"/>
              <a:endCxn id="13" idx="3"/>
            </p:cNvCxnSpPr>
            <p:nvPr/>
          </p:nvCxnSpPr>
          <p:spPr bwMode="auto">
            <a:xfrm>
              <a:off x="2132445" y="2949358"/>
              <a:ext cx="0" cy="0"/>
            </a:xfrm>
            <a:prstGeom prst="straightConnector1">
              <a:avLst/>
            </a:prstGeom>
            <a:noFill/>
            <a:ln w="9525" algn="ctr">
              <a:solidFill>
                <a:srgbClr val="FFFFFF"/>
              </a:solidFill>
              <a:round/>
              <a:headEnd/>
              <a:tailEnd type="arrow" w="med" len="med"/>
            </a:ln>
          </p:spPr>
        </p:cxnSp>
        <p:cxnSp>
          <p:nvCxnSpPr>
            <p:cNvPr id="24" name="Straight Arrow Connector 23"/>
            <p:cNvCxnSpPr/>
            <p:nvPr/>
          </p:nvCxnSpPr>
          <p:spPr bwMode="auto">
            <a:xfrm flipV="1">
              <a:off x="2057400" y="2914262"/>
              <a:ext cx="304800" cy="0"/>
            </a:xfrm>
            <a:prstGeom prst="straightConnector1">
              <a:avLst/>
            </a:prstGeom>
            <a:solidFill>
              <a:srgbClr val="204C81"/>
            </a:solidFill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Straight Arrow Connector 24"/>
            <p:cNvCxnSpPr/>
            <p:nvPr/>
          </p:nvCxnSpPr>
          <p:spPr bwMode="auto">
            <a:xfrm>
              <a:off x="4038600" y="2923593"/>
              <a:ext cx="304800" cy="0"/>
            </a:xfrm>
            <a:prstGeom prst="straightConnector1">
              <a:avLst/>
            </a:prstGeom>
            <a:solidFill>
              <a:srgbClr val="204C81"/>
            </a:solidFill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6" name="TextBox 40"/>
            <p:cNvSpPr txBox="1">
              <a:spLocks noChangeArrowheads="1"/>
            </p:cNvSpPr>
            <p:nvPr/>
          </p:nvSpPr>
          <p:spPr bwMode="auto">
            <a:xfrm>
              <a:off x="304800" y="1436312"/>
              <a:ext cx="8623300" cy="4769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</a:rPr>
                <a:t>GMD-specific </a:t>
              </a:r>
              <a:r>
                <a:rPr kumimoji="0" lang="en-US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</a:rPr>
                <a:t>Planning Steps </a:t>
              </a:r>
            </a:p>
          </p:txBody>
        </p:sp>
        <p:cxnSp>
          <p:nvCxnSpPr>
            <p:cNvPr id="27" name="Elbow Connector 26"/>
            <p:cNvCxnSpPr>
              <a:stCxn id="12" idx="3"/>
              <a:endCxn id="21" idx="3"/>
            </p:cNvCxnSpPr>
            <p:nvPr/>
          </p:nvCxnSpPr>
          <p:spPr bwMode="auto">
            <a:xfrm flipH="1">
              <a:off x="7150100" y="2745967"/>
              <a:ext cx="1549400" cy="2925882"/>
            </a:xfrm>
            <a:prstGeom prst="bentConnector3">
              <a:avLst>
                <a:gd name="adj1" fmla="val -14754"/>
              </a:avLst>
            </a:prstGeom>
            <a:solidFill>
              <a:srgbClr val="204C81"/>
            </a:solidFill>
            <a:ln w="571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8" name="Rounded Rectangle 27"/>
            <p:cNvSpPr/>
            <p:nvPr/>
          </p:nvSpPr>
          <p:spPr bwMode="auto">
            <a:xfrm>
              <a:off x="3261591" y="5094719"/>
              <a:ext cx="1752600" cy="1066800"/>
            </a:xfrm>
            <a:prstGeom prst="roundRect">
              <a:avLst/>
            </a:prstGeom>
            <a:solidFill>
              <a:srgbClr val="FFFFFF">
                <a:lumMod val="75000"/>
              </a:srgbClr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1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pitchFamily="84" charset="-128"/>
              </a:endParaRPr>
            </a:p>
          </p:txBody>
        </p:sp>
        <p:cxnSp>
          <p:nvCxnSpPr>
            <p:cNvPr id="30" name="Straight Arrow Connector 29"/>
            <p:cNvCxnSpPr/>
            <p:nvPr/>
          </p:nvCxnSpPr>
          <p:spPr bwMode="auto">
            <a:xfrm flipH="1">
              <a:off x="5014191" y="5670685"/>
              <a:ext cx="304800" cy="0"/>
            </a:xfrm>
            <a:prstGeom prst="straightConnector1">
              <a:avLst/>
            </a:prstGeom>
            <a:solidFill>
              <a:srgbClr val="204C81"/>
            </a:solidFill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1" name="TextBox 30"/>
            <p:cNvSpPr txBox="1"/>
            <p:nvPr/>
          </p:nvSpPr>
          <p:spPr>
            <a:xfrm>
              <a:off x="3276600" y="5209020"/>
              <a:ext cx="1752600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</a:rPr>
                <a:t>Identify voltage  and system issues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242791" y="5108356"/>
              <a:ext cx="1828800" cy="92233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</a:rPr>
                <a:t>Run ac power flow w/ reactive losses included</a:t>
              </a:r>
            </a:p>
          </p:txBody>
        </p:sp>
      </p:grpSp>
      <p:cxnSp>
        <p:nvCxnSpPr>
          <p:cNvPr id="42" name="Straight Arrow Connector 41"/>
          <p:cNvCxnSpPr/>
          <p:nvPr/>
        </p:nvCxnSpPr>
        <p:spPr bwMode="auto">
          <a:xfrm flipH="1">
            <a:off x="2956791" y="5711093"/>
            <a:ext cx="304800" cy="0"/>
          </a:xfrm>
          <a:prstGeom prst="straightConnector1">
            <a:avLst/>
          </a:prstGeom>
          <a:solidFill>
            <a:srgbClr val="204C8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32500" y="2604699"/>
            <a:ext cx="469900" cy="32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" name="Rounded Rectangle 50"/>
          <p:cNvSpPr/>
          <p:nvPr/>
        </p:nvSpPr>
        <p:spPr bwMode="auto">
          <a:xfrm>
            <a:off x="6324600" y="3108146"/>
            <a:ext cx="2362200" cy="730785"/>
          </a:xfrm>
          <a:prstGeom prst="roundRect">
            <a:avLst/>
          </a:prstGeom>
          <a:solidFill>
            <a:srgbClr val="FFFFFF">
              <a:lumMod val="75000"/>
            </a:srgbClr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ＭＳ Ｐゴシック" pitchFamily="84" charset="-128"/>
            </a:endParaRPr>
          </a:p>
        </p:txBody>
      </p:sp>
      <p:sp>
        <p:nvSpPr>
          <p:cNvPr id="52" name="TextBox 51"/>
          <p:cNvSpPr txBox="1"/>
          <p:nvPr/>
        </p:nvSpPr>
        <p:spPr bwMode="auto">
          <a:xfrm>
            <a:off x="6351885" y="3134658"/>
            <a:ext cx="234068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800" i="0" dirty="0" smtClean="0"/>
              <a:t>Conduct transformer thermal assessment</a:t>
            </a:r>
            <a:endParaRPr lang="en-US" sz="1800" i="0" dirty="0"/>
          </a:p>
        </p:txBody>
      </p:sp>
      <p:sp>
        <p:nvSpPr>
          <p:cNvPr id="34" name="Title 3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GMD Assessment Process Overview</a:t>
            </a:r>
            <a:endParaRPr lang="en-US" dirty="0"/>
          </a:p>
        </p:txBody>
      </p:sp>
      <p:sp>
        <p:nvSpPr>
          <p:cNvPr id="36" name="Slide Number Placeholder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2ED62-D217-498B-8364-FB5B3A80198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7" name="Footer Placeholder 3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Juricek 10-23-2015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343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1524000"/>
            <a:ext cx="8839200" cy="5105400"/>
          </a:xfrm>
        </p:spPr>
        <p:txBody>
          <a:bodyPr>
            <a:normAutofit/>
          </a:bodyPr>
          <a:lstStyle/>
          <a:p>
            <a:pPr marL="274320" lvl="1" indent="-274320">
              <a:spcBef>
                <a:spcPts val="0"/>
              </a:spcBef>
              <a:spcAft>
                <a:spcPts val="600"/>
              </a:spcAft>
              <a:buSzPct val="85000"/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GMD Model</a:t>
            </a:r>
          </a:p>
          <a:p>
            <a:pPr marL="274320" lvl="1" indent="-274320">
              <a:spcBef>
                <a:spcPts val="0"/>
              </a:spcBef>
              <a:spcAft>
                <a:spcPts val="600"/>
              </a:spcAft>
              <a:buSzPct val="85000"/>
              <a:buFont typeface="Arial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  <a:latin typeface="Calibri" pitchFamily="34" charset="0"/>
              </a:rPr>
              <a:t>GMD Assessment Process</a:t>
            </a:r>
          </a:p>
          <a:p>
            <a:pPr marL="674370" lvl="2" indent="-274320">
              <a:spcBef>
                <a:spcPts val="0"/>
              </a:spcBef>
              <a:spcAft>
                <a:spcPts val="600"/>
              </a:spcAft>
              <a:buSzPct val="85000"/>
            </a:pPr>
            <a:r>
              <a:rPr lang="en-US" sz="2000" dirty="0" smtClean="0">
                <a:solidFill>
                  <a:prstClr val="black"/>
                </a:solidFill>
                <a:latin typeface="Calibri" pitchFamily="34" charset="0"/>
              </a:rPr>
              <a:t>Transmission System</a:t>
            </a:r>
          </a:p>
          <a:p>
            <a:pPr marL="674370" lvl="2" indent="-274320">
              <a:spcBef>
                <a:spcPts val="0"/>
              </a:spcBef>
              <a:spcAft>
                <a:spcPts val="600"/>
              </a:spcAft>
              <a:buSzPct val="85000"/>
            </a:pPr>
            <a:r>
              <a:rPr lang="en-US" sz="2000" b="1" dirty="0" smtClean="0">
                <a:solidFill>
                  <a:prstClr val="black"/>
                </a:solidFill>
                <a:latin typeface="Calibri" pitchFamily="34" charset="0"/>
              </a:rPr>
              <a:t>Transformer Thermal Assessment</a:t>
            </a:r>
            <a:endParaRPr lang="en-US" sz="2000" b="1" dirty="0">
              <a:solidFill>
                <a:prstClr val="black"/>
              </a:solidFill>
              <a:latin typeface="Calibri" pitchFamily="34" charset="0"/>
            </a:endParaRPr>
          </a:p>
          <a:p>
            <a:pPr marL="0" lvl="1" indent="0">
              <a:spcBef>
                <a:spcPts val="0"/>
              </a:spcBef>
              <a:spcAft>
                <a:spcPts val="600"/>
              </a:spcAft>
              <a:buSzPct val="85000"/>
              <a:buNone/>
            </a:pPr>
            <a:endParaRPr lang="en-US" sz="1000" dirty="0" smtClean="0">
              <a:latin typeface="Calibri" pitchFamily="34" charset="0"/>
            </a:endParaRPr>
          </a:p>
          <a:p>
            <a:pPr marL="0" lvl="1" indent="0">
              <a:spcBef>
                <a:spcPts val="0"/>
              </a:spcBef>
              <a:spcAft>
                <a:spcPts val="600"/>
              </a:spcAft>
              <a:buSzPct val="85000"/>
              <a:buNone/>
            </a:pPr>
            <a:endParaRPr lang="en-US" sz="1000" dirty="0">
              <a:latin typeface="Calibri" pitchFamily="34" charset="0"/>
            </a:endParaRPr>
          </a:p>
          <a:p>
            <a:pPr marL="0" lvl="1" indent="0">
              <a:spcBef>
                <a:spcPts val="0"/>
              </a:spcBef>
              <a:spcAft>
                <a:spcPts val="600"/>
              </a:spcAft>
              <a:buSzPct val="85000"/>
              <a:buNone/>
            </a:pPr>
            <a:endParaRPr lang="en-US" sz="1000" dirty="0" smtClean="0">
              <a:latin typeface="Calibri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2ED62-D217-498B-8364-FB5B3A80198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Juricek 10-23-2015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0867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 txBox="1">
            <a:spLocks/>
          </p:cNvSpPr>
          <p:nvPr/>
        </p:nvSpPr>
        <p:spPr>
          <a:xfrm>
            <a:off x="346074" y="1325562"/>
            <a:ext cx="8493126" cy="4770438"/>
          </a:xfrm>
          <a:prstGeom prst="rect">
            <a:avLst/>
          </a:prstGeom>
        </p:spPr>
        <p:txBody>
          <a:bodyPr/>
          <a:lstStyle>
            <a:lvl1pPr marL="233363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9396E"/>
              </a:buClr>
              <a:buChar char="•"/>
              <a:defRPr sz="2400" baseline="0">
                <a:solidFill>
                  <a:schemeClr val="accent6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indent="-223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D85A9"/>
              </a:buClr>
              <a:buFont typeface="Wingdings" charset="2"/>
              <a:buChar char="§"/>
              <a:defRPr sz="2000">
                <a:solidFill>
                  <a:schemeClr val="accent6"/>
                </a:solidFill>
                <a:latin typeface="Calibri" pitchFamily="34" charset="0"/>
                <a:ea typeface="+mn-ea"/>
              </a:defRPr>
            </a:lvl2pPr>
            <a:lvl3pPr marL="690563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9396E"/>
              </a:buClr>
              <a:buFont typeface="Courier New"/>
              <a:buChar char="o"/>
              <a:defRPr sz="1800">
                <a:solidFill>
                  <a:schemeClr val="accent6"/>
                </a:solidFill>
                <a:latin typeface="Calibri" pitchFamily="34" charset="0"/>
                <a:ea typeface="+mn-ea"/>
              </a:defRPr>
            </a:lvl3pPr>
            <a:lvl4pPr marL="914400" indent="-223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9396E"/>
              </a:buClr>
              <a:buChar char="–"/>
              <a:defRPr sz="1600">
                <a:solidFill>
                  <a:schemeClr val="accent6"/>
                </a:solidFill>
                <a:latin typeface="Calibri" pitchFamily="34" charset="0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9396E"/>
              </a:buClr>
              <a:buFont typeface="Wingdings" charset="2"/>
              <a:buChar char="§"/>
              <a:defRPr sz="1600">
                <a:solidFill>
                  <a:schemeClr val="accent4"/>
                </a:solidFill>
                <a:latin typeface="Calibri" pitchFamily="34" charset="0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0">
              <a:buClr>
                <a:srgbClr val="204C81"/>
              </a:buClr>
            </a:pPr>
            <a:r>
              <a:rPr lang="en-US" b="1" kern="0" dirty="0" smtClean="0">
                <a:solidFill>
                  <a:srgbClr val="000000"/>
                </a:solidFill>
                <a:ea typeface="ＭＳ Ｐゴシック"/>
              </a:rPr>
              <a:t>R6</a:t>
            </a:r>
            <a:r>
              <a:rPr lang="en-US" kern="0" dirty="0" smtClean="0">
                <a:solidFill>
                  <a:srgbClr val="000000"/>
                </a:solidFill>
                <a:ea typeface="ＭＳ Ｐゴシック"/>
              </a:rPr>
              <a:t> </a:t>
            </a:r>
            <a:r>
              <a:rPr lang="en-US" kern="0" dirty="0">
                <a:solidFill>
                  <a:srgbClr val="000000"/>
                </a:solidFill>
                <a:ea typeface="ＭＳ Ｐゴシック"/>
              </a:rPr>
              <a:t>requires </a:t>
            </a:r>
            <a:r>
              <a:rPr lang="en-US" kern="0" dirty="0" smtClean="0">
                <a:solidFill>
                  <a:srgbClr val="000000"/>
                </a:solidFill>
                <a:ea typeface="ＭＳ Ｐゴシック"/>
              </a:rPr>
              <a:t>a Transformer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ＭＳ Ｐゴシック"/>
                <a:cs typeface="+mn-cs"/>
              </a:rPr>
              <a:t> Thermal Impact Assessment to ensure high-side, wye grounded BES transformers connected at 200kV or higher will not overheat based on the benchmark event</a:t>
            </a:r>
          </a:p>
          <a:p>
            <a:pPr lvl="2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ＭＳ Ｐゴシック"/>
              </a:rPr>
              <a:t>Applies to transformers where effective </a:t>
            </a:r>
            <a:r>
              <a:rPr lang="en-US" sz="2000" kern="0" dirty="0">
                <a:solidFill>
                  <a:srgbClr val="000000"/>
                </a:solidFill>
                <a:ea typeface="ＭＳ Ｐゴシック"/>
              </a:rPr>
              <a:t>GIC identified in GIC studies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ＭＳ Ｐゴシック"/>
              </a:rPr>
              <a:t>75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ＭＳ Ｐゴシック"/>
              </a:rPr>
              <a:t>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ＭＳ Ｐゴシック"/>
              </a:rPr>
              <a:t>A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ＭＳ Ｐゴシック"/>
              </a:rPr>
              <a:t> per phase or greater (not 75 A continuous). </a:t>
            </a:r>
            <a:r>
              <a:rPr lang="en-US" sz="2000" dirty="0" smtClean="0">
                <a:solidFill>
                  <a:schemeClr val="tx1"/>
                </a:solidFill>
              </a:rPr>
              <a:t>Effective </a:t>
            </a:r>
            <a:r>
              <a:rPr lang="en-US" sz="2000" dirty="0">
                <a:solidFill>
                  <a:schemeClr val="tx1"/>
                </a:solidFill>
              </a:rPr>
              <a:t>75 A per phase is a conservative screening criterion</a:t>
            </a:r>
          </a:p>
          <a:p>
            <a:pPr lvl="2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Approaches for conducting the assessment are presented in the Transformer Thermal Impact Assessment white paper posted on the project page </a:t>
            </a:r>
            <a:r>
              <a:rPr lang="en-US" sz="2000" b="1" u="sng" dirty="0">
                <a:solidFill>
                  <a:schemeClr val="tx2"/>
                </a:solidFill>
              </a:rPr>
              <a:t>http://www.nerc.com/pa/Stand/Pages/Project-2013-03-Geomagnetic-Disturbance-Mitigation.aspx </a:t>
            </a:r>
            <a:endParaRPr lang="en-US" sz="2000" b="1" u="sng" kern="0" dirty="0">
              <a:solidFill>
                <a:schemeClr val="tx2"/>
              </a:solidFill>
              <a:ea typeface="ＭＳ Ｐゴシック"/>
            </a:endParaRPr>
          </a:p>
          <a:p>
            <a:pPr lvl="2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kern="0" dirty="0" smtClean="0">
                <a:solidFill>
                  <a:srgbClr val="000000"/>
                </a:solidFill>
                <a:ea typeface="ＭＳ Ｐゴシック"/>
              </a:rPr>
              <a:t>Performed </a:t>
            </a:r>
            <a:r>
              <a:rPr lang="en-US" kern="0" dirty="0">
                <a:solidFill>
                  <a:srgbClr val="000000"/>
                </a:solidFill>
                <a:ea typeface="ＭＳ Ｐゴシック"/>
              </a:rPr>
              <a:t>once every five years with GMD Vulnerability </a:t>
            </a:r>
            <a:r>
              <a:rPr lang="en-US" kern="0" dirty="0" smtClean="0">
                <a:solidFill>
                  <a:srgbClr val="000000"/>
                </a:solidFill>
                <a:ea typeface="ＭＳ Ｐゴシック"/>
              </a:rPr>
              <a:t>Assessment</a:t>
            </a:r>
          </a:p>
          <a:p>
            <a:pPr lvl="2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kern="0" dirty="0" smtClean="0">
                <a:solidFill>
                  <a:srgbClr val="000000"/>
                </a:solidFill>
                <a:ea typeface="ＭＳ Ｐゴシック"/>
              </a:rPr>
              <a:t>Applicability</a:t>
            </a:r>
            <a:r>
              <a:rPr lang="en-US" kern="0" dirty="0">
                <a:solidFill>
                  <a:srgbClr val="000000"/>
                </a:solidFill>
                <a:ea typeface="ＭＳ Ｐゴシック"/>
              </a:rPr>
              <a:t>:  Generator Owners, Transmission Owners </a:t>
            </a:r>
          </a:p>
          <a:p>
            <a:pPr marL="457200" lvl="2" indent="0">
              <a:buClr>
                <a:schemeClr val="accent1"/>
              </a:buClr>
              <a:buNone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ＭＳ Ｐゴシック"/>
            </a:endParaRPr>
          </a:p>
          <a:p>
            <a:pPr marL="233362" lvl="1" indent="0">
              <a:buNone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ＭＳ Ｐゴシック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algn="l"/>
            <a:r>
              <a:rPr lang="en-US" dirty="0" smtClean="0"/>
              <a:t>TPL-007-1 Summary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2ED62-D217-498B-8364-FB5B3A80198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Juricek 10-23-2015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2500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1524000"/>
            <a:ext cx="8839200" cy="5105400"/>
          </a:xfrm>
        </p:spPr>
        <p:txBody>
          <a:bodyPr>
            <a:normAutofit/>
          </a:bodyPr>
          <a:lstStyle/>
          <a:p>
            <a:pPr marL="274320" lvl="1" indent="-274320">
              <a:spcBef>
                <a:spcPts val="0"/>
              </a:spcBef>
              <a:spcAft>
                <a:spcPts val="600"/>
              </a:spcAft>
              <a:buSzPct val="85000"/>
              <a:buFont typeface="Arial" pitchFamily="34" charset="0"/>
              <a:buChar char="•"/>
            </a:pPr>
            <a:r>
              <a:rPr lang="en-US" b="1" dirty="0" smtClean="0">
                <a:latin typeface="Calibri" pitchFamily="34" charset="0"/>
              </a:rPr>
              <a:t>GMD Model</a:t>
            </a:r>
          </a:p>
          <a:p>
            <a:pPr marL="274320" lvl="1" indent="-274320">
              <a:spcBef>
                <a:spcPts val="0"/>
              </a:spcBef>
              <a:spcAft>
                <a:spcPts val="600"/>
              </a:spcAft>
              <a:buSzPct val="85000"/>
              <a:buFont typeface="Arial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  <a:latin typeface="Calibri" pitchFamily="34" charset="0"/>
              </a:rPr>
              <a:t>GMD Assessment Process</a:t>
            </a:r>
          </a:p>
          <a:p>
            <a:pPr marL="674370" lvl="2" indent="-274320">
              <a:spcBef>
                <a:spcPts val="0"/>
              </a:spcBef>
              <a:spcAft>
                <a:spcPts val="600"/>
              </a:spcAft>
              <a:buSzPct val="85000"/>
            </a:pPr>
            <a:r>
              <a:rPr lang="en-US" sz="2000" dirty="0" smtClean="0">
                <a:solidFill>
                  <a:prstClr val="black"/>
                </a:solidFill>
                <a:latin typeface="Calibri" pitchFamily="34" charset="0"/>
              </a:rPr>
              <a:t>Transmission System</a:t>
            </a:r>
          </a:p>
          <a:p>
            <a:pPr marL="674370" lvl="2" indent="-274320">
              <a:spcBef>
                <a:spcPts val="0"/>
              </a:spcBef>
              <a:spcAft>
                <a:spcPts val="600"/>
              </a:spcAft>
              <a:buSzPct val="85000"/>
            </a:pPr>
            <a:r>
              <a:rPr lang="en-US" sz="2000" dirty="0" smtClean="0">
                <a:solidFill>
                  <a:prstClr val="black"/>
                </a:solidFill>
                <a:latin typeface="Calibri" pitchFamily="34" charset="0"/>
              </a:rPr>
              <a:t>Transformer Thermal Assessment</a:t>
            </a:r>
            <a:endParaRPr lang="en-US" sz="2000" dirty="0">
              <a:solidFill>
                <a:prstClr val="black"/>
              </a:solidFill>
              <a:latin typeface="Calibri" pitchFamily="34" charset="0"/>
            </a:endParaRPr>
          </a:p>
          <a:p>
            <a:pPr marL="0" lvl="1" indent="0">
              <a:spcBef>
                <a:spcPts val="0"/>
              </a:spcBef>
              <a:spcAft>
                <a:spcPts val="600"/>
              </a:spcAft>
              <a:buSzPct val="85000"/>
              <a:buNone/>
            </a:pPr>
            <a:endParaRPr lang="en-US" sz="1000" dirty="0" smtClean="0">
              <a:latin typeface="Calibri" pitchFamily="34" charset="0"/>
            </a:endParaRPr>
          </a:p>
          <a:p>
            <a:pPr marL="0" lvl="1" indent="0">
              <a:spcBef>
                <a:spcPts val="0"/>
              </a:spcBef>
              <a:spcAft>
                <a:spcPts val="600"/>
              </a:spcAft>
              <a:buSzPct val="85000"/>
              <a:buNone/>
            </a:pPr>
            <a:endParaRPr lang="en-US" sz="1000" dirty="0">
              <a:latin typeface="Calibri" pitchFamily="34" charset="0"/>
            </a:endParaRPr>
          </a:p>
          <a:p>
            <a:pPr marL="0" lvl="1" indent="0">
              <a:spcBef>
                <a:spcPts val="0"/>
              </a:spcBef>
              <a:spcAft>
                <a:spcPts val="600"/>
              </a:spcAft>
              <a:buSzPct val="85000"/>
              <a:buNone/>
            </a:pPr>
            <a:endParaRPr lang="en-US" sz="1000" dirty="0" smtClean="0">
              <a:latin typeface="Calibri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2ED62-D217-498B-8364-FB5B3A80198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Juricek 10-23-2015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0867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1524000"/>
            <a:ext cx="8839200" cy="5105400"/>
          </a:xfrm>
        </p:spPr>
        <p:txBody>
          <a:bodyPr>
            <a:normAutofit/>
          </a:bodyPr>
          <a:lstStyle/>
          <a:p>
            <a:pPr marL="274320" lvl="1" indent="-274320">
              <a:spcBef>
                <a:spcPts val="0"/>
              </a:spcBef>
              <a:spcAft>
                <a:spcPts val="600"/>
              </a:spcAft>
              <a:buSzPct val="85000"/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Required Data</a:t>
            </a:r>
          </a:p>
          <a:p>
            <a:pPr marL="674370" lvl="2" indent="-274320">
              <a:spcBef>
                <a:spcPts val="0"/>
              </a:spcBef>
              <a:spcAft>
                <a:spcPts val="600"/>
              </a:spcAft>
              <a:buSzPct val="85000"/>
            </a:pPr>
            <a:r>
              <a:rPr lang="en-US" sz="2000" dirty="0" smtClean="0">
                <a:latin typeface="Calibri" pitchFamily="34" charset="0"/>
              </a:rPr>
              <a:t>Geographic location of substations (longitude and latitude)</a:t>
            </a:r>
          </a:p>
          <a:p>
            <a:pPr marL="674370" lvl="2" indent="-274320">
              <a:spcBef>
                <a:spcPts val="0"/>
              </a:spcBef>
              <a:spcAft>
                <a:spcPts val="600"/>
              </a:spcAft>
              <a:buSzPct val="85000"/>
            </a:pPr>
            <a:r>
              <a:rPr lang="en-US" sz="2000" dirty="0" smtClean="0">
                <a:latin typeface="Calibri" pitchFamily="34" charset="0"/>
              </a:rPr>
              <a:t>Grounding resistance data for substations</a:t>
            </a:r>
          </a:p>
          <a:p>
            <a:pPr marL="674370" lvl="2" indent="-274320">
              <a:spcBef>
                <a:spcPts val="0"/>
              </a:spcBef>
              <a:spcAft>
                <a:spcPts val="600"/>
              </a:spcAft>
              <a:buSzPct val="85000"/>
            </a:pPr>
            <a:r>
              <a:rPr lang="en-US" sz="2000" dirty="0" smtClean="0">
                <a:latin typeface="Calibri" pitchFamily="34" charset="0"/>
              </a:rPr>
              <a:t>DC resistance of transformer windings</a:t>
            </a:r>
          </a:p>
          <a:p>
            <a:pPr marL="674370" lvl="2" indent="-274320">
              <a:spcBef>
                <a:spcPts val="0"/>
              </a:spcBef>
              <a:spcAft>
                <a:spcPts val="600"/>
              </a:spcAft>
              <a:buSzPct val="85000"/>
            </a:pPr>
            <a:r>
              <a:rPr lang="en-US" sz="2000" dirty="0" smtClean="0">
                <a:latin typeface="Calibri" pitchFamily="34" charset="0"/>
              </a:rPr>
              <a:t>Identification of GIC blocking device in the grounding connection</a:t>
            </a:r>
          </a:p>
          <a:p>
            <a:pPr marL="674370" lvl="2" indent="-274320">
              <a:spcBef>
                <a:spcPts val="0"/>
              </a:spcBef>
              <a:spcAft>
                <a:spcPts val="600"/>
              </a:spcAft>
              <a:buSzPct val="85000"/>
            </a:pPr>
            <a:r>
              <a:rPr lang="en-US" sz="2000" dirty="0" smtClean="0">
                <a:latin typeface="Calibri" pitchFamily="34" charset="0"/>
              </a:rPr>
              <a:t>Transformer vector group</a:t>
            </a:r>
          </a:p>
          <a:p>
            <a:pPr marL="400050" lvl="2" indent="0">
              <a:spcBef>
                <a:spcPts val="0"/>
              </a:spcBef>
              <a:spcAft>
                <a:spcPts val="600"/>
              </a:spcAft>
              <a:buSzPct val="85000"/>
              <a:buNone/>
            </a:pPr>
            <a:endParaRPr lang="en-US" sz="2000" dirty="0" smtClean="0">
              <a:latin typeface="Calibri" pitchFamily="34" charset="0"/>
            </a:endParaRPr>
          </a:p>
          <a:p>
            <a:pPr marL="274320" lvl="1" indent="-274320">
              <a:spcBef>
                <a:spcPts val="0"/>
              </a:spcBef>
              <a:spcAft>
                <a:spcPts val="600"/>
              </a:spcAft>
              <a:buSzPct val="85000"/>
              <a:buFont typeface="Arial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  <a:latin typeface="Calibri" pitchFamily="34" charset="0"/>
              </a:rPr>
              <a:t>Optional Data for Transformers</a:t>
            </a:r>
          </a:p>
          <a:p>
            <a:pPr marL="674370" lvl="2" indent="-274320">
              <a:spcBef>
                <a:spcPts val="0"/>
              </a:spcBef>
              <a:spcAft>
                <a:spcPts val="600"/>
              </a:spcAft>
              <a:buSzPct val="85000"/>
            </a:pPr>
            <a:r>
              <a:rPr lang="en-US" sz="2000" dirty="0" smtClean="0">
                <a:solidFill>
                  <a:prstClr val="black"/>
                </a:solidFill>
                <a:latin typeface="Calibri" pitchFamily="34" charset="0"/>
              </a:rPr>
              <a:t>Number of cores</a:t>
            </a:r>
          </a:p>
          <a:p>
            <a:pPr marL="674370" lvl="2" indent="-274320">
              <a:spcBef>
                <a:spcPts val="0"/>
              </a:spcBef>
              <a:spcAft>
                <a:spcPts val="600"/>
              </a:spcAft>
              <a:buSzPct val="85000"/>
            </a:pPr>
            <a:r>
              <a:rPr lang="en-US" sz="2000" dirty="0" smtClean="0">
                <a:solidFill>
                  <a:prstClr val="black"/>
                </a:solidFill>
                <a:latin typeface="Calibri" pitchFamily="34" charset="0"/>
              </a:rPr>
              <a:t>K Factor</a:t>
            </a:r>
            <a:endParaRPr lang="en-US" sz="2000" dirty="0">
              <a:solidFill>
                <a:prstClr val="black"/>
              </a:solidFill>
              <a:latin typeface="Calibri" pitchFamily="34" charset="0"/>
            </a:endParaRPr>
          </a:p>
          <a:p>
            <a:pPr marL="0" lvl="1" indent="0">
              <a:spcBef>
                <a:spcPts val="0"/>
              </a:spcBef>
              <a:spcAft>
                <a:spcPts val="600"/>
              </a:spcAft>
              <a:buSzPct val="85000"/>
              <a:buNone/>
            </a:pPr>
            <a:endParaRPr lang="en-US" sz="1000" dirty="0" smtClean="0">
              <a:latin typeface="Calibri" pitchFamily="34" charset="0"/>
            </a:endParaRPr>
          </a:p>
          <a:p>
            <a:pPr marL="0" lvl="1" indent="0">
              <a:spcBef>
                <a:spcPts val="0"/>
              </a:spcBef>
              <a:spcAft>
                <a:spcPts val="600"/>
              </a:spcAft>
              <a:buSzPct val="85000"/>
              <a:buNone/>
            </a:pPr>
            <a:endParaRPr lang="en-US" sz="1000" dirty="0">
              <a:latin typeface="Calibri" pitchFamily="34" charset="0"/>
            </a:endParaRPr>
          </a:p>
          <a:p>
            <a:pPr marL="0" lvl="1" indent="0">
              <a:spcBef>
                <a:spcPts val="0"/>
              </a:spcBef>
              <a:spcAft>
                <a:spcPts val="600"/>
              </a:spcAft>
              <a:buSzPct val="85000"/>
              <a:buNone/>
            </a:pPr>
            <a:endParaRPr lang="en-US" sz="1000" dirty="0" smtClean="0">
              <a:latin typeface="Calibri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2ED62-D217-498B-8364-FB5B3A80198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GIC Data File Contents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Juricek 10-23-2015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0867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1524000"/>
            <a:ext cx="8839200" cy="4495800"/>
          </a:xfrm>
        </p:spPr>
        <p:txBody>
          <a:bodyPr>
            <a:normAutofit/>
          </a:bodyPr>
          <a:lstStyle/>
          <a:p>
            <a:pPr marL="274320" lvl="1" indent="-274320">
              <a:spcBef>
                <a:spcPts val="0"/>
              </a:spcBef>
              <a:spcAft>
                <a:spcPts val="600"/>
              </a:spcAft>
              <a:buSzPct val="85000"/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Three group records, with each group containing a particular type of data</a:t>
            </a:r>
          </a:p>
          <a:p>
            <a:pPr marL="674370" lvl="2" indent="-274320">
              <a:spcBef>
                <a:spcPts val="0"/>
              </a:spcBef>
              <a:spcAft>
                <a:spcPts val="600"/>
              </a:spcAft>
              <a:buSzPct val="85000"/>
            </a:pPr>
            <a:r>
              <a:rPr lang="en-US" dirty="0" smtClean="0">
                <a:latin typeface="Calibri" pitchFamily="34" charset="0"/>
              </a:rPr>
              <a:t>Substation Data</a:t>
            </a:r>
          </a:p>
          <a:p>
            <a:pPr marL="674370" lvl="2" indent="-274320">
              <a:spcBef>
                <a:spcPts val="0"/>
              </a:spcBef>
              <a:spcAft>
                <a:spcPts val="600"/>
              </a:spcAft>
              <a:buSzPct val="85000"/>
            </a:pPr>
            <a:r>
              <a:rPr lang="en-US" dirty="0" smtClean="0">
                <a:latin typeface="Calibri" pitchFamily="34" charset="0"/>
              </a:rPr>
              <a:t>Bus Substation Data</a:t>
            </a:r>
          </a:p>
          <a:p>
            <a:pPr marL="674370" lvl="2" indent="-274320">
              <a:spcBef>
                <a:spcPts val="0"/>
              </a:spcBef>
              <a:spcAft>
                <a:spcPts val="600"/>
              </a:spcAft>
              <a:buSzPct val="85000"/>
            </a:pPr>
            <a:r>
              <a:rPr lang="en-US" dirty="0" smtClean="0">
                <a:latin typeface="Calibri" pitchFamily="34" charset="0"/>
              </a:rPr>
              <a:t>Transformer Data</a:t>
            </a:r>
          </a:p>
          <a:p>
            <a:pPr marL="674370" lvl="2" indent="-274320">
              <a:spcBef>
                <a:spcPts val="0"/>
              </a:spcBef>
              <a:spcAft>
                <a:spcPts val="600"/>
              </a:spcAft>
              <a:buSzPct val="85000"/>
            </a:pPr>
            <a:endParaRPr lang="en-US" dirty="0">
              <a:latin typeface="Calibri" pitchFamily="34" charset="0"/>
            </a:endParaRPr>
          </a:p>
          <a:p>
            <a:pPr marL="674370" lvl="2" indent="-274320">
              <a:spcBef>
                <a:spcPts val="0"/>
              </a:spcBef>
              <a:spcAft>
                <a:spcPts val="600"/>
              </a:spcAft>
              <a:buSzPct val="85000"/>
            </a:pPr>
            <a:endParaRPr lang="en-US" dirty="0" smtClean="0">
              <a:latin typeface="Calibri" pitchFamily="34" charset="0"/>
            </a:endParaRPr>
          </a:p>
          <a:p>
            <a:pPr marL="674370" lvl="2" indent="-274320">
              <a:spcBef>
                <a:spcPts val="0"/>
              </a:spcBef>
              <a:spcAft>
                <a:spcPts val="600"/>
              </a:spcAft>
              <a:buSzPct val="85000"/>
            </a:pPr>
            <a:endParaRPr lang="en-US" dirty="0">
              <a:latin typeface="Calibri" pitchFamily="34" charset="0"/>
            </a:endParaRPr>
          </a:p>
          <a:p>
            <a:pPr marL="674370" lvl="2" indent="-274320">
              <a:spcBef>
                <a:spcPts val="0"/>
              </a:spcBef>
              <a:spcAft>
                <a:spcPts val="600"/>
              </a:spcAft>
              <a:buSzPct val="85000"/>
            </a:pPr>
            <a:endParaRPr lang="en-US" dirty="0" smtClean="0">
              <a:latin typeface="Calibri" pitchFamily="34" charset="0"/>
            </a:endParaRPr>
          </a:p>
          <a:p>
            <a:pPr marL="674370" lvl="2" indent="-274320">
              <a:spcBef>
                <a:spcPts val="0"/>
              </a:spcBef>
              <a:spcAft>
                <a:spcPts val="600"/>
              </a:spcAft>
              <a:buSzPct val="85000"/>
            </a:pPr>
            <a:endParaRPr lang="en-US" dirty="0">
              <a:latin typeface="Calibri" pitchFamily="34" charset="0"/>
            </a:endParaRPr>
          </a:p>
          <a:p>
            <a:pPr marL="400050" lvl="2" indent="0" algn="ctr">
              <a:spcBef>
                <a:spcPts val="0"/>
              </a:spcBef>
              <a:spcAft>
                <a:spcPts val="600"/>
              </a:spcAft>
              <a:buSzPct val="85000"/>
              <a:buNone/>
            </a:pPr>
            <a:endParaRPr lang="en-US" sz="1000" dirty="0" smtClean="0">
              <a:latin typeface="Calibri" pitchFamily="34" charset="0"/>
            </a:endParaRPr>
          </a:p>
          <a:p>
            <a:pPr marL="400050" lvl="2" indent="0" algn="ctr">
              <a:spcBef>
                <a:spcPts val="0"/>
              </a:spcBef>
              <a:spcAft>
                <a:spcPts val="600"/>
              </a:spcAft>
              <a:buSzPct val="85000"/>
              <a:buNone/>
            </a:pPr>
            <a:endParaRPr lang="en-US" sz="1000" dirty="0">
              <a:latin typeface="Calibri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2ED62-D217-498B-8364-FB5B3A80198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GIC Data File Contents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Juricek 10-23-2015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5966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2ED62-D217-498B-8364-FB5B3A80198E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7571" y="2057400"/>
            <a:ext cx="7505700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Substation Data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Juricek 10-23-2015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4732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1524000"/>
            <a:ext cx="8839200" cy="5105400"/>
          </a:xfrm>
        </p:spPr>
        <p:txBody>
          <a:bodyPr>
            <a:normAutofit/>
          </a:bodyPr>
          <a:lstStyle/>
          <a:p>
            <a:pPr marL="400050" lvl="2" indent="0">
              <a:spcBef>
                <a:spcPts val="0"/>
              </a:spcBef>
              <a:spcAft>
                <a:spcPts val="600"/>
              </a:spcAft>
              <a:buSzPct val="85000"/>
              <a:buNone/>
            </a:pPr>
            <a:endParaRPr lang="en-US" sz="1800" dirty="0" smtClean="0">
              <a:latin typeface="Calibri" pitchFamily="34" charset="0"/>
            </a:endParaRPr>
          </a:p>
          <a:p>
            <a:pPr marL="674370" lvl="2" indent="-274320">
              <a:spcBef>
                <a:spcPts val="0"/>
              </a:spcBef>
              <a:spcAft>
                <a:spcPts val="600"/>
              </a:spcAft>
              <a:buSzPct val="85000"/>
            </a:pP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2ED62-D217-498B-8364-FB5B3A80198E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3563" y="2566988"/>
            <a:ext cx="5476875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Substation Data Example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Juricek 10-23-2015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2473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2ED62-D217-498B-8364-FB5B3A80198E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0348" y="2057400"/>
            <a:ext cx="7277100" cy="345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Bus Substation Data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Juricek 10-23-2015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9951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2ED62-D217-498B-8364-FB5B3A80198E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958181"/>
            <a:ext cx="5715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Bus Substation Data Example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Juricek 10-23-2015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7378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2ED62-D217-498B-8364-FB5B3A80198E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316150"/>
            <a:ext cx="4953000" cy="5023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Transformer Data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Michael Juricek 10-23-2015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1198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820738" rtl="0" eaLnBrk="1" fontAlgn="base" latinLnBrk="0" hangingPunct="1">
          <a:lnSpc>
            <a:spcPct val="100000"/>
          </a:lnSpc>
          <a:spcBef>
            <a:spcPts val="275"/>
          </a:spcBef>
          <a:spcAft>
            <a:spcPts val="538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820738" rtl="0" eaLnBrk="1" fontAlgn="base" latinLnBrk="0" hangingPunct="1">
          <a:lnSpc>
            <a:spcPct val="100000"/>
          </a:lnSpc>
          <a:spcBef>
            <a:spcPts val="275"/>
          </a:spcBef>
          <a:spcAft>
            <a:spcPts val="538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8637</TotalTime>
  <Words>400</Words>
  <Application>Microsoft Office PowerPoint</Application>
  <PresentationFormat>On-screen Show (4:3)</PresentationFormat>
  <Paragraphs>110</Paragraphs>
  <Slides>15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1_Default Design</vt:lpstr>
      <vt:lpstr>Material for 10/23/2015 PGDTF Meeting </vt:lpstr>
      <vt:lpstr>Outline</vt:lpstr>
      <vt:lpstr>GIC Data File Contents</vt:lpstr>
      <vt:lpstr>GIC Data File Contents</vt:lpstr>
      <vt:lpstr>Substation Data</vt:lpstr>
      <vt:lpstr>Substation Data Example</vt:lpstr>
      <vt:lpstr> Bus Substation Data</vt:lpstr>
      <vt:lpstr>Bus Substation Data Example</vt:lpstr>
      <vt:lpstr>Transformer Data</vt:lpstr>
      <vt:lpstr>Transformer MVAR Scaling Factors</vt:lpstr>
      <vt:lpstr>Transformer Data Example</vt:lpstr>
      <vt:lpstr>Outline</vt:lpstr>
      <vt:lpstr>GMD Assessment Process Overview</vt:lpstr>
      <vt:lpstr>Outline</vt:lpstr>
      <vt:lpstr>TPL-007-1 Summary</vt:lpstr>
    </vt:vector>
  </TitlesOfParts>
  <Company>CenterPoint Energy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00218069</dc:creator>
  <cp:lastModifiedBy>Adrian Williams</cp:lastModifiedBy>
  <cp:revision>779</cp:revision>
  <dcterms:created xsi:type="dcterms:W3CDTF">2009-03-31T19:38:36Z</dcterms:created>
  <dcterms:modified xsi:type="dcterms:W3CDTF">2015-10-19T18:44:25Z</dcterms:modified>
</cp:coreProperties>
</file>