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05" r:id="rId3"/>
    <p:sldId id="431" r:id="rId4"/>
    <p:sldId id="414" r:id="rId5"/>
    <p:sldId id="428" r:id="rId6"/>
    <p:sldId id="417" r:id="rId7"/>
    <p:sldId id="419" r:id="rId8"/>
    <p:sldId id="418" r:id="rId9"/>
    <p:sldId id="426" r:id="rId10"/>
    <p:sldId id="420" r:id="rId11"/>
    <p:sldId id="427" r:id="rId12"/>
    <p:sldId id="423" r:id="rId13"/>
    <p:sldId id="433" r:id="rId14"/>
    <p:sldId id="429" r:id="rId15"/>
    <p:sldId id="432" r:id="rId16"/>
    <p:sldId id="43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66E0F0"/>
    <a:srgbClr val="996633"/>
    <a:srgbClr val="FFFF00"/>
    <a:srgbClr val="9966FF"/>
    <a:srgbClr val="6600FF"/>
    <a:srgbClr val="33CC33"/>
    <a:srgbClr val="CC3300"/>
    <a:srgbClr val="0033CC"/>
    <a:srgbClr val="1E7C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7762" autoAdjust="0"/>
  </p:normalViewPr>
  <p:slideViewPr>
    <p:cSldViewPr>
      <p:cViewPr>
        <p:scale>
          <a:sx n="90" d="100"/>
          <a:sy n="90" d="100"/>
        </p:scale>
        <p:origin x="-1238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5D312-BDF3-4BB0-8D14-10993D15FFA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3DC3-126F-47AB-A46C-934024D4CD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116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E18408F7-97A2-40E3-8E04-DCE652C990E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045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63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04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045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045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8391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DC resistances, if left blank,</a:t>
            </a:r>
            <a:r>
              <a:rPr lang="en-US" baseline="0" dirty="0" smtClean="0"/>
              <a:t> will be calculated based on power flow data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User can choose to enter, CORE, KFACTOR, or enter “0” for both and k-factor will be determined based on base kV of transformer windings (as shown on next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276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276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045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93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9D82-AF8E-4735-AB94-AD349A02B273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0E0E-30F7-4E82-B8B3-3965B597CD09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0481-D331-46AC-8652-DC43C56ABE8F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F70FC-0A31-4144-9CAF-B6D411CCB1C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10/19/2015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2FA5F-7D85-4076-8E7B-1086EB078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fld id="{E278B6C2-A809-425C-9F52-00C2AF9315EB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A7A-0381-4755-A693-0A17A0166A3B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B9BE-1404-4D82-8E66-DE7EB590F5A8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DD9F-8FDB-4C63-9FBB-4ECDAC9A545B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EAD1-0F36-4ACE-AFF4-6088C1C5C65D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E186-A946-4C93-9FC4-6EFCB2BB6487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3DB89-D901-4F81-A11E-EBE5908EE1A7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4B67-4C68-4CB0-A847-DCC098631C65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66A0-93A1-4547-A31E-880EF3F1AAEE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4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sz="1400"/>
            </a:lvl1pPr>
          </a:lstStyle>
          <a:p>
            <a:pPr fontAlgn="base">
              <a:defRPr/>
            </a:pPr>
            <a:fld id="{E2E1AB8E-F4A6-42D0-A13D-58C8E76F48A8}" type="datetime1">
              <a:rPr lang="en-US" smtClean="0">
                <a:solidFill>
                  <a:srgbClr val="000000"/>
                </a:solidFill>
              </a:rPr>
              <a:pPr fontAlgn="base">
                <a:defRPr/>
              </a:pPr>
              <a:t>10/19/2015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4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400"/>
            </a:lvl1pPr>
          </a:lstStyle>
          <a:p>
            <a:pPr algn="ctr" fontAlgn="base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4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400"/>
            </a:lvl1pPr>
          </a:lstStyle>
          <a:p>
            <a:pPr fontAlgn="base">
              <a:defRPr/>
            </a:pPr>
            <a:fld id="{0B882601-E4F5-49A7-A109-B350E5F27C5A}" type="slidenum">
              <a:rPr lang="en-US">
                <a:solidFill>
                  <a:srgbClr val="000000"/>
                </a:solidFill>
              </a:rPr>
              <a:pPr fontAlgn="base"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819399"/>
          </a:xfrm>
        </p:spPr>
        <p:txBody>
          <a:bodyPr/>
          <a:lstStyle/>
          <a:p>
            <a:pPr eaLnBrk="1" hangingPunct="1"/>
            <a:r>
              <a:rPr lang="en-US" b="1" dirty="0" smtClean="0"/>
              <a:t>Material for 10/23/2015 PGDTF Meeting</a:t>
            </a:r>
            <a:br>
              <a:rPr lang="en-US" b="1" dirty="0" smtClean="0"/>
            </a:br>
            <a:endParaRPr lang="en-US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dirty="0" smtClean="0"/>
              <a:t>Michael Juricek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199"/>
            <a:ext cx="7912786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Transformer MVAR Scaling Factors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130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5913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Transformer Data Example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4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GMD Model</a:t>
            </a:r>
          </a:p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GMD Assessment Process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Transmission System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Transformer Thermal Assessment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86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8600" y="1447800"/>
            <a:ext cx="8699500" cy="4800601"/>
            <a:chOff x="228600" y="1436312"/>
            <a:chExt cx="8699500" cy="4959437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04800" y="2362200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286000" y="2362200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308764" y="2362200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6337300" y="2404034"/>
              <a:ext cx="2362200" cy="683865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5545" y="2393517"/>
              <a:ext cx="186690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Assemble model and equipment data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0450" y="2404034"/>
              <a:ext cx="1752600" cy="9239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Create dc model of the system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67200" y="2488189"/>
              <a:ext cx="1828800" cy="9223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Calculate GIC for each transformer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46536" y="2404034"/>
              <a:ext cx="23749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Calculate transformer reactive losses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1181100" y="5124882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318991" y="5065550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01750" y="5182753"/>
              <a:ext cx="1631950" cy="9239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Investigate mitigation options</a:t>
              </a:r>
            </a:p>
          </p:txBody>
        </p:sp>
        <p:sp>
          <p:nvSpPr>
            <p:cNvPr id="20" name="Rounded Rectangle 18"/>
            <p:cNvSpPr>
              <a:spLocks noChangeArrowheads="1"/>
            </p:cNvSpPr>
            <p:nvPr/>
          </p:nvSpPr>
          <p:spPr bwMode="auto">
            <a:xfrm>
              <a:off x="228600" y="2030413"/>
              <a:ext cx="8623300" cy="2309812"/>
            </a:xfrm>
            <a:prstGeom prst="roundRect">
              <a:avLst>
                <a:gd name="adj" fmla="val 16667"/>
              </a:avLst>
            </a:prstGeom>
            <a:noFill/>
            <a:ln w="571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" name="Rounded Rectangle 19"/>
            <p:cNvSpPr>
              <a:spLocks noChangeArrowheads="1"/>
            </p:cNvSpPr>
            <p:nvPr/>
          </p:nvSpPr>
          <p:spPr bwMode="auto">
            <a:xfrm>
              <a:off x="1066800" y="4947949"/>
              <a:ext cx="6083300" cy="1447800"/>
            </a:xfrm>
            <a:prstGeom prst="roundRect">
              <a:avLst>
                <a:gd name="adj" fmla="val 16667"/>
              </a:avLst>
            </a:prstGeom>
            <a:noFill/>
            <a:ln w="57150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" name="TextBox 20"/>
            <p:cNvSpPr txBox="1">
              <a:spLocks noChangeArrowheads="1"/>
            </p:cNvSpPr>
            <p:nvPr/>
          </p:nvSpPr>
          <p:spPr bwMode="auto">
            <a:xfrm>
              <a:off x="2062595" y="4474441"/>
              <a:ext cx="3501736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Standard  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TPL Planning</a:t>
              </a:r>
            </a:p>
          </p:txBody>
        </p:sp>
        <p:cxnSp>
          <p:nvCxnSpPr>
            <p:cNvPr id="23" name="Straight Arrow Connector 24"/>
            <p:cNvCxnSpPr>
              <a:cxnSpLocks noChangeShapeType="1"/>
              <a:stCxn id="13" idx="3"/>
              <a:endCxn id="13" idx="3"/>
            </p:cNvCxnSpPr>
            <p:nvPr/>
          </p:nvCxnSpPr>
          <p:spPr bwMode="auto">
            <a:xfrm>
              <a:off x="2132445" y="2949358"/>
              <a:ext cx="0" cy="0"/>
            </a:xfrm>
            <a:prstGeom prst="straightConnector1">
              <a:avLst/>
            </a:prstGeom>
            <a:noFill/>
            <a:ln w="9525" algn="ctr">
              <a:solidFill>
                <a:srgbClr val="FFFFFF"/>
              </a:solidFill>
              <a:round/>
              <a:headEnd/>
              <a:tailEnd type="arrow" w="med" len="med"/>
            </a:ln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2057400" y="2914262"/>
              <a:ext cx="304800" cy="0"/>
            </a:xfrm>
            <a:prstGeom prst="straightConnector1">
              <a:avLst/>
            </a:prstGeom>
            <a:solidFill>
              <a:srgbClr val="204C8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4038600" y="2923593"/>
              <a:ext cx="304800" cy="0"/>
            </a:xfrm>
            <a:prstGeom prst="straightConnector1">
              <a:avLst/>
            </a:prstGeom>
            <a:solidFill>
              <a:srgbClr val="204C8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40"/>
            <p:cNvSpPr txBox="1">
              <a:spLocks noChangeArrowheads="1"/>
            </p:cNvSpPr>
            <p:nvPr/>
          </p:nvSpPr>
          <p:spPr bwMode="auto">
            <a:xfrm>
              <a:off x="304800" y="1436312"/>
              <a:ext cx="8623300" cy="476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GMD-specific 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Planning Steps </a:t>
              </a:r>
            </a:p>
          </p:txBody>
        </p:sp>
        <p:cxnSp>
          <p:nvCxnSpPr>
            <p:cNvPr id="27" name="Elbow Connector 26"/>
            <p:cNvCxnSpPr>
              <a:stCxn id="12" idx="3"/>
              <a:endCxn id="21" idx="3"/>
            </p:cNvCxnSpPr>
            <p:nvPr/>
          </p:nvCxnSpPr>
          <p:spPr bwMode="auto">
            <a:xfrm flipH="1">
              <a:off x="7150100" y="2745967"/>
              <a:ext cx="1549400" cy="2925882"/>
            </a:xfrm>
            <a:prstGeom prst="bentConnector3">
              <a:avLst>
                <a:gd name="adj1" fmla="val -14754"/>
              </a:avLst>
            </a:prstGeom>
            <a:solidFill>
              <a:srgbClr val="204C8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Rounded Rectangle 27"/>
            <p:cNvSpPr/>
            <p:nvPr/>
          </p:nvSpPr>
          <p:spPr bwMode="auto">
            <a:xfrm>
              <a:off x="3261591" y="5094719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H="1">
              <a:off x="5014191" y="5670685"/>
              <a:ext cx="304800" cy="0"/>
            </a:xfrm>
            <a:prstGeom prst="straightConnector1">
              <a:avLst/>
            </a:prstGeom>
            <a:solidFill>
              <a:srgbClr val="204C8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276600" y="5209020"/>
              <a:ext cx="175260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Identify voltage  and system issues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42791" y="5108356"/>
              <a:ext cx="1828800" cy="9223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Run ac power flow w/ reactive losses included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H="1">
            <a:off x="2956791" y="5711093"/>
            <a:ext cx="304800" cy="0"/>
          </a:xfrm>
          <a:prstGeom prst="straightConnector1">
            <a:avLst/>
          </a:prstGeom>
          <a:solidFill>
            <a:srgbClr val="204C8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2500" y="2604699"/>
            <a:ext cx="4699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ounded Rectangle 50"/>
          <p:cNvSpPr/>
          <p:nvPr/>
        </p:nvSpPr>
        <p:spPr bwMode="auto">
          <a:xfrm>
            <a:off x="6324600" y="3108146"/>
            <a:ext cx="2362200" cy="730785"/>
          </a:xfrm>
          <a:prstGeom prst="roundRect">
            <a:avLst/>
          </a:prstGeom>
          <a:solidFill>
            <a:srgbClr val="FFFFFF">
              <a:lumMod val="75000"/>
            </a:srgb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84" charset="-128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6351885" y="3134658"/>
            <a:ext cx="2340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0" dirty="0" smtClean="0"/>
              <a:t>Conduct transformer thermal assessment</a:t>
            </a:r>
            <a:endParaRPr lang="en-US" sz="1800" i="0" dirty="0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GMD Assessment Process Overview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4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GMD Model</a:t>
            </a:r>
          </a:p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GMD Assessment Process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Transmission System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Transformer Thermal Assessment</a:t>
            </a:r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86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346074" y="1325562"/>
            <a:ext cx="8493126" cy="477043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•"/>
              <a:defRPr sz="2400" baseline="0">
                <a:solidFill>
                  <a:schemeClr val="accent6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  <a:ea typeface="+mn-ea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  <a:ea typeface="+mn-ea"/>
              </a:defRPr>
            </a:lvl3pPr>
            <a:lvl4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–"/>
              <a:defRPr sz="1600">
                <a:solidFill>
                  <a:schemeClr val="accent6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>
              <a:buClr>
                <a:srgbClr val="204C81"/>
              </a:buClr>
            </a:pPr>
            <a:r>
              <a:rPr lang="en-US" b="1" kern="0" dirty="0" smtClean="0">
                <a:solidFill>
                  <a:srgbClr val="000000"/>
                </a:solidFill>
                <a:ea typeface="ＭＳ Ｐゴシック"/>
              </a:rPr>
              <a:t>R6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requires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 Transformer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+mn-cs"/>
              </a:rPr>
              <a:t> Thermal Impact Assessment to ensure high-side, wye grounded BES transformers connected at 200kV or higher will not overheat based on the benchmark event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Applies to transformers where effective </a:t>
            </a:r>
            <a:r>
              <a:rPr lang="en-US" sz="2000" kern="0" dirty="0">
                <a:solidFill>
                  <a:srgbClr val="000000"/>
                </a:solidFill>
                <a:ea typeface="ＭＳ Ｐゴシック"/>
              </a:rPr>
              <a:t>GIC identified in GIC studies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75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 per phase or greater (not 75 A continuous). </a:t>
            </a:r>
            <a:r>
              <a:rPr lang="en-US" sz="2000" dirty="0" smtClean="0">
                <a:solidFill>
                  <a:schemeClr val="tx1"/>
                </a:solidFill>
              </a:rPr>
              <a:t>Effective </a:t>
            </a:r>
            <a:r>
              <a:rPr lang="en-US" sz="2000" dirty="0">
                <a:solidFill>
                  <a:schemeClr val="tx1"/>
                </a:solidFill>
              </a:rPr>
              <a:t>75 A per phase is a conservative screening criterion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Approaches for conducting the assessment are presented in the Transformer Thermal Impact Assessment white paper posted on the project page </a:t>
            </a:r>
            <a:r>
              <a:rPr lang="en-US" sz="2000" b="1" u="sng" dirty="0">
                <a:solidFill>
                  <a:schemeClr val="tx2"/>
                </a:solidFill>
              </a:rPr>
              <a:t>http://www.nerc.com/pa/Stand/Pages/Project-2013-03-Geomagnetic-Disturbance-Mitigation.aspx </a:t>
            </a:r>
            <a:endParaRPr lang="en-US" sz="2000" b="1" u="sng" kern="0" dirty="0">
              <a:solidFill>
                <a:schemeClr val="tx2"/>
              </a:solidFill>
              <a:ea typeface="ＭＳ Ｐゴシック"/>
            </a:endParaRP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Performed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once every five years with GMD Vulnerability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Assessment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Applicability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:  Generator Owners, Transmission Owners </a:t>
            </a:r>
          </a:p>
          <a:p>
            <a:pPr marL="457200" lvl="2" indent="0">
              <a:buClr>
                <a:schemeClr val="accent1"/>
              </a:buClr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ＭＳ Ｐゴシック"/>
            </a:endParaRPr>
          </a:p>
          <a:p>
            <a:pPr marL="233362" lvl="1" indent="0"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TPL-007-1 Summary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50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GMD Model</a:t>
            </a:r>
          </a:p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GMD Assessment Process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Transmission System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Transformer Thermal Assessment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86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Required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Geographic location of substations (longitude and latitude)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Grounding resistance data for substations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DC resistance of transformer windings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Identification of GIC blocking device in the grounding connection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Transformer vector group</a:t>
            </a:r>
          </a:p>
          <a:p>
            <a:pPr marL="400050" lvl="2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2000" dirty="0" smtClean="0">
              <a:latin typeface="Calibri" pitchFamily="34" charset="0"/>
            </a:endParaRPr>
          </a:p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Optional Data for Transformers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Number of cores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K Factor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GIC Data File Contents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86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4958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Three group records, with each group containing a particular type of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dirty="0" smtClean="0">
                <a:latin typeface="Calibri" pitchFamily="34" charset="0"/>
              </a:rPr>
              <a:t>Substation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dirty="0" smtClean="0">
                <a:latin typeface="Calibri" pitchFamily="34" charset="0"/>
              </a:rPr>
              <a:t>Bus Substation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dirty="0" smtClean="0">
                <a:latin typeface="Calibri" pitchFamily="34" charset="0"/>
              </a:rPr>
              <a:t>Transformer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 smtClean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 smtClean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>
              <a:latin typeface="Calibri" pitchFamily="34" charset="0"/>
            </a:endParaRPr>
          </a:p>
          <a:p>
            <a:pPr marL="400050" lvl="2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  <a:p>
            <a:pPr marL="400050" lvl="2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GIC Data File Contents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96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571" y="2057400"/>
            <a:ext cx="75057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Substation Data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73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L="400050" lvl="2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800" dirty="0" smtClean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3563" y="2566988"/>
            <a:ext cx="54768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Substation Data Example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47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348" y="2057400"/>
            <a:ext cx="72771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Bus Substation Data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5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Bus Substation Data Example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37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16150"/>
            <a:ext cx="4953000" cy="5023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Transformer Data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Michael Juricek 10-23-2015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19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100000"/>
          </a:lnSpc>
          <a:spcBef>
            <a:spcPts val="275"/>
          </a:spcBef>
          <a:spcAft>
            <a:spcPts val="538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100000"/>
          </a:lnSpc>
          <a:spcBef>
            <a:spcPts val="275"/>
          </a:spcBef>
          <a:spcAft>
            <a:spcPts val="538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8637</TotalTime>
  <Words>400</Words>
  <Application>Microsoft Office PowerPoint</Application>
  <PresentationFormat>On-screen Show (4:3)</PresentationFormat>
  <Paragraphs>110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1_Default Design</vt:lpstr>
      <vt:lpstr>Material for 10/23/2015 PGDTF Meeting </vt:lpstr>
      <vt:lpstr>Outline</vt:lpstr>
      <vt:lpstr>GIC Data File Contents</vt:lpstr>
      <vt:lpstr>GIC Data File Contents</vt:lpstr>
      <vt:lpstr>Substation Data</vt:lpstr>
      <vt:lpstr>Substation Data Example</vt:lpstr>
      <vt:lpstr> Bus Substation Data</vt:lpstr>
      <vt:lpstr>Bus Substation Data Example</vt:lpstr>
      <vt:lpstr>Transformer Data</vt:lpstr>
      <vt:lpstr>Transformer MVAR Scaling Factors</vt:lpstr>
      <vt:lpstr>Transformer Data Example</vt:lpstr>
      <vt:lpstr>Outline</vt:lpstr>
      <vt:lpstr>GMD Assessment Process Overview</vt:lpstr>
      <vt:lpstr>Outline</vt:lpstr>
      <vt:lpstr>TPL-007-1 Summary</vt:lpstr>
    </vt:vector>
  </TitlesOfParts>
  <Company>CenterPoint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00218069</dc:creator>
  <cp:lastModifiedBy>Adrian Williams</cp:lastModifiedBy>
  <cp:revision>779</cp:revision>
  <dcterms:created xsi:type="dcterms:W3CDTF">2009-03-31T19:38:36Z</dcterms:created>
  <dcterms:modified xsi:type="dcterms:W3CDTF">2015-10-19T18:44:25Z</dcterms:modified>
</cp:coreProperties>
</file>