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D44F81-DB30-42A7-95EB-23F1D3D28184}"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4181669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D44F81-DB30-42A7-95EB-23F1D3D28184}"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3713445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D44F81-DB30-42A7-95EB-23F1D3D28184}"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2192627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D44F81-DB30-42A7-95EB-23F1D3D28184}"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3666716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D44F81-DB30-42A7-95EB-23F1D3D28184}"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1728594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D44F81-DB30-42A7-95EB-23F1D3D28184}" type="datetimeFigureOut">
              <a:rPr lang="en-US" smtClean="0"/>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2107579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D44F81-DB30-42A7-95EB-23F1D3D28184}" type="datetimeFigureOut">
              <a:rPr lang="en-US" smtClean="0"/>
              <a:t>10/16/2015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2220801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D44F81-DB30-42A7-95EB-23F1D3D28184}" type="datetimeFigureOut">
              <a:rPr lang="en-US" smtClean="0"/>
              <a:t>10/16/2015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360215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D44F81-DB30-42A7-95EB-23F1D3D28184}" type="datetimeFigureOut">
              <a:rPr lang="en-US" smtClean="0"/>
              <a:t>10/16/2015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3059398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D44F81-DB30-42A7-95EB-23F1D3D28184}" type="datetimeFigureOut">
              <a:rPr lang="en-US" smtClean="0"/>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173532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D44F81-DB30-42A7-95EB-23F1D3D28184}" type="datetimeFigureOut">
              <a:rPr lang="en-US" smtClean="0"/>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689069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D44F81-DB30-42A7-95EB-23F1D3D28184}" type="datetimeFigureOut">
              <a:rPr lang="en-US" smtClean="0"/>
              <a:t>10/16/2015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C9E98-7F35-42B6-AB6B-503F85B31844}" type="slidenum">
              <a:rPr lang="en-US" smtClean="0"/>
              <a:t>‹#›</a:t>
            </a:fld>
            <a:endParaRPr lang="en-US"/>
          </a:p>
        </p:txBody>
      </p:sp>
    </p:spTree>
    <p:extLst>
      <p:ext uri="{BB962C8B-B14F-4D97-AF65-F5344CB8AC3E}">
        <p14:creationId xmlns:p14="http://schemas.microsoft.com/office/powerpoint/2010/main" val="1479875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sz="1400" dirty="0" smtClean="0"/>
              <a:t>NPRRs</a:t>
            </a:r>
            <a:endParaRPr lang="en-US" sz="1400" dirty="0"/>
          </a:p>
        </p:txBody>
      </p:sp>
      <p:sp>
        <p:nvSpPr>
          <p:cNvPr id="3" name="Content Placeholder 2"/>
          <p:cNvSpPr>
            <a:spLocks noGrp="1"/>
          </p:cNvSpPr>
          <p:nvPr>
            <p:ph idx="1"/>
          </p:nvPr>
        </p:nvSpPr>
        <p:spPr>
          <a:xfrm>
            <a:off x="457200" y="533400"/>
            <a:ext cx="8229600" cy="5592763"/>
          </a:xfrm>
        </p:spPr>
        <p:txBody>
          <a:bodyPr>
            <a:normAutofit/>
          </a:bodyPr>
          <a:lstStyle/>
          <a:p>
            <a:r>
              <a:rPr lang="en-US" sz="1400" b="1" dirty="0" smtClean="0"/>
              <a:t>705NPRR </a:t>
            </a:r>
            <a:r>
              <a:rPr lang="en-US" sz="1400" b="1" dirty="0"/>
              <a:t>Provides Consistency for References to the End Date of the Generation Interconnection Process.  </a:t>
            </a:r>
            <a:r>
              <a:rPr lang="en-US" sz="1400" dirty="0"/>
              <a:t>In the Resource Interconnection Handbook, the term “commercial operations” has a different meaning to Resource Entities and financial institutions involved in construction and financing of Generation Resources than it does in the context of performance testing by ERCOT for new Generation Resources.  This Nodal Protocol Revision Request (NPRR) replaces various terms used to refer to the date on which Generation Resources complete the Resource interconnection process with the proposed defined terms “Commercial Operations Date” and “Resource Commissioning Date” to provide consistency for references to the end of the generation interconnection process. </a:t>
            </a:r>
            <a:endParaRPr lang="en-US" sz="1400" dirty="0" smtClean="0"/>
          </a:p>
          <a:p>
            <a:r>
              <a:rPr lang="en-US" sz="1400" b="1" dirty="0" smtClean="0"/>
              <a:t>712NPRR </a:t>
            </a:r>
            <a:r>
              <a:rPr lang="en-US" sz="1400" b="1" dirty="0"/>
              <a:t>Clarification of RUC Process. </a:t>
            </a:r>
            <a:r>
              <a:rPr lang="en-US" sz="1400" dirty="0"/>
              <a:t>This Nodal Protocol Revision Request (NPRR) is submitted to clarify certain language regarding the Reliability Unit Commitment (RUC) process.  Section 6.4.7.2, QSE Request to </a:t>
            </a:r>
            <a:r>
              <a:rPr lang="en-US" sz="1400" dirty="0" err="1"/>
              <a:t>Decommit</a:t>
            </a:r>
            <a:r>
              <a:rPr lang="en-US" sz="1400" dirty="0"/>
              <a:t> Resources in the Adjustment Period, requires a Qualified Scheduling Entity (QSE) that chooses to </a:t>
            </a:r>
            <a:r>
              <a:rPr lang="en-US" sz="1400" dirty="0" err="1"/>
              <a:t>decommit</a:t>
            </a:r>
            <a:r>
              <a:rPr lang="en-US" sz="1400" dirty="0"/>
              <a:t> an otherwise available Resource, for hours other than the Operating Period, to update the Current Operating Plan (COP) indicating the change in Resource Status for future hours.  The RUC process detects the change in COP status from On-Line to Off-Line Available in the future hours as a request for </a:t>
            </a:r>
            <a:r>
              <a:rPr lang="en-US" sz="1400" dirty="0" err="1"/>
              <a:t>decommitment</a:t>
            </a:r>
            <a:r>
              <a:rPr lang="en-US" sz="1400" dirty="0"/>
              <a:t>, and ERCOT is required to review all such </a:t>
            </a:r>
            <a:r>
              <a:rPr lang="en-US" sz="1400" dirty="0" err="1"/>
              <a:t>decommitment</a:t>
            </a:r>
            <a:r>
              <a:rPr lang="en-US" sz="1400" dirty="0"/>
              <a:t> requests during each Hourly RUC (HRUC) </a:t>
            </a:r>
            <a:r>
              <a:rPr lang="en-US" sz="1400" dirty="0" smtClean="0"/>
              <a:t>sequence</a:t>
            </a:r>
          </a:p>
          <a:p>
            <a:r>
              <a:rPr lang="en-US" sz="1400" b="1" dirty="0" smtClean="0"/>
              <a:t>713 NPRR Reactive </a:t>
            </a:r>
            <a:r>
              <a:rPr lang="en-US" sz="1400" b="1" dirty="0"/>
              <a:t>Power Testing Requirements. </a:t>
            </a:r>
            <a:r>
              <a:rPr lang="en-US" sz="1400" dirty="0"/>
              <a:t>This Nodal Protocol Revision Request (NPRR) revises the language in Section 8.1.1.2.1.4, Voltage Support Service Qualification, to reference the reactive power testing requirements in the Nodal Operating Guides and reflect the revisions to harmonize the Nodal Protocol requirements with recently approved North American Electric Reliability Corporation (NERC) Reliability Standards. </a:t>
            </a:r>
            <a:endParaRPr lang="en-US" sz="1400" dirty="0" smtClean="0"/>
          </a:p>
          <a:p>
            <a:r>
              <a:rPr lang="en-US" sz="1400" b="1" dirty="0" smtClean="0"/>
              <a:t>719NPRR </a:t>
            </a:r>
            <a:r>
              <a:rPr lang="en-US" sz="1400" b="1" dirty="0"/>
              <a:t>Removal of Trigger and Requirement to Reduce the Distributed Generation (DG) Registration Threshold. </a:t>
            </a:r>
            <a:r>
              <a:rPr lang="en-US" sz="1400" dirty="0"/>
              <a:t>This Nodal Protocol Revision Request (NPRR) removes the requirement for ERCOT to reduce the DG registration threshold when the aggregated unregistered installed capacity of DG greater than 50 kW in any one Load Zone reaches 10 MW. </a:t>
            </a:r>
            <a:endParaRPr lang="en-US" sz="1400" dirty="0" smtClean="0"/>
          </a:p>
        </p:txBody>
      </p:sp>
    </p:spTree>
    <p:extLst>
      <p:ext uri="{BB962C8B-B14F-4D97-AF65-F5344CB8AC3E}">
        <p14:creationId xmlns:p14="http://schemas.microsoft.com/office/powerpoint/2010/main" val="1490463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r>
              <a:rPr lang="en-US" sz="1400" dirty="0" smtClean="0"/>
              <a:t>NPRRs</a:t>
            </a:r>
            <a:endParaRPr lang="en-US" sz="1400" dirty="0"/>
          </a:p>
        </p:txBody>
      </p:sp>
      <p:sp>
        <p:nvSpPr>
          <p:cNvPr id="3" name="Content Placeholder 2"/>
          <p:cNvSpPr>
            <a:spLocks noGrp="1"/>
          </p:cNvSpPr>
          <p:nvPr>
            <p:ph idx="1"/>
          </p:nvPr>
        </p:nvSpPr>
        <p:spPr>
          <a:xfrm>
            <a:off x="457200" y="609600"/>
            <a:ext cx="8229600" cy="5516563"/>
          </a:xfrm>
        </p:spPr>
        <p:txBody>
          <a:bodyPr>
            <a:normAutofit/>
          </a:bodyPr>
          <a:lstStyle/>
          <a:p>
            <a:endParaRPr lang="en-US" sz="1400" b="1" dirty="0" smtClean="0"/>
          </a:p>
          <a:p>
            <a:r>
              <a:rPr lang="en-US" sz="1400" b="1" dirty="0" smtClean="0"/>
              <a:t>727NPRR </a:t>
            </a:r>
            <a:r>
              <a:rPr lang="en-US" sz="1400" b="1" dirty="0"/>
              <a:t>Removal of Language Related to NPRR327, State Estimator Data Redaction Methodology. </a:t>
            </a:r>
            <a:r>
              <a:rPr lang="en-US" sz="1400" dirty="0"/>
              <a:t>This Nodal Protocol Revision Request (NPRR) removes NPRR327’s grey-boxed language from the Protocols.  </a:t>
            </a:r>
            <a:endParaRPr lang="en-US" sz="1400" dirty="0" smtClean="0"/>
          </a:p>
          <a:p>
            <a:r>
              <a:rPr lang="en-US" sz="1400" b="1" dirty="0" smtClean="0"/>
              <a:t>730NPRR </a:t>
            </a:r>
            <a:r>
              <a:rPr lang="en-US" sz="1400" b="1" dirty="0"/>
              <a:t>Elimination of the RUC Behavioral Pricing Rule.  </a:t>
            </a:r>
            <a:r>
              <a:rPr lang="en-US" sz="1400" dirty="0"/>
              <a:t>This Nodal Protocol Revision Request (NPRR) eliminates the now unnecessary behavioral pricing rule that applies to Reliability Unit Commitment (RUC)-committed units that places all MWs above the Resource’s Low Sustained Limit (LSL) at the RUC floor price of $1,500/</a:t>
            </a:r>
            <a:r>
              <a:rPr lang="en-US" sz="1400" dirty="0" err="1"/>
              <a:t>MWh</a:t>
            </a:r>
            <a:r>
              <a:rPr lang="en-US" sz="1400" dirty="0"/>
              <a:t>. </a:t>
            </a:r>
            <a:endParaRPr lang="en-US" sz="1400" dirty="0" smtClean="0"/>
          </a:p>
          <a:p>
            <a:r>
              <a:rPr lang="en-US" sz="1400" b="1" dirty="0" smtClean="0"/>
              <a:t>737NPRR </a:t>
            </a:r>
            <a:r>
              <a:rPr lang="en-US" sz="1400" b="1" dirty="0"/>
              <a:t>Clarification of SASM Notifications. </a:t>
            </a:r>
            <a:r>
              <a:rPr lang="en-US" sz="1400" dirty="0"/>
              <a:t>This Nodal Protocol Revision Request (NPRR) requires ERCOT to provide notification of a Supplemental Ancillary Services Market (SASM) to all Qualified Scheduling Entities (QSEs) by ERCOT Hotline call in addition to the current electronic communication. </a:t>
            </a:r>
            <a:endParaRPr lang="en-US" sz="1400" dirty="0"/>
          </a:p>
        </p:txBody>
      </p:sp>
    </p:spTree>
    <p:extLst>
      <p:ext uri="{BB962C8B-B14F-4D97-AF65-F5344CB8AC3E}">
        <p14:creationId xmlns:p14="http://schemas.microsoft.com/office/powerpoint/2010/main" val="660853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47</Words>
  <Application>Microsoft Office PowerPoint</Application>
  <PresentationFormat>On-screen Show (4:3)</PresentationFormat>
  <Paragraphs>10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NPRRs</vt:lpstr>
      <vt:lpstr>NPRRs</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NPRRs</dc:title>
  <dc:creator>Spells, Vanessa</dc:creator>
  <cp:lastModifiedBy>Spells, Vanessa</cp:lastModifiedBy>
  <cp:revision>7</cp:revision>
  <cp:lastPrinted>2015-08-19T13:31:32Z</cp:lastPrinted>
  <dcterms:created xsi:type="dcterms:W3CDTF">2015-08-13T20:02:39Z</dcterms:created>
  <dcterms:modified xsi:type="dcterms:W3CDTF">2015-10-16T12:48:32Z</dcterms:modified>
</cp:coreProperties>
</file>