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3" r:id="rId7"/>
    <p:sldId id="264" r:id="rId8"/>
    <p:sldId id="269" r:id="rId9"/>
    <p:sldId id="266" r:id="rId10"/>
    <p:sldId id="267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 varScale="1">
        <p:scale>
          <a:sx n="102" d="100"/>
          <a:sy n="102" d="100"/>
        </p:scale>
        <p:origin x="234" y="11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077315"/>
            <a:chOff x="603250" y="546100"/>
            <a:chExt cx="7727950" cy="407731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Congestion Revenue Rights Activity Calendar Update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Donald House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CMWG</a:t>
              </a:r>
            </a:p>
            <a:p>
              <a:r>
                <a:rPr lang="en-US" dirty="0" smtClean="0"/>
                <a:t>October 23,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Protocol section 7.5.1(4)(b)(iii), CRR Auctions, requires ERCOT to maintain and publish a calendar of key milestone dates for the Congestion Revenue Right (CRR) auctions</a:t>
            </a:r>
          </a:p>
          <a:p>
            <a:r>
              <a:rPr lang="en-US" sz="2400" dirty="0" smtClean="0"/>
              <a:t>The “CRR Activity Calendar” is posted on the ERCOT public site and has all activity scheduled out through 2016</a:t>
            </a:r>
          </a:p>
          <a:p>
            <a:r>
              <a:rPr lang="en-US" sz="2400" dirty="0" smtClean="0"/>
              <a:t>ERCOT is proposing to update the calendar to cover CRR activity through 2017</a:t>
            </a:r>
          </a:p>
          <a:p>
            <a:r>
              <a:rPr lang="en-US" sz="2400" dirty="0" smtClean="0"/>
              <a:t>ERCOT would like to review the draft calendar with CMWG and ask for their endorsement of the proposed changes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5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calendar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ates from the currently approved calendar remain unchanged</a:t>
            </a:r>
          </a:p>
          <a:p>
            <a:endParaRPr lang="en-US" sz="2400" dirty="0" smtClean="0"/>
          </a:p>
          <a:p>
            <a:r>
              <a:rPr lang="en-US" sz="2400" dirty="0" smtClean="0"/>
              <a:t>Added dates to cover CRR activity through 2017</a:t>
            </a:r>
          </a:p>
          <a:p>
            <a:pPr lvl="1"/>
            <a:r>
              <a:rPr lang="en-US" sz="2000" dirty="0" smtClean="0"/>
              <a:t>The same patterns were applied to 2017 to maintain Protocol requirements and consistency</a:t>
            </a:r>
          </a:p>
          <a:p>
            <a:pPr lvl="1"/>
            <a:r>
              <a:rPr lang="en-US" sz="2000" dirty="0" smtClean="0"/>
              <a:t>The last long-term </a:t>
            </a:r>
            <a:r>
              <a:rPr lang="en-US" sz="2000" dirty="0"/>
              <a:t>a</a:t>
            </a:r>
            <a:r>
              <a:rPr lang="en-US" sz="2000" dirty="0" smtClean="0"/>
              <a:t>uction sequence (LTAS) covered by the proposed calendar is the initial auctioning of July through December 2019</a:t>
            </a:r>
          </a:p>
          <a:p>
            <a:pPr lvl="1"/>
            <a:r>
              <a:rPr lang="en-US" sz="2000" dirty="0" smtClean="0"/>
              <a:t>The last monthly </a:t>
            </a:r>
            <a:r>
              <a:rPr lang="en-US" sz="2000" dirty="0"/>
              <a:t>a</a:t>
            </a:r>
            <a:r>
              <a:rPr lang="en-US" sz="2000" dirty="0" smtClean="0"/>
              <a:t>uction covered by the proposed calendar is the February 2018 monthly auction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Changes -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6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Avoided overlapping bid windows</a:t>
            </a:r>
            <a:endParaRPr lang="en-US" sz="2400" dirty="0"/>
          </a:p>
          <a:p>
            <a:pPr lvl="1"/>
            <a:r>
              <a:rPr lang="en-US" sz="2000" dirty="0" smtClean="0"/>
              <a:t>Where necessary to avoid overlapping bid windows with monthly auctions, two Seq3 LTAS auctions and one Seq4 LTAS auction were pushed back by one week</a:t>
            </a:r>
          </a:p>
          <a:p>
            <a:pPr lvl="2"/>
            <a:r>
              <a:rPr lang="en-US" sz="1600" dirty="0" smtClean="0"/>
              <a:t>2018.2nd6.AnnualAuction.Seq3</a:t>
            </a:r>
          </a:p>
          <a:p>
            <a:pPr lvl="2"/>
            <a:r>
              <a:rPr lang="en-US" sz="1600" dirty="0" smtClean="0"/>
              <a:t>2019.1st6.AnnualAuction.Seq4</a:t>
            </a:r>
            <a:endParaRPr lang="en-US" sz="1600" dirty="0"/>
          </a:p>
          <a:p>
            <a:pPr lvl="2"/>
            <a:r>
              <a:rPr lang="en-US" sz="1600" dirty="0" smtClean="0"/>
              <a:t>2019.1st6.AnnualAuction.Seq3</a:t>
            </a:r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Changes -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9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credit release and Invoice posting columns were combined:</a:t>
            </a:r>
          </a:p>
          <a:p>
            <a:pPr lvl="1"/>
            <a:r>
              <a:rPr lang="en-US" sz="2000" dirty="0" smtClean="0"/>
              <a:t>Column heading is now “Auction Invoice Posted and Credit Released On or Before This Date”</a:t>
            </a:r>
          </a:p>
          <a:p>
            <a:pPr lvl="2"/>
            <a:r>
              <a:rPr lang="en-US" sz="1600" dirty="0"/>
              <a:t>The dates for both are always the same</a:t>
            </a:r>
          </a:p>
          <a:p>
            <a:pPr lvl="2"/>
            <a:r>
              <a:rPr lang="en-US" sz="1600" dirty="0" smtClean="0"/>
              <a:t>Removes extra column, making the calendar easier to read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Reminder:  ERCOT will send a Market Notice one Business Day prior to posting any auction results before the posted calendar date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Changes – Column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substantial holiday conflicts observed</a:t>
            </a:r>
            <a:endParaRPr lang="en-US" sz="1600" dirty="0" smtClean="0"/>
          </a:p>
          <a:p>
            <a:pPr lvl="1"/>
            <a:r>
              <a:rPr lang="en-US" sz="2000" dirty="0" smtClean="0"/>
              <a:t>2018.1st6.AnnualAuction.Seq3 only moved back by 1 week to avoid overlapping bid window with 2017.JAN.Monthly.Auction</a:t>
            </a:r>
          </a:p>
          <a:p>
            <a:pPr lvl="1"/>
            <a:r>
              <a:rPr lang="en-US" sz="2000" dirty="0" smtClean="0"/>
              <a:t>Biggest potential conflict is opening the bid window for the 2019.2nd6.AnnualAuction.Seq4 auction on 1/2/2018</a:t>
            </a:r>
          </a:p>
          <a:p>
            <a:pPr lvl="2"/>
            <a:r>
              <a:rPr lang="en-US" sz="1600" dirty="0" smtClean="0"/>
              <a:t>Falls in line with the typical Tuesday through Thursday bid window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Changes – Holiday 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3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733647"/>
            <a:ext cx="8229600" cy="23285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ERCOT is seeking endorsement today from CMWG</a:t>
            </a:r>
          </a:p>
          <a:p>
            <a:r>
              <a:rPr lang="en-US" sz="2400" dirty="0" smtClean="0"/>
              <a:t>Take to </a:t>
            </a:r>
            <a:r>
              <a:rPr lang="en-US" sz="2400" dirty="0" smtClean="0"/>
              <a:t>WMS for endorsement on November 4, </a:t>
            </a:r>
            <a:r>
              <a:rPr lang="en-US" sz="2400" dirty="0" smtClean="0"/>
              <a:t>2015 and to </a:t>
            </a:r>
            <a:r>
              <a:rPr lang="en-US" sz="2400" dirty="0" smtClean="0"/>
              <a:t>TAC </a:t>
            </a:r>
            <a:r>
              <a:rPr lang="en-US" sz="2400" dirty="0" smtClean="0"/>
              <a:t>for final approval on November 19, 2015</a:t>
            </a:r>
          </a:p>
          <a:p>
            <a:r>
              <a:rPr lang="en-US" sz="2400" dirty="0" smtClean="0"/>
              <a:t>Once approved, the new version of the calendar will be posted on the ERCOT public site 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4" b="10343"/>
          <a:stretch/>
        </p:blipFill>
        <p:spPr bwMode="auto">
          <a:xfrm>
            <a:off x="1648047" y="2780470"/>
            <a:ext cx="4890975" cy="345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189227" y="5422605"/>
            <a:ext cx="2349795" cy="71304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4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382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PowerPoint Presentation</vt:lpstr>
      <vt:lpstr>Summary</vt:lpstr>
      <vt:lpstr>Description of Changes - Overview</vt:lpstr>
      <vt:lpstr>Description of Changes - Overview</vt:lpstr>
      <vt:lpstr>Description of Changes – Column Headings</vt:lpstr>
      <vt:lpstr>Description of Changes – Holiday Conflicts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House, Donald</cp:lastModifiedBy>
  <cp:revision>145</cp:revision>
  <cp:lastPrinted>2013-01-30T23:16:36Z</cp:lastPrinted>
  <dcterms:created xsi:type="dcterms:W3CDTF">2010-04-12T23:12:02Z</dcterms:created>
  <dcterms:modified xsi:type="dcterms:W3CDTF">2015-10-08T19:13:15Z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