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89" r:id="rId4"/>
    <p:sldMasterId id="2147493467" r:id="rId5"/>
  </p:sldMasterIdLst>
  <p:notesMasterIdLst>
    <p:notesMasterId r:id="rId13"/>
  </p:notesMasterIdLst>
  <p:handoutMasterIdLst>
    <p:handoutMasterId r:id="rId14"/>
  </p:handoutMasterIdLst>
  <p:sldIdLst>
    <p:sldId id="260" r:id="rId6"/>
    <p:sldId id="263" r:id="rId7"/>
    <p:sldId id="264" r:id="rId8"/>
    <p:sldId id="269" r:id="rId9"/>
    <p:sldId id="266" r:id="rId10"/>
    <p:sldId id="267" r:id="rId11"/>
    <p:sldId id="265" r:id="rId12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84" autoAdjust="0"/>
    <p:restoredTop sz="94595" autoAdjust="0"/>
  </p:normalViewPr>
  <p:slideViewPr>
    <p:cSldViewPr snapToGrid="0" snapToObjects="1">
      <p:cViewPr varScale="1">
        <p:scale>
          <a:sx n="102" d="100"/>
          <a:sy n="102" d="100"/>
        </p:scale>
        <p:origin x="234" y="114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 showGuides="1">
      <p:cViewPr varScale="1">
        <p:scale>
          <a:sx n="78" d="100"/>
          <a:sy n="78" d="100"/>
        </p:scale>
        <p:origin x="-2034" y="-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E495-51AC-4723-A7B4-B1B58AAC8C5A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D1E90-E9C6-42A2-8EB7-24DAC221A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87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F52B9-7E6C-4146-83FC-76B5AB271E46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B3D22-F502-4A52-A06E-717BD3D70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13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6587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1010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9712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9633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224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787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5402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1474"/>
            <a:ext cx="3008313" cy="8921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71474"/>
            <a:ext cx="5111750" cy="55832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636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844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348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7" y="-138112"/>
            <a:ext cx="9210675" cy="713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9" name="Picture 8" descr="ERCOT cmyk-01.pn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" y="6024691"/>
            <a:ext cx="817615" cy="346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8016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90" r:id="rId1"/>
    <p:sldLayoutId id="2147493491" r:id="rId2"/>
    <p:sldLayoutId id="2147493492" r:id="rId3"/>
    <p:sldLayoutId id="2147493493" r:id="rId4"/>
    <p:sldLayoutId id="2147493494" r:id="rId5"/>
    <p:sldLayoutId id="2147493495" r:id="rId6"/>
    <p:sldLayoutId id="2147493496" r:id="rId7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7" y="-138112"/>
            <a:ext cx="9210675" cy="713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  <p:sldLayoutId id="2147493475" r:id="rId2"/>
    <p:sldLayoutId id="2147493476" r:id="rId3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603250" y="1498064"/>
            <a:ext cx="7727950" cy="4077315"/>
            <a:chOff x="603250" y="546100"/>
            <a:chExt cx="7727950" cy="4077315"/>
          </a:xfrm>
        </p:grpSpPr>
        <p:pic>
          <p:nvPicPr>
            <p:cNvPr id="9" name="Picture 8" descr="ERCOT cmyk-01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3250" y="546100"/>
              <a:ext cx="2457704" cy="104140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787400" y="2130425"/>
              <a:ext cx="7543800" cy="24929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/>
                <a:t>Congestion Revenue Rights Activity Calendar Update</a:t>
              </a:r>
            </a:p>
            <a:p>
              <a:endParaRPr lang="en-US" b="1" dirty="0" smtClean="0"/>
            </a:p>
            <a:p>
              <a:r>
                <a:rPr lang="en-US" sz="2000" i="1" dirty="0" smtClean="0"/>
                <a:t>Donald House</a:t>
              </a:r>
            </a:p>
            <a:p>
              <a:r>
                <a:rPr lang="en-US" dirty="0" smtClean="0"/>
                <a:t> </a:t>
              </a:r>
            </a:p>
            <a:p>
              <a:r>
                <a:rPr lang="en-US" dirty="0" smtClean="0"/>
                <a:t>CMWG</a:t>
              </a:r>
            </a:p>
            <a:p>
              <a:r>
                <a:rPr lang="en-US" dirty="0" smtClean="0"/>
                <a:t>October 23, 2015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613"/>
              <a:ext cx="6286500" cy="1270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6979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Protocol section 7.5.1(4)(b)(iii), CRR Auctions, requires ERCOT to maintain and publish a calendar of key milestone dates for the Congestion Revenue Right (CRR) auctions</a:t>
            </a:r>
          </a:p>
          <a:p>
            <a:r>
              <a:rPr lang="en-US" sz="2400" dirty="0" smtClean="0"/>
              <a:t>The “CRR Activity Calendar” is posted on the ERCOT public site and has all activity scheduled out through 2016</a:t>
            </a:r>
          </a:p>
          <a:p>
            <a:r>
              <a:rPr lang="en-US" sz="2400" dirty="0" smtClean="0"/>
              <a:t>ERCOT is proposing to update the calendar to cover CRR activity through 2017</a:t>
            </a:r>
          </a:p>
          <a:p>
            <a:r>
              <a:rPr lang="en-US" sz="2400" dirty="0" smtClean="0"/>
              <a:t>ERCOT would like to review the draft calendar with CMWG and ask for their endorsement of the proposed changes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653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Current calendar</a:t>
            </a:r>
          </a:p>
          <a:p>
            <a:pPr lvl="1"/>
            <a:r>
              <a:rPr lang="en-US" sz="2000" dirty="0"/>
              <a:t>D</a:t>
            </a:r>
            <a:r>
              <a:rPr lang="en-US" sz="2000" dirty="0" smtClean="0"/>
              <a:t>ates from the currently approved calendar remain unchanged</a:t>
            </a:r>
          </a:p>
          <a:p>
            <a:endParaRPr lang="en-US" sz="2400" dirty="0" smtClean="0"/>
          </a:p>
          <a:p>
            <a:r>
              <a:rPr lang="en-US" sz="2400" dirty="0" smtClean="0"/>
              <a:t>Added dates to cover CRR activity through 2017</a:t>
            </a:r>
          </a:p>
          <a:p>
            <a:pPr lvl="1"/>
            <a:r>
              <a:rPr lang="en-US" sz="2000" dirty="0" smtClean="0"/>
              <a:t>The same patterns were applied to 2017 to maintain Protocol requirements and consistency</a:t>
            </a:r>
          </a:p>
          <a:p>
            <a:pPr lvl="1"/>
            <a:r>
              <a:rPr lang="en-US" sz="2000" dirty="0" smtClean="0"/>
              <a:t>The last long-term </a:t>
            </a:r>
            <a:r>
              <a:rPr lang="en-US" sz="2000" dirty="0"/>
              <a:t>a</a:t>
            </a:r>
            <a:r>
              <a:rPr lang="en-US" sz="2000" dirty="0" smtClean="0"/>
              <a:t>uction sequence (LTAS) covered by the proposed calendar is the initial auctioning of July through December 2019</a:t>
            </a:r>
          </a:p>
          <a:p>
            <a:pPr lvl="1"/>
            <a:r>
              <a:rPr lang="en-US" sz="2000" dirty="0" smtClean="0"/>
              <a:t>The last monthly </a:t>
            </a:r>
            <a:r>
              <a:rPr lang="en-US" sz="2000" dirty="0"/>
              <a:t>a</a:t>
            </a:r>
            <a:r>
              <a:rPr lang="en-US" sz="2000" dirty="0" smtClean="0"/>
              <a:t>uction covered by the proposed calendar is the February 2018 monthly auction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Description of Changes - Overview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1468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Avoided overlapping bid windows</a:t>
            </a:r>
            <a:endParaRPr lang="en-US" sz="2400" dirty="0"/>
          </a:p>
          <a:p>
            <a:pPr lvl="1"/>
            <a:r>
              <a:rPr lang="en-US" sz="2000" dirty="0" smtClean="0"/>
              <a:t>Where necessary to avoid overlapping bid windows with monthly auctions, two Seq3 LTAS auctions and one Seq4 LTAS auction were pushed back by one week</a:t>
            </a:r>
          </a:p>
          <a:p>
            <a:pPr lvl="2"/>
            <a:r>
              <a:rPr lang="en-US" sz="1600" dirty="0" smtClean="0"/>
              <a:t>2018.2nd6.AnnualAuction.Seq3</a:t>
            </a:r>
          </a:p>
          <a:p>
            <a:pPr lvl="2"/>
            <a:r>
              <a:rPr lang="en-US" sz="1600" dirty="0" smtClean="0"/>
              <a:t>2019.1st6.AnnualAuction.Seq4</a:t>
            </a:r>
            <a:endParaRPr lang="en-US" sz="1600" dirty="0"/>
          </a:p>
          <a:p>
            <a:pPr lvl="2"/>
            <a:r>
              <a:rPr lang="en-US" sz="1600" dirty="0" smtClean="0"/>
              <a:t>2019.1st6.AnnualAuction.Seq3</a:t>
            </a:r>
            <a:endParaRPr lang="en-US" sz="1600" dirty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Description of Changes - Overview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53905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The credit release and Invoice posting columns were combined:</a:t>
            </a:r>
          </a:p>
          <a:p>
            <a:pPr lvl="1"/>
            <a:r>
              <a:rPr lang="en-US" sz="2000" dirty="0" smtClean="0"/>
              <a:t>Column heading is now “Auction Invoice Posted and Credit Released On or Before This Date”</a:t>
            </a:r>
          </a:p>
          <a:p>
            <a:pPr lvl="2"/>
            <a:r>
              <a:rPr lang="en-US" sz="1600" dirty="0"/>
              <a:t>The dates for both are always the same</a:t>
            </a:r>
          </a:p>
          <a:p>
            <a:pPr lvl="2"/>
            <a:r>
              <a:rPr lang="en-US" sz="1600" dirty="0" smtClean="0"/>
              <a:t>Removes extra column, making the calendar easier to read</a:t>
            </a:r>
          </a:p>
          <a:p>
            <a:pPr lvl="1"/>
            <a:endParaRPr lang="en-US" sz="2000" dirty="0" smtClean="0"/>
          </a:p>
          <a:p>
            <a:r>
              <a:rPr lang="en-US" sz="2400" dirty="0" smtClean="0"/>
              <a:t>Reminder:  ERCOT will send a Market Notice one Business Day prior to posting any auction results before the posted calendar date</a:t>
            </a:r>
          </a:p>
          <a:p>
            <a:pPr marL="457200" lvl="1" indent="0">
              <a:buNone/>
            </a:pPr>
            <a:endParaRPr lang="en-US" sz="20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Description of Changes – Column Headings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9385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No substantial holiday conflicts observed</a:t>
            </a:r>
            <a:endParaRPr lang="en-US" sz="1600" dirty="0" smtClean="0"/>
          </a:p>
          <a:p>
            <a:pPr lvl="1"/>
            <a:r>
              <a:rPr lang="en-US" sz="2000" dirty="0" smtClean="0"/>
              <a:t>2018.1st6.AnnualAuction.Seq3 only moved back by 1 week to avoid overlapping bid window with 2017.JAN.Monthly.Auction</a:t>
            </a:r>
          </a:p>
          <a:p>
            <a:pPr lvl="1"/>
            <a:r>
              <a:rPr lang="en-US" sz="2000" dirty="0" smtClean="0"/>
              <a:t>Biggest potential conflict is opening the bid window for the 2019.2nd6.AnnualAuction.Seq4 auction on 1/2/2018</a:t>
            </a:r>
          </a:p>
          <a:p>
            <a:pPr lvl="2"/>
            <a:r>
              <a:rPr lang="en-US" sz="1600" dirty="0" smtClean="0"/>
              <a:t>Falls in line with the typical Tuesday through Thursday bid window</a:t>
            </a:r>
          </a:p>
          <a:p>
            <a:pPr lvl="2"/>
            <a:endParaRPr lang="en-US" sz="2000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Description of Changes – Holiday Conflicts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5334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79664" y="733647"/>
            <a:ext cx="8229600" cy="2328531"/>
          </a:xfrm>
        </p:spPr>
        <p:txBody>
          <a:bodyPr>
            <a:normAutofit/>
          </a:bodyPr>
          <a:lstStyle/>
          <a:p>
            <a:r>
              <a:rPr lang="en-US" sz="2400" dirty="0" smtClean="0"/>
              <a:t>ERCOT is seeking endorsement today from CMWG</a:t>
            </a:r>
          </a:p>
          <a:p>
            <a:r>
              <a:rPr lang="en-US" sz="2400" dirty="0" smtClean="0"/>
              <a:t>Take to </a:t>
            </a:r>
            <a:r>
              <a:rPr lang="en-US" sz="2400" dirty="0" smtClean="0"/>
              <a:t>WMS for endorsement on November 4, </a:t>
            </a:r>
            <a:r>
              <a:rPr lang="en-US" sz="2400" dirty="0" smtClean="0"/>
              <a:t>2015 and to </a:t>
            </a:r>
            <a:r>
              <a:rPr lang="en-US" sz="2400" dirty="0" smtClean="0"/>
              <a:t>TAC </a:t>
            </a:r>
            <a:r>
              <a:rPr lang="en-US" sz="2400" dirty="0" smtClean="0"/>
              <a:t>for final approval on November 19, 2015</a:t>
            </a:r>
          </a:p>
          <a:p>
            <a:r>
              <a:rPr lang="en-US" sz="2400" dirty="0" smtClean="0"/>
              <a:t>Once approved, the new version of the calendar will be posted on the ERCOT public site </a:t>
            </a:r>
          </a:p>
          <a:p>
            <a:pPr lvl="1"/>
            <a:endParaRPr lang="en-US" sz="2000" dirty="0"/>
          </a:p>
          <a:p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04" b="10343"/>
          <a:stretch/>
        </p:blipFill>
        <p:spPr bwMode="auto">
          <a:xfrm>
            <a:off x="1648047" y="2780470"/>
            <a:ext cx="4890975" cy="3450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val 3"/>
          <p:cNvSpPr/>
          <p:nvPr/>
        </p:nvSpPr>
        <p:spPr>
          <a:xfrm>
            <a:off x="4189227" y="5422605"/>
            <a:ext cx="2349795" cy="713040"/>
          </a:xfrm>
          <a:prstGeom prst="ellipse">
            <a:avLst/>
          </a:prstGeom>
          <a:noFill/>
          <a:ln w="381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9488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purl.org/dc/terms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c34af464-7aa1-4edd-9be4-83dffc1cb926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1967</TotalTime>
  <Words>382</Words>
  <Application>Microsoft Office PowerPoint</Application>
  <PresentationFormat>On-screen Show (4:3)</PresentationFormat>
  <Paragraphs>42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Office Theme</vt:lpstr>
      <vt:lpstr>Custom Design</vt:lpstr>
      <vt:lpstr>PowerPoint Presentation</vt:lpstr>
      <vt:lpstr>Summary</vt:lpstr>
      <vt:lpstr>Description of Changes - Overview</vt:lpstr>
      <vt:lpstr>Description of Changes - Overview</vt:lpstr>
      <vt:lpstr>Description of Changes – Column Headings</vt:lpstr>
      <vt:lpstr>Description of Changes – Holiday Conflicts</vt:lpstr>
      <vt:lpstr>Next Steps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House, Donald</cp:lastModifiedBy>
  <cp:revision>145</cp:revision>
  <cp:lastPrinted>2013-01-30T23:16:36Z</cp:lastPrinted>
  <dcterms:created xsi:type="dcterms:W3CDTF">2010-04-12T23:12:02Z</dcterms:created>
  <dcterms:modified xsi:type="dcterms:W3CDTF">2015-10-08T19:13:15Z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</Properties>
</file>