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00297A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8" autoAdjust="0"/>
    <p:restoredTop sz="77690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EA2D2-DB9A-4444-81F4-71F89CD4E48E}" type="doc">
      <dgm:prSet loTypeId="urn:microsoft.com/office/officeart/2005/8/layout/hChevron3" loCatId="process" qsTypeId="urn:microsoft.com/office/officeart/2005/8/quickstyle/simple1" qsCatId="simple" csTypeId="urn:microsoft.com/office/officeart/2005/8/colors/colorful2" csCatId="colorful" phldr="1"/>
      <dgm:spPr/>
    </dgm:pt>
    <dgm:pt modelId="{C62D2D9F-D5B3-413F-8994-67C280F426B9}">
      <dgm:prSet phldrT="[Text]"/>
      <dgm:spPr/>
      <dgm:t>
        <a:bodyPr/>
        <a:lstStyle/>
        <a:p>
          <a:r>
            <a:rPr lang="en-US" dirty="0" smtClean="0"/>
            <a:t>2011</a:t>
          </a:r>
          <a:endParaRPr lang="en-US" dirty="0"/>
        </a:p>
      </dgm:t>
    </dgm:pt>
    <dgm:pt modelId="{8F4F6E8D-B264-4C31-B986-506963F84ED9}" type="parTrans" cxnId="{C70ADFB7-5A82-4EB8-91B6-2194EE385163}">
      <dgm:prSet/>
      <dgm:spPr/>
      <dgm:t>
        <a:bodyPr/>
        <a:lstStyle/>
        <a:p>
          <a:endParaRPr lang="en-US"/>
        </a:p>
      </dgm:t>
    </dgm:pt>
    <dgm:pt modelId="{27990CBC-B45D-48EE-877F-8714E642CE3B}" type="sibTrans" cxnId="{C70ADFB7-5A82-4EB8-91B6-2194EE385163}">
      <dgm:prSet/>
      <dgm:spPr/>
      <dgm:t>
        <a:bodyPr/>
        <a:lstStyle/>
        <a:p>
          <a:endParaRPr lang="en-US"/>
        </a:p>
      </dgm:t>
    </dgm:pt>
    <dgm:pt modelId="{745F9F70-FB1B-4208-B4CB-B47BA4E56EAC}">
      <dgm:prSet phldrT="[Text]"/>
      <dgm:spPr/>
      <dgm:t>
        <a:bodyPr/>
        <a:lstStyle/>
        <a:p>
          <a:r>
            <a:rPr lang="en-US" dirty="0" smtClean="0"/>
            <a:t>2012</a:t>
          </a:r>
          <a:endParaRPr lang="en-US" dirty="0"/>
        </a:p>
      </dgm:t>
    </dgm:pt>
    <dgm:pt modelId="{C9BDEA4F-F617-47A9-97EB-53CA458F7CCC}" type="parTrans" cxnId="{1E002EE9-7AEA-4E1A-B06B-82D235860754}">
      <dgm:prSet/>
      <dgm:spPr/>
      <dgm:t>
        <a:bodyPr/>
        <a:lstStyle/>
        <a:p>
          <a:endParaRPr lang="en-US"/>
        </a:p>
      </dgm:t>
    </dgm:pt>
    <dgm:pt modelId="{E2D10985-745F-4F48-BFB6-0D8912A2E3B8}" type="sibTrans" cxnId="{1E002EE9-7AEA-4E1A-B06B-82D235860754}">
      <dgm:prSet/>
      <dgm:spPr/>
      <dgm:t>
        <a:bodyPr/>
        <a:lstStyle/>
        <a:p>
          <a:endParaRPr lang="en-US"/>
        </a:p>
      </dgm:t>
    </dgm:pt>
    <dgm:pt modelId="{577E9EEF-C82C-4812-88DA-8B9E4569D753}">
      <dgm:prSet phldrT="[Text]"/>
      <dgm:spPr/>
      <dgm:t>
        <a:bodyPr/>
        <a:lstStyle/>
        <a:p>
          <a:r>
            <a:rPr lang="en-US" dirty="0" smtClean="0"/>
            <a:t>2014</a:t>
          </a:r>
          <a:endParaRPr lang="en-US" dirty="0"/>
        </a:p>
      </dgm:t>
    </dgm:pt>
    <dgm:pt modelId="{D709DABF-2021-409C-A248-915631B8E103}" type="parTrans" cxnId="{A05275CB-F728-488E-A100-63007DA933E5}">
      <dgm:prSet/>
      <dgm:spPr/>
      <dgm:t>
        <a:bodyPr/>
        <a:lstStyle/>
        <a:p>
          <a:endParaRPr lang="en-US"/>
        </a:p>
      </dgm:t>
    </dgm:pt>
    <dgm:pt modelId="{5A655027-6936-405E-A349-CD72267C60EF}" type="sibTrans" cxnId="{A05275CB-F728-488E-A100-63007DA933E5}">
      <dgm:prSet/>
      <dgm:spPr/>
      <dgm:t>
        <a:bodyPr/>
        <a:lstStyle/>
        <a:p>
          <a:endParaRPr lang="en-US"/>
        </a:p>
      </dgm:t>
    </dgm:pt>
    <dgm:pt modelId="{84A39088-4C9A-4F9B-9807-40684801FC98}">
      <dgm:prSet phldrT="[Text]"/>
      <dgm:spPr/>
      <dgm:t>
        <a:bodyPr/>
        <a:lstStyle/>
        <a:p>
          <a:r>
            <a:rPr lang="en-US" dirty="0" smtClean="0"/>
            <a:t>2013</a:t>
          </a:r>
          <a:endParaRPr lang="en-US" dirty="0"/>
        </a:p>
      </dgm:t>
    </dgm:pt>
    <dgm:pt modelId="{21E0FDD7-7141-4CFC-B9F3-B39A04D1AB54}" type="parTrans" cxnId="{A251407C-B97A-49D6-A876-52CC7FF7FB80}">
      <dgm:prSet/>
      <dgm:spPr/>
      <dgm:t>
        <a:bodyPr/>
        <a:lstStyle/>
        <a:p>
          <a:endParaRPr lang="en-US"/>
        </a:p>
      </dgm:t>
    </dgm:pt>
    <dgm:pt modelId="{5C6A5DA6-2AEC-4C64-B697-919B769929EB}" type="sibTrans" cxnId="{A251407C-B97A-49D6-A876-52CC7FF7FB80}">
      <dgm:prSet/>
      <dgm:spPr/>
      <dgm:t>
        <a:bodyPr/>
        <a:lstStyle/>
        <a:p>
          <a:endParaRPr lang="en-US"/>
        </a:p>
      </dgm:t>
    </dgm:pt>
    <dgm:pt modelId="{3409D6D0-C9DA-F541-B2E8-EAA014FBB25E}">
      <dgm:prSet phldrT="[Text]"/>
      <dgm:spPr/>
      <dgm:t>
        <a:bodyPr/>
        <a:lstStyle/>
        <a:p>
          <a:r>
            <a:rPr lang="en-US" dirty="0" smtClean="0"/>
            <a:t>2015</a:t>
          </a:r>
          <a:endParaRPr lang="en-US" dirty="0"/>
        </a:p>
      </dgm:t>
    </dgm:pt>
    <dgm:pt modelId="{79A4D817-FD5B-F44A-B333-323207AD0FE5}" type="parTrans" cxnId="{EF8E07AC-0CD2-A044-A5CC-853C4DAB06B3}">
      <dgm:prSet/>
      <dgm:spPr/>
      <dgm:t>
        <a:bodyPr/>
        <a:lstStyle/>
        <a:p>
          <a:endParaRPr lang="en-US"/>
        </a:p>
      </dgm:t>
    </dgm:pt>
    <dgm:pt modelId="{799D09F2-F426-444A-B0EC-CEF2640D7C4E}" type="sibTrans" cxnId="{EF8E07AC-0CD2-A044-A5CC-853C4DAB06B3}">
      <dgm:prSet/>
      <dgm:spPr/>
      <dgm:t>
        <a:bodyPr/>
        <a:lstStyle/>
        <a:p>
          <a:endParaRPr lang="en-US"/>
        </a:p>
      </dgm:t>
    </dgm:pt>
    <dgm:pt modelId="{ED923B2D-A1DE-4BD9-80A4-56D1FB5A6A61}" type="pres">
      <dgm:prSet presAssocID="{25BEA2D2-DB9A-4444-81F4-71F89CD4E48E}" presName="Name0" presStyleCnt="0">
        <dgm:presLayoutVars>
          <dgm:dir/>
          <dgm:resizeHandles val="exact"/>
        </dgm:presLayoutVars>
      </dgm:prSet>
      <dgm:spPr/>
    </dgm:pt>
    <dgm:pt modelId="{E19D05D0-D060-4799-ABBC-FBABF55AAA97}" type="pres">
      <dgm:prSet presAssocID="{C62D2D9F-D5B3-413F-8994-67C280F426B9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6BC45-97A3-445A-A6EE-A14E37BFFA46}" type="pres">
      <dgm:prSet presAssocID="{27990CBC-B45D-48EE-877F-8714E642CE3B}" presName="parSpace" presStyleCnt="0"/>
      <dgm:spPr/>
    </dgm:pt>
    <dgm:pt modelId="{B2CF0B22-A7EB-43A6-AD7C-F4DFCD984EC3}" type="pres">
      <dgm:prSet presAssocID="{745F9F70-FB1B-4208-B4CB-B47BA4E56EAC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CDFD7-1132-4EEC-85AD-81FB850A3C9D}" type="pres">
      <dgm:prSet presAssocID="{E2D10985-745F-4F48-BFB6-0D8912A2E3B8}" presName="parSpace" presStyleCnt="0"/>
      <dgm:spPr/>
    </dgm:pt>
    <dgm:pt modelId="{87391CBA-67D1-475B-9D0E-7E7239551038}" type="pres">
      <dgm:prSet presAssocID="{84A39088-4C9A-4F9B-9807-40684801FC98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89F03-127C-49AD-A259-4252FEEED0AD}" type="pres">
      <dgm:prSet presAssocID="{5C6A5DA6-2AEC-4C64-B697-919B769929EB}" presName="parSpace" presStyleCnt="0"/>
      <dgm:spPr/>
    </dgm:pt>
    <dgm:pt modelId="{2C15BF5A-D194-44B6-B6E9-465624ED6517}" type="pres">
      <dgm:prSet presAssocID="{577E9EEF-C82C-4812-88DA-8B9E4569D753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6288B-1F4A-E345-9CD8-6DBA53F7D2D5}" type="pres">
      <dgm:prSet presAssocID="{5A655027-6936-405E-A349-CD72267C60EF}" presName="parSpace" presStyleCnt="0"/>
      <dgm:spPr/>
    </dgm:pt>
    <dgm:pt modelId="{A7C171C6-5735-764C-BDF7-A55CFF465F63}" type="pres">
      <dgm:prSet presAssocID="{3409D6D0-C9DA-F541-B2E8-EAA014FBB25E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77F2D9-A934-4B03-B9B6-6AA89EFE07A5}" type="presOf" srcId="{3409D6D0-C9DA-F541-B2E8-EAA014FBB25E}" destId="{A7C171C6-5735-764C-BDF7-A55CFF465F63}" srcOrd="0" destOrd="0" presId="urn:microsoft.com/office/officeart/2005/8/layout/hChevron3"/>
    <dgm:cxn modelId="{A05275CB-F728-488E-A100-63007DA933E5}" srcId="{25BEA2D2-DB9A-4444-81F4-71F89CD4E48E}" destId="{577E9EEF-C82C-4812-88DA-8B9E4569D753}" srcOrd="3" destOrd="0" parTransId="{D709DABF-2021-409C-A248-915631B8E103}" sibTransId="{5A655027-6936-405E-A349-CD72267C60EF}"/>
    <dgm:cxn modelId="{037FB4BC-A5C9-4D81-B77B-1F33DD38B5C6}" type="presOf" srcId="{745F9F70-FB1B-4208-B4CB-B47BA4E56EAC}" destId="{B2CF0B22-A7EB-43A6-AD7C-F4DFCD984EC3}" srcOrd="0" destOrd="0" presId="urn:microsoft.com/office/officeart/2005/8/layout/hChevron3"/>
    <dgm:cxn modelId="{A251407C-B97A-49D6-A876-52CC7FF7FB80}" srcId="{25BEA2D2-DB9A-4444-81F4-71F89CD4E48E}" destId="{84A39088-4C9A-4F9B-9807-40684801FC98}" srcOrd="2" destOrd="0" parTransId="{21E0FDD7-7141-4CFC-B9F3-B39A04D1AB54}" sibTransId="{5C6A5DA6-2AEC-4C64-B697-919B769929EB}"/>
    <dgm:cxn modelId="{7B7969D1-52C6-46B2-AE22-042414C31F7C}" type="presOf" srcId="{25BEA2D2-DB9A-4444-81F4-71F89CD4E48E}" destId="{ED923B2D-A1DE-4BD9-80A4-56D1FB5A6A61}" srcOrd="0" destOrd="0" presId="urn:microsoft.com/office/officeart/2005/8/layout/hChevron3"/>
    <dgm:cxn modelId="{EF8E07AC-0CD2-A044-A5CC-853C4DAB06B3}" srcId="{25BEA2D2-DB9A-4444-81F4-71F89CD4E48E}" destId="{3409D6D0-C9DA-F541-B2E8-EAA014FBB25E}" srcOrd="4" destOrd="0" parTransId="{79A4D817-FD5B-F44A-B333-323207AD0FE5}" sibTransId="{799D09F2-F426-444A-B0EC-CEF2640D7C4E}"/>
    <dgm:cxn modelId="{1E002EE9-7AEA-4E1A-B06B-82D235860754}" srcId="{25BEA2D2-DB9A-4444-81F4-71F89CD4E48E}" destId="{745F9F70-FB1B-4208-B4CB-B47BA4E56EAC}" srcOrd="1" destOrd="0" parTransId="{C9BDEA4F-F617-47A9-97EB-53CA458F7CCC}" sibTransId="{E2D10985-745F-4F48-BFB6-0D8912A2E3B8}"/>
    <dgm:cxn modelId="{F43E617B-3743-434E-BE2C-5FDBD1D4CEA7}" type="presOf" srcId="{577E9EEF-C82C-4812-88DA-8B9E4569D753}" destId="{2C15BF5A-D194-44B6-B6E9-465624ED6517}" srcOrd="0" destOrd="0" presId="urn:microsoft.com/office/officeart/2005/8/layout/hChevron3"/>
    <dgm:cxn modelId="{FDC8DB10-1916-45F1-8B21-EB5616C6621F}" type="presOf" srcId="{C62D2D9F-D5B3-413F-8994-67C280F426B9}" destId="{E19D05D0-D060-4799-ABBC-FBABF55AAA97}" srcOrd="0" destOrd="0" presId="urn:microsoft.com/office/officeart/2005/8/layout/hChevron3"/>
    <dgm:cxn modelId="{07F3AA3C-E138-47E3-B7AB-03CD221BC72E}" type="presOf" srcId="{84A39088-4C9A-4F9B-9807-40684801FC98}" destId="{87391CBA-67D1-475B-9D0E-7E7239551038}" srcOrd="0" destOrd="0" presId="urn:microsoft.com/office/officeart/2005/8/layout/hChevron3"/>
    <dgm:cxn modelId="{C70ADFB7-5A82-4EB8-91B6-2194EE385163}" srcId="{25BEA2D2-DB9A-4444-81F4-71F89CD4E48E}" destId="{C62D2D9F-D5B3-413F-8994-67C280F426B9}" srcOrd="0" destOrd="0" parTransId="{8F4F6E8D-B264-4C31-B986-506963F84ED9}" sibTransId="{27990CBC-B45D-48EE-877F-8714E642CE3B}"/>
    <dgm:cxn modelId="{E6FAF115-60C5-4E55-8940-13CB0417B030}" type="presParOf" srcId="{ED923B2D-A1DE-4BD9-80A4-56D1FB5A6A61}" destId="{E19D05D0-D060-4799-ABBC-FBABF55AAA97}" srcOrd="0" destOrd="0" presId="urn:microsoft.com/office/officeart/2005/8/layout/hChevron3"/>
    <dgm:cxn modelId="{A9D38EFF-44BE-430F-870C-8BD778368DD7}" type="presParOf" srcId="{ED923B2D-A1DE-4BD9-80A4-56D1FB5A6A61}" destId="{C106BC45-97A3-445A-A6EE-A14E37BFFA46}" srcOrd="1" destOrd="0" presId="urn:microsoft.com/office/officeart/2005/8/layout/hChevron3"/>
    <dgm:cxn modelId="{1C6D802A-516A-4C6A-AF22-2EA9F6840C87}" type="presParOf" srcId="{ED923B2D-A1DE-4BD9-80A4-56D1FB5A6A61}" destId="{B2CF0B22-A7EB-43A6-AD7C-F4DFCD984EC3}" srcOrd="2" destOrd="0" presId="urn:microsoft.com/office/officeart/2005/8/layout/hChevron3"/>
    <dgm:cxn modelId="{6BBA9157-82E4-4F01-A84A-BB289B883713}" type="presParOf" srcId="{ED923B2D-A1DE-4BD9-80A4-56D1FB5A6A61}" destId="{86DCDFD7-1132-4EEC-85AD-81FB850A3C9D}" srcOrd="3" destOrd="0" presId="urn:microsoft.com/office/officeart/2005/8/layout/hChevron3"/>
    <dgm:cxn modelId="{2FB4BBF1-EBDA-42C1-81A9-84AD7F50706F}" type="presParOf" srcId="{ED923B2D-A1DE-4BD9-80A4-56D1FB5A6A61}" destId="{87391CBA-67D1-475B-9D0E-7E7239551038}" srcOrd="4" destOrd="0" presId="urn:microsoft.com/office/officeart/2005/8/layout/hChevron3"/>
    <dgm:cxn modelId="{60E1623D-4DCF-4146-84A3-25C5D1CF9756}" type="presParOf" srcId="{ED923B2D-A1DE-4BD9-80A4-56D1FB5A6A61}" destId="{86D89F03-127C-49AD-A259-4252FEEED0AD}" srcOrd="5" destOrd="0" presId="urn:microsoft.com/office/officeart/2005/8/layout/hChevron3"/>
    <dgm:cxn modelId="{63888265-7CE4-4337-944D-FF9E10ECCA4E}" type="presParOf" srcId="{ED923B2D-A1DE-4BD9-80A4-56D1FB5A6A61}" destId="{2C15BF5A-D194-44B6-B6E9-465624ED6517}" srcOrd="6" destOrd="0" presId="urn:microsoft.com/office/officeart/2005/8/layout/hChevron3"/>
    <dgm:cxn modelId="{36C244EF-5824-43D7-9785-AAC3868B75BE}" type="presParOf" srcId="{ED923B2D-A1DE-4BD9-80A4-56D1FB5A6A61}" destId="{F026288B-1F4A-E345-9CD8-6DBA53F7D2D5}" srcOrd="7" destOrd="0" presId="urn:microsoft.com/office/officeart/2005/8/layout/hChevron3"/>
    <dgm:cxn modelId="{FD767E03-BF29-438A-9984-0AC9FDD72577}" type="presParOf" srcId="{ED923B2D-A1DE-4BD9-80A4-56D1FB5A6A61}" destId="{A7C171C6-5735-764C-BDF7-A55CFF465F6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4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05D0-D060-4799-ABBC-FBABF55AAA97}">
      <dsp:nvSpPr>
        <dsp:cNvPr id="0" name=""/>
        <dsp:cNvSpPr/>
      </dsp:nvSpPr>
      <dsp:spPr>
        <a:xfrm>
          <a:off x="976" y="0"/>
          <a:ext cx="1904534" cy="45719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2011</a:t>
          </a:r>
          <a:endParaRPr lang="en-US" sz="2300" kern="1200" dirty="0"/>
        </a:p>
      </dsp:txBody>
      <dsp:txXfrm>
        <a:off x="976" y="0"/>
        <a:ext cx="1790234" cy="457199"/>
      </dsp:txXfrm>
    </dsp:sp>
    <dsp:sp modelId="{B2CF0B22-A7EB-43A6-AD7C-F4DFCD984EC3}">
      <dsp:nvSpPr>
        <dsp:cNvPr id="0" name=""/>
        <dsp:cNvSpPr/>
      </dsp:nvSpPr>
      <dsp:spPr>
        <a:xfrm>
          <a:off x="1524604" y="0"/>
          <a:ext cx="1904534" cy="457199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2012</a:t>
          </a:r>
          <a:endParaRPr lang="en-US" sz="2300" kern="1200" dirty="0"/>
        </a:p>
      </dsp:txBody>
      <dsp:txXfrm>
        <a:off x="1753204" y="0"/>
        <a:ext cx="1447335" cy="457199"/>
      </dsp:txXfrm>
    </dsp:sp>
    <dsp:sp modelId="{87391CBA-67D1-475B-9D0E-7E7239551038}">
      <dsp:nvSpPr>
        <dsp:cNvPr id="0" name=""/>
        <dsp:cNvSpPr/>
      </dsp:nvSpPr>
      <dsp:spPr>
        <a:xfrm>
          <a:off x="3048232" y="0"/>
          <a:ext cx="1904534" cy="457199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2013</a:t>
          </a:r>
          <a:endParaRPr lang="en-US" sz="2300" kern="1200" dirty="0"/>
        </a:p>
      </dsp:txBody>
      <dsp:txXfrm>
        <a:off x="3276832" y="0"/>
        <a:ext cx="1447335" cy="457199"/>
      </dsp:txXfrm>
    </dsp:sp>
    <dsp:sp modelId="{2C15BF5A-D194-44B6-B6E9-465624ED6517}">
      <dsp:nvSpPr>
        <dsp:cNvPr id="0" name=""/>
        <dsp:cNvSpPr/>
      </dsp:nvSpPr>
      <dsp:spPr>
        <a:xfrm>
          <a:off x="4571860" y="0"/>
          <a:ext cx="1904534" cy="457199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2014</a:t>
          </a:r>
          <a:endParaRPr lang="en-US" sz="2300" kern="1200" dirty="0"/>
        </a:p>
      </dsp:txBody>
      <dsp:txXfrm>
        <a:off x="4800460" y="0"/>
        <a:ext cx="1447335" cy="457199"/>
      </dsp:txXfrm>
    </dsp:sp>
    <dsp:sp modelId="{A7C171C6-5735-764C-BDF7-A55CFF465F63}">
      <dsp:nvSpPr>
        <dsp:cNvPr id="0" name=""/>
        <dsp:cNvSpPr/>
      </dsp:nvSpPr>
      <dsp:spPr>
        <a:xfrm>
          <a:off x="6095488" y="0"/>
          <a:ext cx="1904534" cy="457199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2015</a:t>
          </a:r>
          <a:endParaRPr lang="en-US" sz="2300" kern="1200" dirty="0"/>
        </a:p>
      </dsp:txBody>
      <dsp:txXfrm>
        <a:off x="6324088" y="0"/>
        <a:ext cx="1447335" cy="457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9D8229-B45E-41D8-AA1D-5A0A79317C1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8F4E4C0-566C-41B3-9AA0-AFC080F198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1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BA0E349-0E8F-4349-9DA2-5D9965ACE522}" type="datetimeFigureOut">
              <a:rPr lang="en-US" smtClean="0"/>
              <a:t>10/14/2015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1E6A6E-5217-464E-ADD0-14FD08946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267123" y="6658445"/>
            <a:ext cx="4027179" cy="35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02" tIns="46702" rIns="93402" bIns="46702" anchor="b"/>
          <a:lstStyle>
            <a:lvl1pPr defTabSz="9398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98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98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98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98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BE87BD29-EF46-4591-83AF-854491D3B9D7}" type="slidenum">
              <a:rPr lang="en-US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9888" y="523875"/>
            <a:ext cx="3482975" cy="26130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64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90601"/>
            <a:ext cx="7391400" cy="1904999"/>
          </a:xfrm>
        </p:spPr>
        <p:txBody>
          <a:bodyPr>
            <a:normAutofit/>
          </a:bodyPr>
          <a:lstStyle>
            <a:lvl1pPr algn="l">
              <a:defRPr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0"/>
            <a:ext cx="7391400" cy="14478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B41B-201F-4EED-A388-D53A315861E0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C97E-70DD-467D-ACCF-2200BBC2C9DA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09D-7494-49DC-A16E-4B2D42693D00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B437-8448-4E40-AAD0-9DE08559F1D4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F1A7-7876-4285-82FA-89F6FB3C5135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A2C-1D33-4D68-8135-1811C823971F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 spd="med"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diagramQuickStyle" Target="../diagrams/quickStyl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diagramLayout" Target="../diagrams/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diagramData" Target="../diagrams/data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microsoft.com/office/2007/relationships/diagramDrawing" Target="../diagrams/drawing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diagramColors" Target="../diagrams/colors1.xml"/><Relationship Id="rId8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jpeg"/><Relationship Id="rId18" Type="http://schemas.openxmlformats.org/officeDocument/2006/relationships/hyperlink" Target="http://www.oracle.com/" TargetMode="External"/><Relationship Id="rId26" Type="http://schemas.openxmlformats.org/officeDocument/2006/relationships/hyperlink" Target="http://en.wikipedia.org/wiki/File:TXUenergyLogo.jpg" TargetMode="External"/><Relationship Id="rId3" Type="http://schemas.openxmlformats.org/officeDocument/2006/relationships/image" Target="../media/image6.png"/><Relationship Id="rId21" Type="http://schemas.openxmlformats.org/officeDocument/2006/relationships/image" Target="../media/image19.png"/><Relationship Id="rId34" Type="http://schemas.openxmlformats.org/officeDocument/2006/relationships/image" Target="../media/image28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luciddesigngroup.com/index.php" TargetMode="External"/><Relationship Id="rId20" Type="http://schemas.openxmlformats.org/officeDocument/2006/relationships/hyperlink" Target="http://en.wikipedia.org/wiki/File:Schneider_Electric.svg" TargetMode="External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hyperlink" Target="http://firstfuel.com/home" TargetMode="External"/><Relationship Id="rId24" Type="http://schemas.openxmlformats.org/officeDocument/2006/relationships/hyperlink" Target="http://utilities.simpleenergy.com/" TargetMode="External"/><Relationship Id="rId32" Type="http://schemas.openxmlformats.org/officeDocument/2006/relationships/image" Target="../media/image26.png"/><Relationship Id="rId5" Type="http://schemas.openxmlformats.org/officeDocument/2006/relationships/image" Target="../media/image8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image" Target="../media/image23.png"/><Relationship Id="rId10" Type="http://schemas.openxmlformats.org/officeDocument/2006/relationships/image" Target="../media/image13.png"/><Relationship Id="rId19" Type="http://schemas.openxmlformats.org/officeDocument/2006/relationships/image" Target="../media/image18.png"/><Relationship Id="rId31" Type="http://schemas.openxmlformats.org/officeDocument/2006/relationships/image" Target="../media/image25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hyperlink" Target="https://en.wikipedia.org/wiki/File:Honeywell_logo.svg" TargetMode="External"/><Relationship Id="rId22" Type="http://schemas.openxmlformats.org/officeDocument/2006/relationships/hyperlink" Target="http://www.sunrunhome.com/" TargetMode="External"/><Relationship Id="rId27" Type="http://schemas.openxmlformats.org/officeDocument/2006/relationships/image" Target="../media/image22.jpeg"/><Relationship Id="rId30" Type="http://schemas.openxmlformats.org/officeDocument/2006/relationships/hyperlink" Target="http://www.psdconsulting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7391400" cy="2209799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5300" b="1" dirty="0" smtClean="0">
                <a:latin typeface="+mj-lt"/>
              </a:rPr>
              <a:t>Customer Data Access</a:t>
            </a:r>
            <a:br>
              <a:rPr lang="en-US" sz="5300" b="1" dirty="0" smtClean="0">
                <a:latin typeface="+mj-lt"/>
              </a:rPr>
            </a:br>
            <a:r>
              <a:rPr lang="en-US" sz="5300" dirty="0" smtClean="0">
                <a:latin typeface="+mj-lt"/>
              </a:rPr>
              <a:t>-The New Ground Floor</a:t>
            </a:r>
            <a:endParaRPr lang="en-US" sz="4800" b="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800600"/>
            <a:ext cx="7157987" cy="17526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Christopher Irwin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US Department of Energy – Office of Electricity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Oct 16, 2015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Officer - $1.5B in Smart Grid Investment Grant grid modernization projects</a:t>
            </a:r>
          </a:p>
          <a:p>
            <a:r>
              <a:rPr lang="en-US" dirty="0" smtClean="0"/>
              <a:t>Texas: CenterPoint Energy, </a:t>
            </a:r>
            <a:r>
              <a:rPr lang="en-US" dirty="0" err="1" smtClean="0"/>
              <a:t>CoServ</a:t>
            </a:r>
            <a:r>
              <a:rPr lang="en-US" dirty="0" smtClean="0"/>
              <a:t> Electric, Golden Spread Electric Cooperative</a:t>
            </a:r>
          </a:p>
          <a:p>
            <a:r>
              <a:rPr lang="en-US" dirty="0" smtClean="0"/>
              <a:t>DOE founding member of the Green Button Initiative – an industry standard advanced under a public brand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5842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Ground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Customers have a right to their consumption data</a:t>
            </a:r>
          </a:p>
          <a:p>
            <a:r>
              <a:rPr lang="en-US" dirty="0" smtClean="0"/>
              <a:t>Data must be easily human and machine accessible, and easy to share with whomever the customer trusts (think GPS)</a:t>
            </a:r>
          </a:p>
          <a:p>
            <a:r>
              <a:rPr lang="en-US" dirty="0" smtClean="0"/>
              <a:t>Organizations who operate in the public trust have an obligation to maximize public benefit and the efficiency with which it is delivered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11436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846" y="260455"/>
            <a:ext cx="5666354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Green Button Initiative Overview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015037"/>
            <a:ext cx="2133600" cy="365125"/>
          </a:xfrm>
        </p:spPr>
        <p:txBody>
          <a:bodyPr/>
          <a:lstStyle/>
          <a:p>
            <a:fld id="{A2E72796-2EB7-4C9E-80AE-CC1F5F2725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7391" y="862908"/>
            <a:ext cx="4097114" cy="447109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+mn-lt"/>
              </a:rPr>
              <a:t>Common-sense idea that </a:t>
            </a:r>
            <a:r>
              <a:rPr lang="en-US" sz="1600" b="1" dirty="0">
                <a:latin typeface="+mn-lt"/>
              </a:rPr>
              <a:t>electricity customers should be able to download and transmit their own energy usage information </a:t>
            </a:r>
            <a:r>
              <a:rPr lang="en-US" sz="1600" dirty="0">
                <a:latin typeface="+mn-lt"/>
              </a:rPr>
              <a:t>in a standard consumer- and computer-friendly format</a:t>
            </a:r>
          </a:p>
          <a:p>
            <a:pPr fontAlgn="auto">
              <a:spcAft>
                <a:spcPts val="0"/>
              </a:spcAft>
            </a:pPr>
            <a:r>
              <a:rPr lang="en-US" sz="1600" dirty="0" smtClean="0">
                <a:latin typeface="+mn-lt"/>
              </a:rPr>
              <a:t>Brings energy data closer to the “App Economy” and software developers</a:t>
            </a:r>
          </a:p>
          <a:p>
            <a:pPr fontAlgn="auto">
              <a:spcAft>
                <a:spcPts val="0"/>
              </a:spcAft>
            </a:pPr>
            <a:r>
              <a:rPr lang="en-US" sz="1600" dirty="0" smtClean="0">
                <a:latin typeface="+mn-lt"/>
              </a:rPr>
              <a:t>US: Available to 60+ million customers based on utility commitments </a:t>
            </a:r>
          </a:p>
          <a:p>
            <a:pPr fontAlgn="auto">
              <a:spcAft>
                <a:spcPts val="0"/>
              </a:spcAft>
            </a:pPr>
            <a:r>
              <a:rPr lang="en-US" sz="1600" dirty="0" smtClean="0">
                <a:latin typeface="+mn-lt"/>
              </a:rPr>
              <a:t>CANADA: 2.6 million+</a:t>
            </a:r>
          </a:p>
          <a:p>
            <a:pPr fontAlgn="auto">
              <a:spcAft>
                <a:spcPts val="0"/>
              </a:spcAft>
            </a:pPr>
            <a:r>
              <a:rPr lang="en-US" sz="1600" dirty="0" smtClean="0">
                <a:latin typeface="+mn-lt"/>
              </a:rPr>
              <a:t>Result of collaboration among White House, NIST, DOE, state regulators, utilities, vendors, Smart Grid Interoperability Panel, and North American Energy Standards Board</a:t>
            </a:r>
          </a:p>
          <a:p>
            <a:pPr fontAlgn="auto">
              <a:spcAft>
                <a:spcPts val="0"/>
              </a:spcAft>
            </a:pPr>
            <a:r>
              <a:rPr lang="en-US" sz="1600" dirty="0" smtClean="0">
                <a:latin typeface="+mn-lt"/>
              </a:rPr>
              <a:t>Two options: Green Button Download My Data and Green Button Connect My Data</a:t>
            </a:r>
          </a:p>
          <a:p>
            <a:pPr fontAlgn="auto">
              <a:spcAft>
                <a:spcPts val="0"/>
              </a:spcAft>
            </a:pPr>
            <a:endParaRPr lang="en-US" sz="1600" dirty="0" smtClean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4" r="17844"/>
          <a:stretch>
            <a:fillRect/>
          </a:stretch>
        </p:blipFill>
        <p:spPr bwMode="auto">
          <a:xfrm>
            <a:off x="5524726" y="3081481"/>
            <a:ext cx="3200400" cy="323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/>
          <p:nvPr/>
        </p:nvSpPr>
        <p:spPr>
          <a:xfrm>
            <a:off x="5257800" y="5830887"/>
            <a:ext cx="2744788" cy="303213"/>
          </a:xfrm>
          <a:prstGeom prst="leftArrow">
            <a:avLst>
              <a:gd name="adj1" fmla="val 50000"/>
              <a:gd name="adj2" fmla="val 138739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1440" bIns="91440" anchor="ctr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7968" y="2742927"/>
            <a:ext cx="3779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Map of US Green Button Commitments</a:t>
            </a:r>
            <a:endParaRPr lang="en-US" sz="1600" dirty="0"/>
          </a:p>
        </p:txBody>
      </p:sp>
      <p:pic>
        <p:nvPicPr>
          <p:cNvPr id="11" name="Picture 10" descr="Updated GB Ma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902488"/>
            <a:ext cx="3200400" cy="18327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009" y="5334000"/>
            <a:ext cx="1661549" cy="77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91" y="5334000"/>
            <a:ext cx="1615680" cy="82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62573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 Overnight Success”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914400" y="1782877"/>
            <a:ext cx="8001000" cy="4207647"/>
            <a:chOff x="685800" y="1515396"/>
            <a:chExt cx="8001000" cy="4207647"/>
          </a:xfrm>
        </p:grpSpPr>
        <p:grpSp>
          <p:nvGrpSpPr>
            <p:cNvPr id="4" name="Group 3"/>
            <p:cNvGrpSpPr/>
            <p:nvPr/>
          </p:nvGrpSpPr>
          <p:grpSpPr>
            <a:xfrm>
              <a:off x="1828800" y="1515396"/>
              <a:ext cx="1421709" cy="2370804"/>
              <a:chOff x="3658987" y="2857519"/>
              <a:chExt cx="1676400" cy="2286000"/>
            </a:xfrm>
          </p:grpSpPr>
          <p:sp>
            <p:nvSpPr>
              <p:cNvPr id="5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6" name="milestoneshape"/>
              <p:cNvCxnSpPr/>
              <p:nvPr>
                <p:custDataLst>
                  <p:tags r:id="rId41"/>
                </p:custDataLst>
              </p:nvPr>
            </p:nvCxnSpPr>
            <p:spPr>
              <a:xfrm>
                <a:off x="3658987" y="2921019"/>
                <a:ext cx="0" cy="22225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milestoneshape"/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3811387" y="2857519"/>
                <a:ext cx="1524000" cy="441659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White House Call to Action</a:t>
                </a:r>
                <a:endParaRPr lang="en-US" sz="1400" dirty="0"/>
              </a:p>
            </p:txBody>
          </p:sp>
          <p:sp>
            <p:nvSpPr>
              <p:cNvPr id="8" name="milestoneshape"/>
              <p:cNvSpPr txBox="1"/>
              <p:nvPr>
                <p:custDataLst>
                  <p:tags r:id="rId43"/>
                </p:custDataLst>
              </p:nvPr>
            </p:nvSpPr>
            <p:spPr>
              <a:xfrm>
                <a:off x="3811387" y="3240932"/>
                <a:ext cx="1397000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9/2011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376714" y="2667000"/>
              <a:ext cx="1421709" cy="1219200"/>
              <a:chOff x="3658987" y="2857519"/>
              <a:chExt cx="1676400" cy="1143000"/>
            </a:xfrm>
          </p:grpSpPr>
          <p:sp>
            <p:nvSpPr>
              <p:cNvPr id="10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11" name="milestoneshape"/>
              <p:cNvCxnSpPr/>
              <p:nvPr>
                <p:custDataLst>
                  <p:tags r:id="rId38"/>
                </p:custDataLst>
              </p:nvPr>
            </p:nvCxnSpPr>
            <p:spPr>
              <a:xfrm>
                <a:off x="3658987" y="2921019"/>
                <a:ext cx="0" cy="10795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milestoneshape"/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3811387" y="2857519"/>
                <a:ext cx="1524000" cy="441659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First DMD</a:t>
                </a:r>
                <a:endParaRPr lang="en-US" sz="1400" dirty="0"/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Available</a:t>
                </a:r>
                <a:endParaRPr lang="en-US" sz="1400" dirty="0"/>
              </a:p>
            </p:txBody>
          </p:sp>
          <p:sp>
            <p:nvSpPr>
              <p:cNvPr id="13" name="milestoneshape"/>
              <p:cNvSpPr txBox="1"/>
              <p:nvPr>
                <p:custDataLst>
                  <p:tags r:id="rId40"/>
                </p:custDataLst>
              </p:nvPr>
            </p:nvSpPr>
            <p:spPr>
              <a:xfrm>
                <a:off x="3811387" y="3238519"/>
                <a:ext cx="1397001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1/2012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704426" y="1547118"/>
              <a:ext cx="1454020" cy="2270459"/>
              <a:chOff x="3228887" y="2873060"/>
              <a:chExt cx="1714500" cy="2270459"/>
            </a:xfrm>
          </p:grpSpPr>
          <p:sp>
            <p:nvSpPr>
              <p:cNvPr id="15" name="milestoneshape"/>
              <p:cNvSpPr/>
              <p:nvPr/>
            </p:nvSpPr>
            <p:spPr>
              <a:xfrm rot="16200000">
                <a:off x="3228888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16" name="milestoneshape"/>
              <p:cNvCxnSpPr/>
              <p:nvPr>
                <p:custDataLst>
                  <p:tags r:id="rId35"/>
                </p:custDataLst>
              </p:nvPr>
            </p:nvCxnSpPr>
            <p:spPr>
              <a:xfrm>
                <a:off x="3228887" y="2921019"/>
                <a:ext cx="0" cy="22225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milestoneshape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3419387" y="2873060"/>
                <a:ext cx="1524000" cy="441659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Connect My Data Beta Deployments</a:t>
                </a:r>
                <a:endParaRPr lang="en-US" sz="1400" dirty="0"/>
              </a:p>
            </p:txBody>
          </p:sp>
          <p:sp>
            <p:nvSpPr>
              <p:cNvPr id="18" name="milestoneshape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3460001" y="3472172"/>
                <a:ext cx="1397001" cy="452147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12/2012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25718" y="4343400"/>
              <a:ext cx="1508059" cy="1376014"/>
              <a:chOff x="3658987" y="2095519"/>
              <a:chExt cx="1015151" cy="1376014"/>
            </a:xfrm>
          </p:grpSpPr>
          <p:sp>
            <p:nvSpPr>
              <p:cNvPr id="20" name="milestoneshape"/>
              <p:cNvSpPr/>
              <p:nvPr/>
            </p:nvSpPr>
            <p:spPr>
              <a:xfrm rot="16200000">
                <a:off x="3639938" y="2940068"/>
                <a:ext cx="190500" cy="152402"/>
              </a:xfrm>
              <a:prstGeom prst="flowChartMerge">
                <a:avLst/>
              </a:prstGeom>
              <a:solidFill>
                <a:srgbClr val="009999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21" name="milestoneshape"/>
              <p:cNvCxnSpPr/>
              <p:nvPr>
                <p:custDataLst>
                  <p:tags r:id="rId33"/>
                </p:custDataLst>
              </p:nvPr>
            </p:nvCxnSpPr>
            <p:spPr>
              <a:xfrm flipV="1">
                <a:off x="3658987" y="2095519"/>
                <a:ext cx="0" cy="825500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milestoneshape"/>
              <p:cNvSpPr txBox="1"/>
              <p:nvPr>
                <p:custDataLst>
                  <p:tags r:id="rId34"/>
                </p:custDataLst>
              </p:nvPr>
            </p:nvSpPr>
            <p:spPr>
              <a:xfrm>
                <a:off x="3837293" y="2857519"/>
                <a:ext cx="836845" cy="614014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0 Customers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(Download My Data)</a:t>
                </a:r>
                <a:endParaRPr lang="en-US" sz="1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504544" y="4347029"/>
              <a:ext cx="1281836" cy="1376014"/>
              <a:chOff x="3658987" y="2095519"/>
              <a:chExt cx="1353457" cy="1376014"/>
            </a:xfrm>
          </p:grpSpPr>
          <p:sp>
            <p:nvSpPr>
              <p:cNvPr id="24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9999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25" name="milestoneshape"/>
              <p:cNvCxnSpPr/>
              <p:nvPr>
                <p:custDataLst>
                  <p:tags r:id="rId31"/>
                </p:custDataLst>
              </p:nvPr>
            </p:nvCxnSpPr>
            <p:spPr>
              <a:xfrm flipV="1">
                <a:off x="3658987" y="2095519"/>
                <a:ext cx="0" cy="825500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milestoneshape"/>
              <p:cNvSpPr txBox="1"/>
              <p:nvPr>
                <p:custDataLst>
                  <p:tags r:id="rId32"/>
                </p:custDataLst>
              </p:nvPr>
            </p:nvSpPr>
            <p:spPr>
              <a:xfrm>
                <a:off x="3909358" y="2857519"/>
                <a:ext cx="1103086" cy="61401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42 Million Customer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Accounts</a:t>
                </a:r>
                <a:endParaRPr lang="en-US" sz="1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078514" y="4347029"/>
              <a:ext cx="1232332" cy="1376014"/>
              <a:chOff x="3658987" y="2095519"/>
              <a:chExt cx="1331686" cy="1376014"/>
            </a:xfrm>
          </p:grpSpPr>
          <p:sp>
            <p:nvSpPr>
              <p:cNvPr id="28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9999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29" name="milestoneshape"/>
              <p:cNvCxnSpPr/>
              <p:nvPr>
                <p:custDataLst>
                  <p:tags r:id="rId29"/>
                </p:custDataLst>
              </p:nvPr>
            </p:nvCxnSpPr>
            <p:spPr>
              <a:xfrm flipV="1">
                <a:off x="3658987" y="2095519"/>
                <a:ext cx="0" cy="825500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milestoneshape"/>
              <p:cNvSpPr txBox="1"/>
              <p:nvPr>
                <p:custDataLst>
                  <p:tags r:id="rId30"/>
                </p:custDataLst>
              </p:nvPr>
            </p:nvSpPr>
            <p:spPr>
              <a:xfrm>
                <a:off x="3887587" y="2857519"/>
                <a:ext cx="1103086" cy="61401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26 Million Customer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Accounts</a:t>
                </a:r>
                <a:endParaRPr lang="en-US" sz="14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514600" y="4347029"/>
              <a:ext cx="1255831" cy="1376014"/>
              <a:chOff x="3658987" y="2095519"/>
              <a:chExt cx="1331686" cy="1376014"/>
            </a:xfrm>
          </p:grpSpPr>
          <p:sp>
            <p:nvSpPr>
              <p:cNvPr id="32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9999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3" name="milestoneshape"/>
              <p:cNvCxnSpPr/>
              <p:nvPr>
                <p:custDataLst>
                  <p:tags r:id="rId27"/>
                </p:custDataLst>
              </p:nvPr>
            </p:nvCxnSpPr>
            <p:spPr>
              <a:xfrm flipV="1">
                <a:off x="3658987" y="2095519"/>
                <a:ext cx="0" cy="825500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milestoneshape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3887587" y="2857519"/>
                <a:ext cx="1103086" cy="61401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12 Million Customer Accounts</a:t>
                </a:r>
                <a:endParaRPr lang="en-US" sz="1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955800" y="2138015"/>
              <a:ext cx="1625600" cy="1748186"/>
              <a:chOff x="3658987" y="2857519"/>
              <a:chExt cx="1916817" cy="1628239"/>
            </a:xfrm>
          </p:grpSpPr>
          <p:sp>
            <p:nvSpPr>
              <p:cNvPr id="36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7" name="milestoneshape"/>
              <p:cNvCxnSpPr/>
              <p:nvPr>
                <p:custDataLst>
                  <p:tags r:id="rId24"/>
                </p:custDataLst>
              </p:nvPr>
            </p:nvCxnSpPr>
            <p:spPr>
              <a:xfrm>
                <a:off x="3658987" y="2921019"/>
                <a:ext cx="0" cy="1564739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milestoneshape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3811387" y="2857519"/>
                <a:ext cx="1764417" cy="411356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NAESB ESPI Standard Ratified</a:t>
                </a:r>
                <a:endParaRPr lang="en-US" sz="1400" dirty="0"/>
              </a:p>
            </p:txBody>
          </p:sp>
          <p:sp>
            <p:nvSpPr>
              <p:cNvPr id="39" name="milestoneshape"/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3811387" y="3208266"/>
                <a:ext cx="1397001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10/2011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191000" y="2362201"/>
              <a:ext cx="955640" cy="1524000"/>
              <a:chOff x="3160157" y="2857519"/>
              <a:chExt cx="1676395" cy="1450687"/>
            </a:xfrm>
          </p:grpSpPr>
          <p:sp>
            <p:nvSpPr>
              <p:cNvPr id="41" name="milestoneshape"/>
              <p:cNvSpPr/>
              <p:nvPr/>
            </p:nvSpPr>
            <p:spPr>
              <a:xfrm rot="16200000">
                <a:off x="3185622" y="2921020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2" name="milestoneshape"/>
              <p:cNvCxnSpPr/>
              <p:nvPr>
                <p:custDataLst>
                  <p:tags r:id="rId21"/>
                </p:custDataLst>
              </p:nvPr>
            </p:nvCxnSpPr>
            <p:spPr>
              <a:xfrm>
                <a:off x="3160157" y="2921019"/>
                <a:ext cx="0" cy="1387187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milestoneshape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3312552" y="2857519"/>
                <a:ext cx="1524000" cy="745794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HEY </a:t>
                </a:r>
                <a:r>
                  <a:rPr lang="en-US" sz="1200" dirty="0" smtClean="0"/>
                  <a:t>(EPA) </a:t>
                </a:r>
                <a:r>
                  <a:rPr lang="en-US" sz="1400" dirty="0" smtClean="0"/>
                  <a:t>Update w/Green Button</a:t>
                </a:r>
                <a:endParaRPr lang="en-US" sz="1400" dirty="0"/>
              </a:p>
            </p:txBody>
          </p:sp>
          <p:sp>
            <p:nvSpPr>
              <p:cNvPr id="44" name="milestoneshape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3312552" y="3664694"/>
                <a:ext cx="1397000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4/2013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181600" y="2397660"/>
              <a:ext cx="1421709" cy="1564740"/>
              <a:chOff x="3658987" y="2857519"/>
              <a:chExt cx="1676400" cy="1752600"/>
            </a:xfrm>
          </p:grpSpPr>
          <p:sp>
            <p:nvSpPr>
              <p:cNvPr id="46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7" name="milestoneshape"/>
              <p:cNvCxnSpPr/>
              <p:nvPr>
                <p:custDataLst>
                  <p:tags r:id="rId18"/>
                </p:custDataLst>
              </p:nvPr>
            </p:nvCxnSpPr>
            <p:spPr>
              <a:xfrm>
                <a:off x="3658987" y="2921019"/>
                <a:ext cx="12700" cy="16891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milestoneshape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811387" y="2857519"/>
                <a:ext cx="1524000" cy="880779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Presidential Memorandum to Federal Agencies</a:t>
                </a:r>
                <a:endParaRPr lang="en-US" sz="1400" dirty="0"/>
              </a:p>
            </p:txBody>
          </p:sp>
          <p:sp>
            <p:nvSpPr>
              <p:cNvPr id="49" name="milestoneshape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3811387" y="3727579"/>
                <a:ext cx="1397001" cy="285101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12/2013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096000" y="2971798"/>
              <a:ext cx="1371600" cy="984739"/>
              <a:chOff x="3658987" y="2658821"/>
              <a:chExt cx="1617314" cy="1192185"/>
            </a:xfrm>
          </p:grpSpPr>
          <p:sp>
            <p:nvSpPr>
              <p:cNvPr id="51" name="milestoneshape"/>
              <p:cNvSpPr/>
              <p:nvPr/>
            </p:nvSpPr>
            <p:spPr>
              <a:xfrm rot="16200000">
                <a:off x="3658987" y="2758170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52" name="milestoneshape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3658987" y="2921019"/>
                <a:ext cx="0" cy="929987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milestoneshape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3752301" y="2658821"/>
                <a:ext cx="1524000" cy="575830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DMD Certifications</a:t>
                </a:r>
                <a:endParaRPr lang="en-US" sz="1400" dirty="0"/>
              </a:p>
            </p:txBody>
          </p:sp>
          <p:sp>
            <p:nvSpPr>
              <p:cNvPr id="54" name="milestoneshape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3748838" y="3131082"/>
                <a:ext cx="1397000" cy="358013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2H/2014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048001" y="3232342"/>
              <a:ext cx="1368662" cy="653854"/>
              <a:chOff x="3552024" y="2857519"/>
              <a:chExt cx="1613850" cy="762000"/>
            </a:xfrm>
          </p:grpSpPr>
          <p:sp>
            <p:nvSpPr>
              <p:cNvPr id="56" name="milestoneshape"/>
              <p:cNvSpPr/>
              <p:nvPr/>
            </p:nvSpPr>
            <p:spPr>
              <a:xfrm rot="16200000">
                <a:off x="3552024" y="2921019"/>
                <a:ext cx="190501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57" name="milestoneshape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3552024" y="2921019"/>
                <a:ext cx="0" cy="6985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milestoneshape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3641874" y="2857519"/>
                <a:ext cx="1524000" cy="441659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DOE Apps </a:t>
                </a:r>
                <a:br>
                  <a:rPr lang="en-US" sz="1400" dirty="0" smtClean="0"/>
                </a:br>
                <a:r>
                  <a:rPr lang="en-US" sz="1400" dirty="0" smtClean="0"/>
                  <a:t>for Energy</a:t>
                </a:r>
                <a:endParaRPr lang="en-US" sz="1400" dirty="0"/>
              </a:p>
            </p:txBody>
          </p:sp>
          <p:sp>
            <p:nvSpPr>
              <p:cNvPr id="59" name="milestoneshape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641874" y="3264310"/>
                <a:ext cx="1397002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5/2012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029200" y="1524000"/>
              <a:ext cx="1421709" cy="2362200"/>
              <a:chOff x="3658987" y="2857519"/>
              <a:chExt cx="1676400" cy="2362200"/>
            </a:xfrm>
          </p:grpSpPr>
          <p:sp>
            <p:nvSpPr>
              <p:cNvPr id="61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62" name="milestoneshape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3658987" y="2921019"/>
                <a:ext cx="0" cy="22987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milestoneshape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3811387" y="2857519"/>
                <a:ext cx="1524000" cy="614014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American Energy</a:t>
                </a:r>
                <a:br>
                  <a:rPr lang="en-US" sz="1400" dirty="0" smtClean="0"/>
                </a:br>
                <a:r>
                  <a:rPr lang="en-US" sz="1400" dirty="0" smtClean="0"/>
                  <a:t>Data Challenge</a:t>
                </a:r>
                <a:endParaRPr lang="en-US" sz="1400" dirty="0"/>
              </a:p>
            </p:txBody>
          </p:sp>
          <p:sp>
            <p:nvSpPr>
              <p:cNvPr id="64" name="milestoneshape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811387" y="3467119"/>
                <a:ext cx="1397001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11/2013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6705600" y="1515396"/>
              <a:ext cx="1524000" cy="2447003"/>
              <a:chOff x="5181600" y="1676400"/>
              <a:chExt cx="1524000" cy="2362200"/>
            </a:xfrm>
          </p:grpSpPr>
          <p:sp>
            <p:nvSpPr>
              <p:cNvPr id="66" name="milestoneshape"/>
              <p:cNvSpPr/>
              <p:nvPr/>
            </p:nvSpPr>
            <p:spPr>
              <a:xfrm rot="16200000">
                <a:off x="5167129" y="1754371"/>
                <a:ext cx="190500" cy="161558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67" name="milestoneshape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5181600" y="1739900"/>
                <a:ext cx="0" cy="229870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milestoneshape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5310846" y="1676400"/>
                <a:ext cx="1394754" cy="614014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Green Button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CMD Certifications</a:t>
                </a:r>
                <a:endParaRPr lang="en-US" sz="1400" dirty="0"/>
              </a:p>
            </p:txBody>
          </p:sp>
          <p:sp>
            <p:nvSpPr>
              <p:cNvPr id="69" name="milestoneshape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5310846" y="2286000"/>
                <a:ext cx="1184758" cy="228600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4Q 2014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315200" y="2937932"/>
              <a:ext cx="1371600" cy="1100667"/>
              <a:chOff x="6248400" y="3124199"/>
              <a:chExt cx="1371600" cy="914401"/>
            </a:xfrm>
          </p:grpSpPr>
          <p:sp>
            <p:nvSpPr>
              <p:cNvPr id="71" name="milestoneshape"/>
              <p:cNvSpPr/>
              <p:nvPr/>
            </p:nvSpPr>
            <p:spPr>
              <a:xfrm rot="16200000">
                <a:off x="6256123" y="3192677"/>
                <a:ext cx="146113" cy="161558"/>
              </a:xfrm>
              <a:prstGeom prst="flowChartMerge">
                <a:avLst/>
              </a:prstGeom>
              <a:solidFill>
                <a:srgbClr val="0072BC"/>
              </a:solidFill>
              <a:ln w="25400" cap="flat" cmpd="sng" algn="ctr">
                <a:noFill/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72" name="milestoneshape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6248400" y="3325304"/>
                <a:ext cx="0" cy="713296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milestoneshape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6327537" y="3124199"/>
                <a:ext cx="1292463" cy="469541"/>
              </a:xfrm>
              <a:prstGeom prst="rect">
                <a:avLst/>
              </a:prstGeom>
              <a:noFill/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Green Button CMD Rollouts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Nationally</a:t>
                </a:r>
              </a:p>
            </p:txBody>
          </p:sp>
          <p:sp>
            <p:nvSpPr>
              <p:cNvPr id="74" name="milestoneshape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6324600" y="3637397"/>
                <a:ext cx="1184758" cy="274594"/>
              </a:xfrm>
              <a:prstGeom prst="rect">
                <a:avLst/>
              </a:prstGeom>
              <a:noFill/>
            </p:spPr>
            <p:txBody>
              <a:bodyPr vert="horz" wrap="none" lIns="88900" tIns="1270" rIns="88900" bIns="44450" rtlCol="0" anchorCtr="0">
                <a:no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</a:rPr>
                  <a:t>1H/2015</a:t>
                </a:r>
                <a:endParaRPr lang="en-US" sz="1200" dirty="0">
                  <a:solidFill>
                    <a:schemeClr val="tx2"/>
                  </a:solidFill>
                </a:endParaRPr>
              </a:p>
            </p:txBody>
          </p:sp>
        </p:grpSp>
        <p:graphicFrame>
          <p:nvGraphicFramePr>
            <p:cNvPr id="75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99933300"/>
                </p:ext>
              </p:extLst>
            </p:nvPr>
          </p:nvGraphicFramePr>
          <p:xfrm>
            <a:off x="685800" y="3886200"/>
            <a:ext cx="8001000" cy="4571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5" r:lo="rId46" r:qs="rId47" r:cs="rId48"/>
            </a:graphicData>
          </a:graphic>
        </p:graphicFrame>
        <p:grpSp>
          <p:nvGrpSpPr>
            <p:cNvPr id="76" name="Group 75"/>
            <p:cNvGrpSpPr/>
            <p:nvPr/>
          </p:nvGrpSpPr>
          <p:grpSpPr>
            <a:xfrm>
              <a:off x="6891305" y="4343400"/>
              <a:ext cx="1281836" cy="1376014"/>
              <a:chOff x="3658987" y="2095519"/>
              <a:chExt cx="1353457" cy="1376014"/>
            </a:xfrm>
          </p:grpSpPr>
          <p:sp>
            <p:nvSpPr>
              <p:cNvPr id="77" name="milestoneshape"/>
              <p:cNvSpPr/>
              <p:nvPr/>
            </p:nvSpPr>
            <p:spPr>
              <a:xfrm rot="16200000">
                <a:off x="3658987" y="2921019"/>
                <a:ext cx="190500" cy="190500"/>
              </a:xfrm>
              <a:prstGeom prst="flowChartMerge">
                <a:avLst/>
              </a:prstGeom>
              <a:solidFill>
                <a:srgbClr val="009999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78" name="milestoneshape"/>
              <p:cNvCxnSpPr/>
              <p:nvPr>
                <p:custDataLst>
                  <p:tags r:id="rId1"/>
                </p:custDataLst>
              </p:nvPr>
            </p:nvCxnSpPr>
            <p:spPr>
              <a:xfrm flipV="1">
                <a:off x="3658987" y="2095519"/>
                <a:ext cx="0" cy="825500"/>
              </a:xfrm>
              <a:prstGeom prst="line">
                <a:avLst/>
              </a:prstGeom>
              <a:ln w="15875">
                <a:solidFill>
                  <a:srgbClr val="00B050"/>
                </a:solidFill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milestoneshape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3909358" y="2857519"/>
                <a:ext cx="1103086" cy="614014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vert="horz" wrap="square" lIns="88900" tIns="44450" rIns="88900" bIns="44450" rtlCol="0" anchorCtr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60 Million Customer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1400" dirty="0" smtClean="0"/>
                  <a:t>Accounts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493467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Data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8300" y="1451982"/>
            <a:ext cx="6705600" cy="5017072"/>
            <a:chOff x="1324434" y="1231328"/>
            <a:chExt cx="6705600" cy="5017072"/>
          </a:xfrm>
        </p:grpSpPr>
        <p:sp>
          <p:nvSpPr>
            <p:cNvPr id="5" name="Rectangle 4"/>
            <p:cNvSpPr/>
            <p:nvPr/>
          </p:nvSpPr>
          <p:spPr>
            <a:xfrm>
              <a:off x="1324434" y="1828800"/>
              <a:ext cx="2133600" cy="25200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Data Custodian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96434" y="1828800"/>
              <a:ext cx="2133600" cy="25200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Third Party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819734" y="2443836"/>
              <a:ext cx="1143000" cy="83140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/>
                <a:t>Web Service Provider</a:t>
              </a:r>
              <a:endParaRPr lang="en-US" sz="16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91734" y="2443836"/>
              <a:ext cx="1143000" cy="83140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/>
                <a:t>Web Service Consumer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10434" y="4806036"/>
              <a:ext cx="2104566" cy="14423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Retail Customer</a:t>
              </a:r>
              <a:endParaRPr lang="en-US" sz="20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19734" y="3434436"/>
              <a:ext cx="1143000" cy="6858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Web Portal</a:t>
              </a:r>
              <a:endParaRPr lang="en-US" sz="20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91734" y="3460813"/>
              <a:ext cx="1143000" cy="6858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Web Portal</a:t>
              </a:r>
              <a:endParaRPr lang="en-US" sz="20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105734" y="5034636"/>
              <a:ext cx="1143000" cy="6858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User (agent)</a:t>
              </a:r>
              <a:endParaRPr lang="en-US" sz="2000" dirty="0"/>
            </a:p>
          </p:txBody>
        </p:sp>
        <p:cxnSp>
          <p:nvCxnSpPr>
            <p:cNvPr id="13" name="Elbow Connector 12"/>
            <p:cNvCxnSpPr>
              <a:stCxn id="10" idx="2"/>
              <a:endCxn id="12" idx="1"/>
            </p:cNvCxnSpPr>
            <p:nvPr/>
          </p:nvCxnSpPr>
          <p:spPr>
            <a:xfrm rot="16200000" flipH="1">
              <a:off x="2619834" y="3891636"/>
              <a:ext cx="1257300" cy="1714500"/>
            </a:xfrm>
            <a:prstGeom prst="bentConnector2">
              <a:avLst/>
            </a:prstGeom>
            <a:ln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962734" y="2971800"/>
              <a:ext cx="3429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962734" y="3200400"/>
              <a:ext cx="3429000" cy="0"/>
            </a:xfrm>
            <a:prstGeom prst="straightConnector1">
              <a:avLst/>
            </a:prstGeom>
            <a:ln>
              <a:solidFill>
                <a:srgbClr val="E9EDF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3"/>
              <a:endCxn id="12" idx="0"/>
            </p:cNvCxnSpPr>
            <p:nvPr/>
          </p:nvCxnSpPr>
          <p:spPr>
            <a:xfrm>
              <a:off x="2962734" y="3777336"/>
              <a:ext cx="1714500" cy="1257300"/>
            </a:xfrm>
            <a:prstGeom prst="straightConnector1">
              <a:avLst/>
            </a:prstGeom>
            <a:ln>
              <a:solidFill>
                <a:srgbClr val="E9EDF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1"/>
              <a:endCxn id="12" idx="0"/>
            </p:cNvCxnSpPr>
            <p:nvPr/>
          </p:nvCxnSpPr>
          <p:spPr>
            <a:xfrm flipH="1">
              <a:off x="4677234" y="3803713"/>
              <a:ext cx="1714500" cy="1230923"/>
            </a:xfrm>
            <a:prstGeom prst="straightConnector1">
              <a:avLst/>
            </a:prstGeom>
            <a:ln>
              <a:solidFill>
                <a:srgbClr val="E9EDF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7"/>
            <p:cNvSpPr txBox="1"/>
            <p:nvPr/>
          </p:nvSpPr>
          <p:spPr>
            <a:xfrm>
              <a:off x="3937310" y="3490555"/>
              <a:ext cx="15971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/>
                <a:t>One-time Authorization</a:t>
              </a:r>
              <a:endParaRPr lang="en-US" sz="1800" dirty="0"/>
            </a:p>
          </p:txBody>
        </p:sp>
        <p:sp>
          <p:nvSpPr>
            <p:cNvPr id="19" name="TextBox 28"/>
            <p:cNvSpPr txBox="1"/>
            <p:nvPr/>
          </p:nvSpPr>
          <p:spPr>
            <a:xfrm>
              <a:off x="3571771" y="2602468"/>
              <a:ext cx="2210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800" dirty="0" smtClean="0"/>
                <a:t>Automated Transfer</a:t>
              </a:r>
              <a:endParaRPr lang="en-US" sz="18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686634" y="4120236"/>
              <a:ext cx="250676" cy="1524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439234" y="4120236"/>
              <a:ext cx="228600" cy="1524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735897" y="3167736"/>
              <a:ext cx="0" cy="419101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971800" y="2585364"/>
              <a:ext cx="3429000" cy="0"/>
            </a:xfrm>
            <a:prstGeom prst="straightConnector1">
              <a:avLst/>
            </a:prstGeom>
            <a:ln>
              <a:solidFill>
                <a:srgbClr val="66FF99"/>
              </a:solidFill>
              <a:headEnd type="triangl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8"/>
            <p:cNvSpPr txBox="1"/>
            <p:nvPr/>
          </p:nvSpPr>
          <p:spPr>
            <a:xfrm>
              <a:off x="3429000" y="2216032"/>
              <a:ext cx="2608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800" dirty="0" smtClean="0"/>
                <a:t>Third Party Registration</a:t>
              </a:r>
              <a:endParaRPr lang="en-US" sz="1800" dirty="0"/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453" y="5301581"/>
              <a:ext cx="2021547" cy="946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2120" y="1231328"/>
              <a:ext cx="1920480" cy="978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2773276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923" y="5726668"/>
            <a:ext cx="1088677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696200" cy="79375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Green Button Supports Innovation </a:t>
            </a:r>
            <a:br>
              <a:rPr lang="en-US" sz="2400" dirty="0" smtClean="0"/>
            </a:br>
            <a:r>
              <a:rPr lang="en-US" sz="2400" dirty="0" smtClean="0"/>
              <a:t>in New Applications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285737" y="893450"/>
            <a:ext cx="411470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Insight: </a:t>
            </a:r>
            <a:r>
              <a:rPr lang="en-US" dirty="0"/>
              <a:t>entrepreneur-created web portals analyze energy usage and provide actionable tips;</a:t>
            </a:r>
          </a:p>
          <a:p>
            <a:pPr>
              <a:spcBef>
                <a:spcPts val="600"/>
              </a:spcBef>
            </a:pPr>
            <a:r>
              <a:rPr lang="en-US" b="1" dirty="0"/>
              <a:t>Heating and Cooling:</a:t>
            </a:r>
            <a:r>
              <a:rPr lang="en-US" dirty="0"/>
              <a:t> customized heating and cooling activities for savings and comfort;</a:t>
            </a:r>
          </a:p>
          <a:p>
            <a:pPr>
              <a:spcBef>
                <a:spcPts val="600"/>
              </a:spcBef>
            </a:pPr>
            <a:r>
              <a:rPr lang="en-US" b="1" dirty="0"/>
              <a:t>Education:</a:t>
            </a:r>
            <a:r>
              <a:rPr lang="en-US" dirty="0"/>
              <a:t> community and student energy efficiency competitions;</a:t>
            </a:r>
          </a:p>
          <a:p>
            <a:pPr>
              <a:spcBef>
                <a:spcPts val="600"/>
              </a:spcBef>
            </a:pPr>
            <a:r>
              <a:rPr lang="en-US" b="1" dirty="0"/>
              <a:t>Retrofits:</a:t>
            </a:r>
            <a:r>
              <a:rPr lang="en-US" dirty="0"/>
              <a:t> improved decision-support tools to facilitate energy efficiency </a:t>
            </a:r>
            <a:r>
              <a:rPr lang="en-US" dirty="0" smtClean="0"/>
              <a:t>retrofits,</a:t>
            </a:r>
            <a:br>
              <a:rPr lang="en-US" dirty="0" smtClean="0"/>
            </a:br>
            <a:r>
              <a:rPr lang="en-US" dirty="0" smtClean="0"/>
              <a:t>Virtual Energy Audits;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/>
              <a:t>Verification:</a:t>
            </a:r>
            <a:r>
              <a:rPr lang="en-US" dirty="0"/>
              <a:t> measurement of energy efficiency investments;</a:t>
            </a:r>
          </a:p>
          <a:p>
            <a:pPr>
              <a:spcBef>
                <a:spcPts val="600"/>
              </a:spcBef>
            </a:pPr>
            <a:r>
              <a:rPr lang="en-US" b="1" dirty="0"/>
              <a:t>Real Estate:</a:t>
            </a:r>
            <a:r>
              <a:rPr lang="en-US" dirty="0"/>
              <a:t> provide energy costs for tenants and/or new home purchasers; and</a:t>
            </a:r>
          </a:p>
          <a:p>
            <a:pPr>
              <a:spcBef>
                <a:spcPts val="600"/>
              </a:spcBef>
            </a:pPr>
            <a:r>
              <a:rPr lang="en-US" b="1" dirty="0"/>
              <a:t>Solar:</a:t>
            </a:r>
            <a:r>
              <a:rPr lang="en-US" dirty="0"/>
              <a:t> optimize the size and cost-effectiveness of rooftop solar panels.</a:t>
            </a:r>
          </a:p>
        </p:txBody>
      </p:sp>
      <p:pic>
        <p:nvPicPr>
          <p:cNvPr id="27" name="Picture 26" descr="Screen Shot 2014-03-12 at 2.52.1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2133600"/>
            <a:ext cx="1181100" cy="5282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5486400" y="1346118"/>
            <a:ext cx="3124200" cy="4821121"/>
            <a:chOff x="5486400" y="1624012"/>
            <a:chExt cx="3124200" cy="4821121"/>
          </a:xfrm>
        </p:grpSpPr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5486400" y="1624012"/>
              <a:ext cx="3124200" cy="4821121"/>
              <a:chOff x="5291647" y="954088"/>
              <a:chExt cx="3872883" cy="5404013"/>
            </a:xfrm>
          </p:grpSpPr>
          <p:pic>
            <p:nvPicPr>
              <p:cNvPr id="33" name="Picture 36" descr="Logo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1647" y="4914769"/>
                <a:ext cx="1224532" cy="497976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4" name="Picture 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8994" y="1359876"/>
                <a:ext cx="1414463" cy="250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2723" y="954088"/>
                <a:ext cx="779462" cy="320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3913" y="958132"/>
                <a:ext cx="949326" cy="273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" name="Picture 1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5319" y="1354461"/>
                <a:ext cx="1027112" cy="42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1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42813" y="2664570"/>
                <a:ext cx="946150" cy="312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17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32024" y="4540476"/>
                <a:ext cx="1831976" cy="315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24" descr="FirstFuel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302699" y="5714371"/>
                <a:ext cx="1607054" cy="260794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41" name="Picture 26" descr="http://img.honestbuildings.com/di_logoprofile_d5fd898f-32f1-c7fd-74a2-d1b79f3d99d4.jp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5174" y="2516307"/>
                <a:ext cx="671514" cy="631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28" descr="Honeywell logo.svg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6775" y="3706827"/>
                <a:ext cx="1409700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30" descr="http://www.luciddesigngroup.com/images/header/lucid.png">
                <a:hlinkClick r:id="rId16"/>
              </p:cNvPr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2981" y="3831434"/>
                <a:ext cx="971549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4" descr="http://www.oracleimg.com/us/assets/oralogo-small.gif">
                <a:hlinkClick r:id="rId18"/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1301" y="6115215"/>
                <a:ext cx="1790700" cy="242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38" descr="Schneider Electric.svg">
                <a:hlinkClick r:id="rId20"/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88016" y="990183"/>
                <a:ext cx="985626" cy="296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42" descr="Sunrun logo">
                <a:hlinkClick r:id="rId22"/>
              </p:cNvPr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7443" y="4994688"/>
                <a:ext cx="857250" cy="338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44" descr="http://simpleenergy.wpengine.netdna-cdn.com/wp-content/themes/simpleenergy/images/logo.png">
                <a:hlinkClick r:id="rId24"/>
              </p:cNvPr>
              <p:cNvPicPr>
                <a:picLocks noChangeAspect="1" noChangeArrowheads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9779" y="5936597"/>
                <a:ext cx="1285876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" name="Picture 26" descr="http://upload.wikimedia.org/wikipedia/en/thumb/1/1f/TXUenergyLogo.jpg/101px-TXUenergyLogo.jpg">
                <a:hlinkClick r:id="rId26"/>
              </p:cNvPr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3672" y="4130046"/>
                <a:ext cx="1249362" cy="668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38" descr="http://www.retroficiency.com/wp-content/uploads/2012/01/retro_logo.png"/>
              <p:cNvPicPr>
                <a:picLocks noChangeAspect="1" noChangeArrowheads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5798" y="2464828"/>
                <a:ext cx="1695440" cy="44849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30" descr="http://www.snugghome.com/img/sh-logo.png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59400" y="3260889"/>
                <a:ext cx="148590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32" descr="http://www.psdconsulting.com/sites/all/themes/psd/logo.png?">
                <a:hlinkClick r:id="rId30"/>
              </p:cNvPr>
              <p:cNvPicPr>
                <a:picLocks noChangeAspect="1" noChangeArrowheads="1"/>
              </p:cNvPicPr>
              <p:nvPr/>
            </p:nvPicPr>
            <p:blipFill>
              <a:blip r:embed="rId31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27557"/>
              <a:stretch>
                <a:fillRect/>
              </a:stretch>
            </p:blipFill>
            <p:spPr bwMode="auto">
              <a:xfrm>
                <a:off x="7737064" y="4941801"/>
                <a:ext cx="1236578" cy="507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" name="Picture 29" descr="Screen Shot 2014-03-12 at 2.45.09 PM.png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5200" y="2438400"/>
              <a:ext cx="1143000" cy="414760"/>
            </a:xfrm>
            <a:prstGeom prst="rect">
              <a:avLst/>
            </a:prstGeom>
          </p:spPr>
        </p:pic>
        <p:pic>
          <p:nvPicPr>
            <p:cNvPr id="31" name="Picture 30" descr="Screen Shot 2014-03-12 at 2.51.22 PM.png"/>
            <p:cNvPicPr>
              <a:picLocks noChangeAspect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34200" y="4368652"/>
              <a:ext cx="685800" cy="431948"/>
            </a:xfrm>
            <a:prstGeom prst="rect">
              <a:avLst/>
            </a:prstGeom>
          </p:spPr>
        </p:pic>
        <p:pic>
          <p:nvPicPr>
            <p:cNvPr id="32" name="Picture 31" descr="Screen Shot 2014-03-12 at 2.52.54 PM.png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86600" y="3429000"/>
              <a:ext cx="1219200" cy="53311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5834027" y="6226538"/>
            <a:ext cx="2435295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www.greenbuttondata.org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6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Success – Com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Green Button Connect My Data for C&amp;I</a:t>
            </a:r>
          </a:p>
          <a:p>
            <a:r>
              <a:rPr lang="en-US" dirty="0" smtClean="0"/>
              <a:t>Central to their Smart Grid Exchange – with entrepreneurs, start-up, universities and customers</a:t>
            </a:r>
          </a:p>
          <a:p>
            <a:r>
              <a:rPr lang="en-US" dirty="0" smtClean="0"/>
              <a:t>Elmhurst Hospital was an early user, saving energy through analytics on their campus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74155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4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828800"/>
            <a:ext cx="64008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8275" lvl="3" indent="-168275" algn="ctr" defTabSz="912813">
              <a:buClr>
                <a:srgbClr val="990000"/>
              </a:buClr>
              <a:buSzPct val="100000"/>
            </a:pPr>
            <a:endParaRPr lang="en-US" b="1" dirty="0" smtClean="0">
              <a:solidFill>
                <a:schemeClr val="tx1">
                  <a:lumMod val="50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endParaRPr lang="en-US" b="1" dirty="0">
              <a:solidFill>
                <a:schemeClr val="tx1">
                  <a:lumMod val="50000"/>
                </a:schemeClr>
              </a:solidFill>
              <a:latin typeface="+mj-lt"/>
              <a:ea typeface="ＭＳ Ｐゴシック" pitchFamily="34" charset="-128"/>
            </a:endParaRP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Thank You</a:t>
            </a:r>
            <a:endParaRPr lang="en-US" sz="2400" b="1" dirty="0" smtClean="0">
              <a:latin typeface="+mj-lt"/>
              <a:ea typeface="ＭＳ Ｐゴシック" pitchFamily="34" charset="-128"/>
            </a:endParaRP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Christopher Irwin</a:t>
            </a: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Office of Electricity Delivery and Energy Reliability</a:t>
            </a: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Advanced Grid Integration</a:t>
            </a:r>
          </a:p>
          <a:p>
            <a:pPr marL="168275" lvl="3" indent="-168275" algn="ctr" defTabSz="912813">
              <a:buClr>
                <a:srgbClr val="990000"/>
              </a:buClr>
              <a:buSzPct val="100000"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Christopher.Irwin@hq.doe.gov</a:t>
            </a:r>
            <a:endParaRPr lang="en-US" sz="2400" dirty="0" smtClean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959549"/>
      </p:ext>
    </p:ext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4UsIM10uj3Logcb4RR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Name;4;;11;;10;4;-1;-1;False;120;False;False;False;False;False;-1;300.10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7/27/2005 12:00:00 AM;Milestone 2;False;False;False;False;False;tbDate;4;;11;;10;4;-1;-1;False;120;False;False;False;False;False;-1;300.10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heme/theme1.xml><?xml version="1.0" encoding="utf-8"?>
<a:theme xmlns:a="http://schemas.openxmlformats.org/drawingml/2006/main" name="Andrea Template (will print black and white)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Andrea Template (will print black and white)</Template>
  <TotalTime>1089</TotalTime>
  <Words>461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Cambria</vt:lpstr>
      <vt:lpstr>Andrea Template (will print black and white)</vt:lpstr>
      <vt:lpstr>Customer Data Access -The New Ground Floor</vt:lpstr>
      <vt:lpstr>Quick Background</vt:lpstr>
      <vt:lpstr>The New Ground Floor</vt:lpstr>
      <vt:lpstr>Green Button Initiative Overview</vt:lpstr>
      <vt:lpstr>“An Overnight Success”</vt:lpstr>
      <vt:lpstr>Typical Data Exchange</vt:lpstr>
      <vt:lpstr>Green Button Supports Innovation  in New Applications</vt:lpstr>
      <vt:lpstr>Recent Success – Com Ed</vt:lpstr>
      <vt:lpstr>PowerPoint Presentation</vt:lpstr>
    </vt:vector>
  </TitlesOfParts>
  <Company>CenterPoint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Irwin, Christopher</cp:lastModifiedBy>
  <cp:revision>55</cp:revision>
  <dcterms:created xsi:type="dcterms:W3CDTF">2015-06-19T14:56:50Z</dcterms:created>
  <dcterms:modified xsi:type="dcterms:W3CDTF">2015-10-14T19:03:01Z</dcterms:modified>
</cp:coreProperties>
</file>