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372" r:id="rId2"/>
    <p:sldId id="302" r:id="rId3"/>
    <p:sldId id="511" r:id="rId4"/>
    <p:sldId id="541" r:id="rId5"/>
    <p:sldId id="542" r:id="rId6"/>
    <p:sldId id="457" r:id="rId7"/>
    <p:sldId id="534" r:id="rId8"/>
    <p:sldId id="406" r:id="rId9"/>
    <p:sldId id="535" r:id="rId10"/>
    <p:sldId id="536" r:id="rId11"/>
    <p:sldId id="537" r:id="rId12"/>
    <p:sldId id="538" r:id="rId13"/>
    <p:sldId id="539" r:id="rId14"/>
    <p:sldId id="540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24">
          <p15:clr>
            <a:srgbClr val="A4A3A4"/>
          </p15:clr>
        </p15:guide>
        <p15:guide id="2" pos="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D8FD"/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8936" autoAdjust="0"/>
  </p:normalViewPr>
  <p:slideViewPr>
    <p:cSldViewPr>
      <p:cViewPr varScale="1">
        <p:scale>
          <a:sx n="110" d="100"/>
          <a:sy n="110" d="100"/>
        </p:scale>
        <p:origin x="-840" y="-84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090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277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8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641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October 15,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9/30/2015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685800"/>
            <a:ext cx="9126093" cy="565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9/30/2015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9113139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9/30/2015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19616" cy="565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9/30/2015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9/30/2015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3-6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2015 Project Spending </a:t>
            </a:r>
            <a:r>
              <a:rPr lang="en-US" sz="1600" dirty="0" smtClean="0"/>
              <a:t>Update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Alternate view included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</a:t>
            </a:r>
            <a:r>
              <a:rPr lang="en-US" sz="1600" dirty="0" smtClean="0"/>
              <a:t>7-13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914400"/>
            <a:ext cx="8991600" cy="51816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2015 September Release </a:t>
            </a:r>
            <a:r>
              <a:rPr lang="en-US" dirty="0"/>
              <a:t>– Week of </a:t>
            </a:r>
            <a:r>
              <a:rPr lang="en-US" dirty="0" smtClean="0"/>
              <a:t>9/21/2015</a:t>
            </a:r>
            <a:r>
              <a:rPr lang="en-US" i="1" dirty="0">
                <a:solidFill>
                  <a:srgbClr val="00B050"/>
                </a:solidFill>
              </a:rPr>
              <a:t>	</a:t>
            </a:r>
            <a:r>
              <a:rPr lang="en-US" i="1" dirty="0" smtClean="0">
                <a:solidFill>
                  <a:srgbClr val="00B050"/>
                </a:solidFill>
              </a:rPr>
              <a:t>Complete</a:t>
            </a:r>
            <a:endParaRPr lang="en-US" i="1" dirty="0">
              <a:solidFill>
                <a:srgbClr val="00B050"/>
              </a:solidFill>
            </a:endParaRP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NPRR589(b) </a:t>
            </a:r>
            <a:r>
              <a:rPr lang="en-US" sz="1600" dirty="0"/>
              <a:t>– </a:t>
            </a:r>
            <a:r>
              <a:rPr lang="en-US" sz="1600" dirty="0" smtClean="0"/>
              <a:t>Ancillary Service Offers in the SASM</a:t>
            </a:r>
          </a:p>
          <a:p>
            <a:pPr lvl="2" eaLnBrk="1" hangingPunct="1">
              <a:tabLst>
                <a:tab pos="6862763" algn="l"/>
              </a:tabLst>
            </a:pPr>
            <a:r>
              <a:rPr lang="en-US" sz="1400" dirty="0" smtClean="0"/>
              <a:t>Settlements impacts only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NPRR701 – As-Built Clarification for NPRR589</a:t>
            </a:r>
          </a:p>
          <a:p>
            <a:pPr lvl="1" eaLnBrk="1" hangingPunct="1">
              <a:tabLst>
                <a:tab pos="6862763" algn="l"/>
              </a:tabLst>
            </a:pPr>
            <a:endParaRPr lang="en-US" sz="1400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dirty="0"/>
              <a:t>2015 October Release – Week of 10/19/2015</a:t>
            </a:r>
            <a:r>
              <a:rPr lang="en-US" i="1" dirty="0">
                <a:solidFill>
                  <a:srgbClr val="00B050"/>
                </a:solidFill>
              </a:rPr>
              <a:t>	In Flight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strike="sngStrike" dirty="0"/>
              <a:t>NPRR588 – Clarifications for PV Generation Resources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NPRR595 – RRS Load Resource Treatment In ORDC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strike="sngStrike" dirty="0"/>
              <a:t>NPRR615 – PVGR Forecasting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NPRR698 – Clarifications to NPRR595, RRS Load Resource Treatment In ORDC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NPRR706 – Restore the ability to use Physical Responsive Reserve Capability as an Indicator of Available Frequency-Responsive Capacity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NPRR710 – Removal of ORDC Phase 2 Language and Modification to HASL </a:t>
            </a:r>
            <a:r>
              <a:rPr lang="en-US" sz="1600" dirty="0" smtClean="0"/>
              <a:t>Calculation</a:t>
            </a:r>
            <a:endParaRPr lang="en-US" sz="1600" dirty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312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69329361"/>
              </p:ext>
            </p:extLst>
          </p:nvPr>
        </p:nvGraphicFramePr>
        <p:xfrm>
          <a:off x="76200" y="762001"/>
          <a:ext cx="8979017" cy="3315317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371600"/>
                <a:gridCol w="1371600"/>
                <a:gridCol w="1295400"/>
                <a:gridCol w="1295400"/>
                <a:gridCol w="1282817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9/7 – 9/11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10/19 – 10/23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8706373" y="1338882"/>
            <a:ext cx="3893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  <a:r>
              <a:rPr lang="en-US" sz="1000" i="1" dirty="0" smtClean="0"/>
              <a:t>P</a:t>
            </a:r>
            <a:endParaRPr lang="en-US" sz="1000" i="1" dirty="0"/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02910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227"/>
                <a:gridCol w="1370908"/>
                <a:gridCol w="2118676"/>
                <a:gridCol w="1994048"/>
                <a:gridCol w="1952039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NPRR272, SCR777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NPRR210, NPRR664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3810000" y="1314271"/>
            <a:ext cx="0" cy="241401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115370" y="2877424"/>
            <a:ext cx="131673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Late May</a:t>
            </a:r>
            <a:endParaRPr lang="en-US" sz="1000" dirty="0"/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438399" y="1030834"/>
            <a:ext cx="1423097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6/13  </a:t>
            </a:r>
            <a:r>
              <a:rPr lang="en-US" sz="1200" b="0" dirty="0" smtClean="0"/>
              <a:t>(CMM)</a:t>
            </a:r>
            <a:endParaRPr lang="en-US" sz="1000" b="0" dirty="0"/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867621" y="1038893"/>
            <a:ext cx="1307592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6/22 – 6/26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852335" y="1329228"/>
            <a:ext cx="15498" cy="237744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448008" y="1334933"/>
            <a:ext cx="38930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 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5181600" y="1967520"/>
            <a:ext cx="1289304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September</a:t>
            </a:r>
          </a:p>
          <a:p>
            <a:pPr algn="ctr" eaLnBrk="1" hangingPunct="1"/>
            <a:r>
              <a:rPr lang="en-US" sz="1200" dirty="0" smtClean="0"/>
              <a:t>9/21 – 9/25</a:t>
            </a:r>
          </a:p>
        </p:txBody>
      </p:sp>
      <p:cxnSp>
        <p:nvCxnSpPr>
          <p:cNvPr id="24" name="Straight Connector 23"/>
          <p:cNvCxnSpPr>
            <a:stCxn id="26" idx="3"/>
          </p:cNvCxnSpPr>
          <p:nvPr/>
        </p:nvCxnSpPr>
        <p:spPr bwMode="auto">
          <a:xfrm>
            <a:off x="7837313" y="2127458"/>
            <a:ext cx="468487" cy="88846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8345744" y="3015923"/>
            <a:ext cx="700609" cy="1203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7837313" y="1652016"/>
            <a:ext cx="17519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539645" y="2083510"/>
            <a:ext cx="297668" cy="4394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467600" y="1480052"/>
            <a:ext cx="297668" cy="4394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772400" y="1524000"/>
            <a:ext cx="76256" cy="60345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8735557" y="1883152"/>
            <a:ext cx="3229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8738616" y="2329984"/>
            <a:ext cx="3229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8726424" y="1435608"/>
            <a:ext cx="3229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744712" y="2543856"/>
            <a:ext cx="3229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101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NPRR484(Ph1b) </a:t>
            </a:r>
            <a:r>
              <a:rPr lang="en-US" sz="800" b="0" dirty="0"/>
              <a:t>– </a:t>
            </a:r>
            <a:r>
              <a:rPr lang="en-US" sz="800" b="0" dirty="0" smtClean="0"/>
              <a:t>Remaining Phase 1 items</a:t>
            </a:r>
          </a:p>
          <a:p>
            <a:pPr eaLnBrk="1" hangingPunct="1"/>
            <a:r>
              <a:rPr lang="en-US" sz="800" b="0" dirty="0" smtClean="0"/>
              <a:t>NPRR484(Ph2)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 of NPRR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95590909"/>
              </p:ext>
            </p:extLst>
          </p:nvPr>
        </p:nvGraphicFramePr>
        <p:xfrm>
          <a:off x="160280" y="783021"/>
          <a:ext cx="8839200" cy="3416807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SCR781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331984"/>
            <a:ext cx="38930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H</a:t>
            </a:r>
            <a:endParaRPr lang="en-US" sz="1000" i="1" dirty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1331984"/>
            <a:ext cx="370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P</a:t>
            </a:r>
            <a:endParaRPr lang="en-US" sz="100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243737" y="1340060"/>
            <a:ext cx="3893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 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1341399"/>
            <a:ext cx="38930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1000" i="1" dirty="0"/>
          </a:p>
          <a:p>
            <a:pPr algn="ctr"/>
            <a:endParaRPr lang="en-US" sz="800" i="1" dirty="0" smtClean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7200" y="1333322"/>
            <a:ext cx="389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2016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41145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8110"/>
                <a:gridCol w="2438400"/>
                <a:gridCol w="4045388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July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September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October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rgbClr val="FF0000"/>
                          </a:solidFill>
                        </a:rPr>
                        <a:t>NPRR256, NPRR455, NPRR493</a:t>
                      </a:r>
                      <a:endParaRPr lang="en-US" sz="8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NPRR439   I,  NPRR519   I,  NPRR683  I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91200" y="1341399"/>
            <a:ext cx="389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600514" y="2891135"/>
            <a:ext cx="150876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May</a:t>
            </a:r>
          </a:p>
          <a:p>
            <a:pPr algn="ctr" eaLnBrk="1" hangingPunct="1"/>
            <a:r>
              <a:rPr lang="en-US" sz="1200" dirty="0" smtClean="0"/>
              <a:t>5/23 – 5/27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63000" y="3614928"/>
            <a:ext cx="3763188" cy="237744"/>
          </a:xfrm>
          <a:prstGeom prst="rect">
            <a:avLst/>
          </a:prstGeom>
          <a:solidFill>
            <a:srgbClr val="A1D8FD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 dirty="0" smtClean="0"/>
              <a:t>EMS Upgrade “Chill”</a:t>
            </a:r>
            <a:endParaRPr lang="en-US" sz="1000" i="1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743200" y="3726666"/>
            <a:ext cx="11829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3000" y="3745355"/>
            <a:ext cx="1143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5821691" y="1947972"/>
            <a:ext cx="640497" cy="124655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821691" y="3194530"/>
            <a:ext cx="164161" cy="175847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267200" y="1579543"/>
            <a:ext cx="1524000" cy="161498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819400" y="2340334"/>
            <a:ext cx="2971800" cy="8541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1371600" y="1579544"/>
            <a:ext cx="586312" cy="76079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189484" y="2575286"/>
            <a:ext cx="29187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306932" y="3214300"/>
            <a:ext cx="1146468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/>
              <a:t>CMM Bundle</a:t>
            </a:r>
          </a:p>
          <a:p>
            <a:pPr algn="ctr"/>
            <a:r>
              <a:rPr lang="en-US" sz="900" b="0" i="1" dirty="0" smtClean="0"/>
              <a:t>Release Date TBD</a:t>
            </a:r>
          </a:p>
          <a:p>
            <a:pPr algn="ctr"/>
            <a:r>
              <a:rPr lang="en-US" sz="900" b="0" i="1" dirty="0" smtClean="0"/>
              <a:t>in Planning phase</a:t>
            </a:r>
            <a:endParaRPr lang="en-US" sz="900" b="0" i="1" dirty="0"/>
          </a:p>
        </p:txBody>
      </p:sp>
    </p:spTree>
    <p:extLst>
      <p:ext uri="{BB962C8B-B14F-4D97-AF65-F5344CB8AC3E}">
        <p14:creationId xmlns:p14="http://schemas.microsoft.com/office/powerpoint/2010/main" val="31146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624943"/>
            <a:ext cx="7620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budget = $21.65M</a:t>
            </a:r>
          </a:p>
          <a:p>
            <a:pPr algn="ctr" eaLnBrk="1" hangingPunct="1"/>
            <a:endParaRPr lang="en-US" sz="800" b="0" dirty="0"/>
          </a:p>
          <a:p>
            <a:pPr algn="ctr" eaLnBrk="1" hangingPunct="1"/>
            <a:r>
              <a:rPr lang="en-US" sz="1000" b="0" dirty="0" smtClean="0"/>
              <a:t>Reason: Minor Capital, Program Control and Common Infrastructure projects were re-allocated to areas who use those funds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" y="745065"/>
            <a:ext cx="9064521" cy="472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 – Alternate View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624943"/>
            <a:ext cx="7620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budget = $21.65M</a:t>
            </a:r>
          </a:p>
          <a:p>
            <a:pPr algn="ctr" eaLnBrk="1" hangingPunct="1"/>
            <a:endParaRPr lang="en-US" sz="800" b="0" dirty="0"/>
          </a:p>
          <a:p>
            <a:pPr algn="ctr" eaLnBrk="1" hangingPunct="1"/>
            <a:r>
              <a:rPr lang="en-US" sz="1000" b="0" dirty="0" smtClean="0"/>
              <a:t>Reason: Minor Capital, Program Control and Common Infrastructure projects were re-allocated to areas who </a:t>
            </a:r>
            <a:r>
              <a:rPr lang="en-US" sz="1000" b="0" dirty="0" smtClean="0"/>
              <a:t>manage those </a:t>
            </a:r>
            <a:r>
              <a:rPr lang="en-US" sz="1000" b="0" dirty="0" smtClean="0"/>
              <a:t>funds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900218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8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9</a:t>
            </a:r>
            <a:r>
              <a:rPr lang="en-US" dirty="0" smtClean="0"/>
              <a:t>/30/2015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9/30/2015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19616" cy="565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95790</TotalTime>
  <Words>650</Words>
  <Application>Microsoft Office PowerPoint</Application>
  <PresentationFormat>On-screen Show (4:3)</PresentationFormat>
  <Paragraphs>280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2015 Project Update – Agenda</vt:lpstr>
      <vt:lpstr>Recent / Upcoming Project Highlights</vt:lpstr>
      <vt:lpstr>2015 Release Targets – Board-Approved NPRRs / SCRs / xGRRs</vt:lpstr>
      <vt:lpstr>2016 Release Targets – Board-Approved NPRRs / SCRs / xGRRs</vt:lpstr>
      <vt:lpstr>2015 Project Spending Update</vt:lpstr>
      <vt:lpstr>2015 Project Spending Update – Alternate View</vt:lpstr>
      <vt:lpstr>2015 Project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1987</cp:revision>
  <cp:lastPrinted>2015-03-10T14:20:44Z</cp:lastPrinted>
  <dcterms:created xsi:type="dcterms:W3CDTF">2005-04-21T14:28:35Z</dcterms:created>
  <dcterms:modified xsi:type="dcterms:W3CDTF">2015-10-14T17:55:34Z</dcterms:modified>
</cp:coreProperties>
</file>