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98" r:id="rId4"/>
    <p:sldId id="296" r:id="rId5"/>
    <p:sldId id="291" r:id="rId6"/>
    <p:sldId id="297" r:id="rId7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97A"/>
    <a:srgbClr val="0000CC"/>
    <a:srgbClr val="000099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D9D8229-B45E-41D8-AA1D-5A0A79317C10}" type="datetimeFigureOut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78F4E4C0-566C-41B3-9AA0-AFC080F198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861113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FBA0E349-0E8F-4349-9DA2-5D9965ACE522}" type="datetimeFigureOut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931E6A6E-5217-464E-ADD0-14FD089461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8248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990601"/>
            <a:ext cx="7391400" cy="1904999"/>
          </a:xfrm>
        </p:spPr>
        <p:txBody>
          <a:bodyPr>
            <a:normAutofit/>
          </a:bodyPr>
          <a:lstStyle>
            <a:lvl1pPr algn="l">
              <a:defRPr sz="5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048000"/>
            <a:ext cx="7391400" cy="1447800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B41B-201F-4EED-A388-D53A315861E0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7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620000" cy="1143000"/>
          </a:xfrm>
        </p:spPr>
        <p:txBody>
          <a:bodyPr/>
          <a:lstStyle>
            <a:lvl1pPr algn="l">
              <a:defRPr b="1"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696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C97E-70DD-467D-ACCF-2200BBC2C9DA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7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>
            <a:lvl1pPr algn="l">
              <a:defRPr b="1"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09D-7494-49DC-A16E-4B2D42693D00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>
            <a:lvl1pPr algn="l">
              <a:defRPr b="1"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B437-8448-4E40-AAD0-9DE08559F1D4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F1A7-7876-4285-82FA-89F6FB3C5135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9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89A2C-1D33-4D68-8135-1811C823971F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ransition spd="med">
    <p:fade thruBlk="1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isa@hea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533400"/>
            <a:ext cx="7391400" cy="2209799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5300" dirty="0" smtClean="0"/>
              <a:t>Integration Experience</a:t>
            </a:r>
            <a:endParaRPr lang="en-US" sz="5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7157987" cy="259080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Lisa Schmidt </a:t>
            </a:r>
          </a:p>
          <a:p>
            <a:pPr algn="l"/>
            <a:r>
              <a:rPr lang="en-US" sz="1300" dirty="0" smtClean="0">
                <a:solidFill>
                  <a:schemeClr val="tx1"/>
                </a:solidFill>
              </a:rPr>
              <a:t>Home Energy Analytics</a:t>
            </a:r>
          </a:p>
          <a:p>
            <a:pPr algn="l"/>
            <a:r>
              <a:rPr lang="en-US" sz="1300" dirty="0" smtClean="0">
                <a:solidFill>
                  <a:schemeClr val="tx1"/>
                </a:solidFill>
              </a:rPr>
              <a:t>President and CEO, HEA</a:t>
            </a:r>
          </a:p>
          <a:p>
            <a:pPr algn="l"/>
            <a:r>
              <a:rPr lang="en-US" sz="1300" dirty="0" smtClean="0">
                <a:solidFill>
                  <a:schemeClr val="tx1"/>
                </a:solidFill>
              </a:rPr>
              <a:t> </a:t>
            </a:r>
            <a:r>
              <a:rPr lang="en-US" sz="1300" dirty="0" smtClean="0">
                <a:solidFill>
                  <a:schemeClr val="tx1"/>
                </a:solidFill>
                <a:hlinkClick r:id="rId2"/>
              </a:rPr>
              <a:t>lisa@hea.com</a:t>
            </a:r>
            <a:endParaRPr lang="en-US" sz="1300" dirty="0" smtClean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October 23, 2015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 – What we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Analyze interval and billing data to create energy profiles for residences</a:t>
            </a:r>
          </a:p>
          <a:p>
            <a:pPr marL="514350" indent="-514350"/>
            <a:r>
              <a:rPr lang="en-US" dirty="0" smtClean="0"/>
              <a:t>Continually update the profile each month</a:t>
            </a:r>
          </a:p>
          <a:p>
            <a:pPr marL="514350" indent="-514350"/>
            <a:r>
              <a:rPr lang="en-US" dirty="0" smtClean="0"/>
              <a:t>Coach residents on cost-effective energy reduction steps</a:t>
            </a:r>
          </a:p>
          <a:p>
            <a:pPr marL="514350" indent="-514350"/>
            <a:r>
              <a:rPr lang="en-US" dirty="0" smtClean="0"/>
              <a:t>Track energy use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620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533400"/>
            <a:ext cx="3352800" cy="129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i="1" dirty="0" smtClean="0"/>
              <a:t>Home Energy Profile</a:t>
            </a:r>
            <a:r>
              <a:rPr lang="en-US" sz="2800" dirty="0" smtClean="0"/>
              <a:t>- ongoing access to utility site for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5" name="Group 6"/>
          <p:cNvGrpSpPr/>
          <p:nvPr/>
        </p:nvGrpSpPr>
        <p:grpSpPr>
          <a:xfrm>
            <a:off x="1676400" y="1981200"/>
            <a:ext cx="7010400" cy="4366040"/>
            <a:chOff x="1676400" y="1447800"/>
            <a:chExt cx="6806892" cy="3200400"/>
          </a:xfrm>
        </p:grpSpPr>
        <p:pic>
          <p:nvPicPr>
            <p:cNvPr id="8" name="Picture 7" descr="F01959 High HVAC Profile.png"/>
            <p:cNvPicPr>
              <a:picLocks noChangeAspect="1"/>
            </p:cNvPicPr>
            <p:nvPr/>
          </p:nvPicPr>
          <p:blipFill>
            <a:blip r:embed="rId2" cstate="print"/>
            <a:srcRect b="18884"/>
            <a:stretch>
              <a:fillRect/>
            </a:stretch>
          </p:blipFill>
          <p:spPr>
            <a:xfrm>
              <a:off x="1676400" y="1447800"/>
              <a:ext cx="6806892" cy="32004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227610" y="3851066"/>
              <a:ext cx="1750465" cy="4853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$3570/year</a:t>
              </a:r>
              <a:endParaRPr lang="en-US" sz="1600" dirty="0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620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Products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1371600"/>
            <a:ext cx="3352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/>
              <a:t>UnPlugStuff</a:t>
            </a:r>
            <a:r>
              <a:rPr lang="en-US" sz="3200" dirty="0" smtClean="0"/>
              <a:t> - one time or ongoing access</a:t>
            </a:r>
          </a:p>
          <a:p>
            <a:endParaRPr lang="en-US" dirty="0"/>
          </a:p>
        </p:txBody>
      </p:sp>
      <p:pic>
        <p:nvPicPr>
          <p:cNvPr id="10" name="Picture 9" descr="Average GB Chart.jpg"/>
          <p:cNvPicPr>
            <a:picLocks noChangeAspect="1"/>
          </p:cNvPicPr>
          <p:nvPr/>
        </p:nvPicPr>
        <p:blipFill>
          <a:blip r:embed="rId2" cstate="print"/>
          <a:srcRect l="3129" r="2998" b="5046"/>
          <a:stretch>
            <a:fillRect/>
          </a:stretch>
        </p:blipFill>
        <p:spPr>
          <a:xfrm>
            <a:off x="1524000" y="1219200"/>
            <a:ext cx="3677478" cy="2819400"/>
          </a:xfrm>
          <a:prstGeom prst="rect">
            <a:avLst/>
          </a:prstGeom>
        </p:spPr>
      </p:pic>
      <p:pic>
        <p:nvPicPr>
          <p:cNvPr id="11" name="Picture 10" descr="Average Idle Histogr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4267200"/>
            <a:ext cx="5618901" cy="1905000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1295396"/>
          <a:ext cx="7696201" cy="5038345"/>
        </p:xfrm>
        <a:graphic>
          <a:graphicData uri="http://schemas.openxmlformats.org/drawingml/2006/table">
            <a:tbl>
              <a:tblPr/>
              <a:tblGrid>
                <a:gridCol w="1075813"/>
                <a:gridCol w="827548"/>
                <a:gridCol w="744793"/>
                <a:gridCol w="631361"/>
                <a:gridCol w="761498"/>
                <a:gridCol w="761498"/>
                <a:gridCol w="2893690"/>
              </a:tblGrid>
              <a:tr h="235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accent2"/>
                          </a:solidFill>
                          <a:latin typeface="Verdana"/>
                        </a:rPr>
                        <a:t>Integration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accent2"/>
                          </a:solidFill>
                          <a:latin typeface="Verdana"/>
                        </a:rPr>
                        <a:t>Utility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accent2"/>
                          </a:solidFill>
                          <a:latin typeface="Verdana"/>
                        </a:rPr>
                        <a:t>Status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accent2"/>
                          </a:solidFill>
                          <a:latin typeface="Verdana"/>
                        </a:rPr>
                        <a:t>For User</a:t>
                      </a:r>
                    </a:p>
                  </a:txBody>
                  <a:tcPr marL="8042" marR="8042" marT="8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accent2"/>
                          </a:solidFill>
                          <a:latin typeface="Verdana"/>
                        </a:rPr>
                        <a:t>For HEA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accent2"/>
                          </a:solidFill>
                          <a:latin typeface="Verdana"/>
                        </a:rPr>
                        <a:t>For Utility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accent2"/>
                          </a:solidFill>
                          <a:latin typeface="Verdana"/>
                        </a:rPr>
                        <a:t>Data Transfer Method</a:t>
                      </a:r>
                    </a:p>
                  </a:txBody>
                  <a:tcPr marL="8042" marR="8042" marT="80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HEP-</a:t>
                      </a:r>
                      <a:r>
                        <a:rPr lang="en-US" sz="1000" b="0" i="0" u="none" strike="noStrike" dirty="0" err="1">
                          <a:latin typeface="Verdana"/>
                        </a:rPr>
                        <a:t>Elec&amp;NG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PG&amp;E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Active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Web scraping &amp; CSV downloads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HEP-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Water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PHWD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Replaced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Ok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Emailed CSVs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UnplugStuff (UPS)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Any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Active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File download &amp; upload in browser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UPS-GBC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PG&amp;E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Replaced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Verdana"/>
                        </a:rPr>
                        <a:t>Ok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Machine to Machine (Green Button Connect My Data)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HEP-</a:t>
                      </a:r>
                      <a:r>
                        <a:rPr lang="en-US" sz="1000" b="0" i="0" u="none" strike="noStrike" dirty="0" err="1">
                          <a:latin typeface="Verdana"/>
                        </a:rPr>
                        <a:t>ElecOnly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VEIC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Enabled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Ok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Manual SFTP file transfers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UPS-SDG&amp;E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SDG&amp;E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Active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SFTP Transfers (Green Button Connect)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UPS-Ontario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latin typeface="Verdana"/>
                        </a:rPr>
                        <a:t>OntarioPwr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Active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Machine to Machine (Green Button Connect)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HEP-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Batch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PG&amp;E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Active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n/a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Web scraping &amp; CSV downloads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UPS-SMD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PG&amp;E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Active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Machine to Machine (Green Button Share My Data)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UPS-SMT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SMT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Inc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?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Machine to Machine (Green Button Connect)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HEP-</a:t>
                      </a:r>
                      <a:r>
                        <a:rPr lang="en-US" sz="1000" b="0" i="0" u="none" strike="noStrike" dirty="0" err="1">
                          <a:latin typeface="Verdana"/>
                        </a:rPr>
                        <a:t>CalWater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 smtClean="0">
                          <a:latin typeface="Verdana"/>
                        </a:rPr>
                        <a:t>CalWater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Active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Ok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Web scraping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HEP-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PHWD2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PHWD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Active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Ok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One time batch file transfer plus emailed updates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HEP-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PHWD-SM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PHWD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Active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Ok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Web scraping &amp; CSV downloads (hourly data)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HEP-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SCE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SCE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Testing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Web scraping &amp; CSV downloads</a:t>
                      </a:r>
                    </a:p>
                  </a:txBody>
                  <a:tcPr marL="8042" marR="8042" marT="8042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UPS-SCE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SCE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Inc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Ok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Machine to Machine (Green Button Connect)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smtClean="0">
                          <a:latin typeface="Verdana"/>
                        </a:rPr>
                        <a:t>HEP-</a:t>
                      </a:r>
                      <a:r>
                        <a:rPr lang="en-US" sz="1000" b="0" i="0" u="none" strike="noStrike" dirty="0" err="1">
                          <a:latin typeface="Verdana"/>
                        </a:rPr>
                        <a:t>SoCalGas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SoCalGas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Testing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Painful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Easy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Web scraping &amp; CSV downloads</a:t>
                      </a:r>
                    </a:p>
                  </a:txBody>
                  <a:tcPr marL="8042" marR="8042" marT="8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620000" cy="1143000"/>
          </a:xfrm>
        </p:spPr>
        <p:txBody>
          <a:bodyPr/>
          <a:lstStyle/>
          <a:p>
            <a:r>
              <a:rPr lang="en-US" dirty="0" smtClean="0"/>
              <a:t>Ease of Integration and Use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599695202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81200"/>
            <a:ext cx="7010400" cy="18288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# 1- Customer ease-of-use</a:t>
            </a:r>
          </a:p>
          <a:p>
            <a:pPr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#1.5 - Stable system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Andrea Template (will print black and white)">
  <a:themeElements>
    <a:clrScheme name="Custom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92D05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Andrea Template (will print black and white)</Template>
  <TotalTime>96</TotalTime>
  <Words>307</Words>
  <Application>Microsoft Office PowerPoint</Application>
  <PresentationFormat>On-screen Show (4:3)</PresentationFormat>
  <Paragraphs>144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Andrea Template (will print black and white)</vt:lpstr>
      <vt:lpstr>Integration Experience</vt:lpstr>
      <vt:lpstr>HEA – What we do</vt:lpstr>
      <vt:lpstr>Two Products</vt:lpstr>
      <vt:lpstr>Two Products</vt:lpstr>
      <vt:lpstr>Ease of Integration and Use</vt:lpstr>
      <vt:lpstr>Recommendations</vt:lpstr>
    </vt:vector>
  </TitlesOfParts>
  <Company>CenterPoint Energy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00018207</dc:creator>
  <cp:lastModifiedBy>Doug Lewin</cp:lastModifiedBy>
  <cp:revision>5</cp:revision>
  <dcterms:created xsi:type="dcterms:W3CDTF">2015-10-13T20:33:43Z</dcterms:created>
  <dcterms:modified xsi:type="dcterms:W3CDTF">2015-10-14T17:12:24Z</dcterms:modified>
</cp:coreProperties>
</file>