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300" r:id="rId4"/>
    <p:sldId id="303" r:id="rId5"/>
    <p:sldId id="296" r:id="rId6"/>
    <p:sldId id="306" r:id="rId7"/>
    <p:sldId id="307" r:id="rId8"/>
    <p:sldId id="308" r:id="rId9"/>
    <p:sldId id="305" r:id="rId10"/>
    <p:sldId id="302" r:id="rId11"/>
    <p:sldId id="309" r:id="rId12"/>
    <p:sldId id="304" r:id="rId13"/>
    <p:sldId id="288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DF4"/>
    <a:srgbClr val="D0D8E8"/>
    <a:srgbClr val="00297A"/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8" autoAdjust="0"/>
    <p:restoredTop sz="7769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D9D8229-B45E-41D8-AA1D-5A0A79317C10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8F4E4C0-566C-41B3-9AA0-AFC080F19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11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BA0E349-0E8F-4349-9DA2-5D9965ACE522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31E6A6E-5217-464E-ADD0-14FD08946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8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“Principles” of ODAF include:</a:t>
            </a:r>
          </a:p>
          <a:p>
            <a:pPr lvl="1"/>
            <a:r>
              <a:rPr lang="en-US" smtClean="0"/>
              <a:t>Convenient customer access to energy and cost data</a:t>
            </a:r>
          </a:p>
          <a:p>
            <a:pPr lvl="1"/>
            <a:r>
              <a:rPr lang="en-US" smtClean="0"/>
              <a:t>Data format &amp; transmission must be standards-based</a:t>
            </a:r>
          </a:p>
          <a:p>
            <a:pPr lvl="1"/>
            <a:r>
              <a:rPr lang="en-US" smtClean="0"/>
              <a:t>Third parties receive 24-months historical data upon authorization</a:t>
            </a:r>
          </a:p>
          <a:p>
            <a:pPr lvl="1"/>
            <a:r>
              <a:rPr lang="en-US" smtClean="0"/>
              <a:t>Backhaul access and Home Area Network</a:t>
            </a:r>
          </a:p>
          <a:p>
            <a:pPr lvl="1"/>
            <a:r>
              <a:rPr lang="en-US" smtClean="0"/>
              <a:t>Free of charge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6A6E-5217-464E-ADD0-14FD08946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51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90601"/>
            <a:ext cx="7391400" cy="1904999"/>
          </a:xfrm>
        </p:spPr>
        <p:txBody>
          <a:bodyPr>
            <a:normAutofit/>
          </a:bodyPr>
          <a:lstStyle>
            <a:lvl1pPr algn="l">
              <a:defRPr sz="5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048000"/>
            <a:ext cx="7391400" cy="14478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B41B-201F-4EED-A388-D53A315861E0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620000" cy="11430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9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C97E-70DD-467D-ACCF-2200BBC2C9DA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09D-7494-49DC-A16E-4B2D42693D00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B437-8448-4E40-AAD0-9DE08559F1D4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F1A7-7876-4285-82FA-89F6FB3C5135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asFl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44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9A2C-1D33-4D68-8135-1811C823971F}" type="datetime1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734-EED9-4E95-8605-F304C3A682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 spd="med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90600"/>
            <a:ext cx="7391400" cy="220979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300" b="1" smtClean="0">
                <a:latin typeface="+mj-lt"/>
              </a:rPr>
              <a:t>Third Party-Led Authorizations</a:t>
            </a:r>
            <a:endParaRPr lang="en-US" sz="4800" b="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00600"/>
            <a:ext cx="7157987" cy="1752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tx1"/>
                </a:solidFill>
              </a:rPr>
              <a:t>Michael Murray</a:t>
            </a:r>
          </a:p>
          <a:p>
            <a:pPr algn="l"/>
            <a:r>
              <a:rPr lang="en-US" sz="2800" smtClean="0">
                <a:solidFill>
                  <a:schemeClr val="tx1"/>
                </a:solidFill>
              </a:rPr>
              <a:t>Chief Technology Strategist</a:t>
            </a:r>
          </a:p>
          <a:p>
            <a:pPr algn="l"/>
            <a:r>
              <a:rPr lang="en-US" sz="2800" smtClean="0">
                <a:solidFill>
                  <a:schemeClr val="tx1"/>
                </a:solidFill>
              </a:rPr>
              <a:t>Oct 16, 2015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/>
          </a:bodyPr>
          <a:lstStyle/>
          <a:p>
            <a:r>
              <a:rPr lang="en-US" smtClean="0"/>
              <a:t>Considerations continued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696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Considerations for Third </a:t>
            </a:r>
            <a:r>
              <a:rPr lang="en-US" dirty="0" smtClean="0"/>
              <a:t>Party </a:t>
            </a:r>
            <a:r>
              <a:rPr lang="en-US" dirty="0" smtClean="0"/>
              <a:t>Eligibility</a:t>
            </a:r>
            <a:endParaRPr lang="en-US" dirty="0" smtClean="0"/>
          </a:p>
          <a:p>
            <a:pPr lvl="1"/>
            <a:r>
              <a:rPr lang="en-US" dirty="0" smtClean="0"/>
              <a:t>Registration with contact information</a:t>
            </a:r>
          </a:p>
          <a:p>
            <a:pPr lvl="1"/>
            <a:r>
              <a:rPr lang="en-US" dirty="0" smtClean="0"/>
              <a:t>Agreement to Commission rules</a:t>
            </a:r>
          </a:p>
          <a:p>
            <a:pPr lvl="2"/>
            <a:r>
              <a:rPr lang="en-US" dirty="0" smtClean="0"/>
              <a:t>Primary vs. secondary purposes?</a:t>
            </a:r>
          </a:p>
          <a:p>
            <a:pPr lvl="2"/>
            <a:r>
              <a:rPr lang="en-US" dirty="0" smtClean="0"/>
              <a:t>Prohibitions on selling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Technical interoperability</a:t>
            </a:r>
          </a:p>
          <a:p>
            <a:pPr lvl="1"/>
            <a:r>
              <a:rPr lang="en-US" dirty="0" smtClean="0"/>
              <a:t>Not banned by PUC</a:t>
            </a:r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0206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Generic </a:t>
            </a:r>
            <a:r>
              <a:rPr lang="en-US" dirty="0" smtClean="0"/>
              <a:t>customer-led authorization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7143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4491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467600" cy="1219200"/>
          </a:xfrm>
        </p:spPr>
        <p:txBody>
          <a:bodyPr/>
          <a:lstStyle/>
          <a:p>
            <a:pPr algn="ctr"/>
            <a:r>
              <a:rPr lang="en-US" dirty="0" smtClean="0"/>
              <a:t>Third party-led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608" y="1371600"/>
            <a:ext cx="743712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7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524000"/>
            <a:ext cx="739140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239000" cy="563562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057400"/>
            <a:ext cx="6441494" cy="15753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40706" y="4451350"/>
            <a:ext cx="7157987" cy="1905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Michael Murray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Chief Technology Strategist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michael@missiondata.org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mtClean="0"/>
              <a:t>510-910-2281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973028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Mission:data?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255014" cy="4191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43000" y="1570038"/>
            <a:ext cx="3505200" cy="4373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smtClean="0"/>
              <a:t>33 companies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Data-driven energy management services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Residential and commercial/industrial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“Backhaul” data and Home Area Network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$1.0 billion/yr in North America</a:t>
            </a:r>
            <a:endParaRPr lang="en-US" sz="28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Authentication vs. Authorization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chickgeek.org/wp-content/uploads/2014/06/634bd9455c0487c9758997d1bfe3a3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505200" cy="41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81213" y="5715000"/>
            <a:ext cx="7157987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/>
              <a:t>Authorization without authentication is dangerous.</a:t>
            </a:r>
          </a:p>
          <a:p>
            <a:pPr marL="0" indent="0">
              <a:buNone/>
            </a:pPr>
            <a:r>
              <a:rPr lang="en-US" sz="2400" smtClean="0"/>
              <a:t>Authentication without authorization is useless.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036046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Generic </a:t>
            </a:r>
            <a:r>
              <a:rPr lang="en-US" dirty="0" smtClean="0"/>
              <a:t>customer-led authorization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734-EED9-4E95-8605-F304C3A682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7143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4491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/>
          </a:bodyPr>
          <a:lstStyle/>
          <a:p>
            <a:r>
              <a:rPr lang="en-US" smtClean="0"/>
              <a:t>Start simple: paper form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4114800" cy="5121275"/>
          </a:xfrm>
        </p:spPr>
        <p:txBody>
          <a:bodyPr>
            <a:normAutofit/>
          </a:bodyPr>
          <a:lstStyle/>
          <a:p>
            <a:r>
              <a:rPr lang="en-US" smtClean="0"/>
              <a:t>Identity information</a:t>
            </a:r>
          </a:p>
          <a:p>
            <a:pPr lvl="1"/>
            <a:r>
              <a:rPr lang="en-US" smtClean="0"/>
              <a:t>Name, service address, account number</a:t>
            </a:r>
          </a:p>
          <a:p>
            <a:pPr lvl="1"/>
            <a:r>
              <a:rPr lang="en-US" smtClean="0"/>
              <a:t>Signature</a:t>
            </a:r>
          </a:p>
          <a:p>
            <a:r>
              <a:rPr lang="en-US" smtClean="0"/>
              <a:t>Authorization length</a:t>
            </a:r>
          </a:p>
          <a:p>
            <a:r>
              <a:rPr lang="en-US" smtClean="0"/>
              <a:t>Hold harmless clause</a:t>
            </a:r>
          </a:p>
          <a:p>
            <a:r>
              <a:rPr lang="en-US" smtClean="0"/>
              <a:t>Authority declaration</a:t>
            </a:r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  <a:p>
            <a:pPr lvl="1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219200"/>
            <a:ext cx="3001862" cy="40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265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/>
          </a:bodyPr>
          <a:lstStyle/>
          <a:p>
            <a:r>
              <a:rPr lang="en-US" smtClean="0"/>
              <a:t>What establishes identity?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4343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Reasonable certainty, not perfect certainty</a:t>
            </a:r>
          </a:p>
          <a:p>
            <a:r>
              <a:rPr lang="en-US" dirty="0" smtClean="0"/>
              <a:t>Stakeholders </a:t>
            </a:r>
            <a:r>
              <a:rPr lang="en-US" dirty="0" smtClean="0"/>
              <a:t>need </a:t>
            </a:r>
            <a:r>
              <a:rPr lang="en-US" dirty="0" smtClean="0"/>
              <a:t>to decide what is reasonable</a:t>
            </a:r>
          </a:p>
          <a:p>
            <a:r>
              <a:rPr lang="en-US" dirty="0" smtClean="0"/>
              <a:t>Info </a:t>
            </a:r>
            <a:r>
              <a:rPr lang="en-US" i="1" dirty="0" smtClean="0"/>
              <a:t>could</a:t>
            </a:r>
            <a:r>
              <a:rPr lang="en-US" dirty="0" smtClean="0"/>
              <a:t> include: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Account number</a:t>
            </a:r>
          </a:p>
          <a:p>
            <a:pPr lvl="1"/>
            <a:r>
              <a:rPr lang="en-US" dirty="0" smtClean="0"/>
              <a:t>Service address</a:t>
            </a:r>
          </a:p>
          <a:p>
            <a:pPr lvl="1"/>
            <a:r>
              <a:rPr lang="en-US" dirty="0" smtClean="0"/>
              <a:t>Meter number</a:t>
            </a:r>
          </a:p>
          <a:p>
            <a:pPr lvl="1"/>
            <a:r>
              <a:rPr lang="en-US" dirty="0" smtClean="0"/>
              <a:t>Hand-written signature</a:t>
            </a:r>
          </a:p>
          <a:p>
            <a:pPr lvl="1"/>
            <a:r>
              <a:rPr lang="en-US" dirty="0" smtClean="0"/>
              <a:t>Birthday, birth location, first pet’s name…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1979" y="1066800"/>
            <a:ext cx="2402421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5745" y="4712407"/>
            <a:ext cx="2384855" cy="16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84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Retailers (and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  <a:r>
              <a:rPr lang="en-US" dirty="0" smtClean="0"/>
              <a:t>) </a:t>
            </a:r>
            <a:r>
              <a:rPr lang="en-US" dirty="0" smtClean="0"/>
              <a:t>in Illinois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239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“Checkbox” or “warrant” process: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smtClean="0"/>
              <a:t>enters </a:t>
            </a:r>
            <a:r>
              <a:rPr lang="en-US" b="1" dirty="0" smtClean="0"/>
              <a:t>customer account </a:t>
            </a:r>
            <a:r>
              <a:rPr lang="en-US" b="1" dirty="0" smtClean="0"/>
              <a:t>number, no other information required</a:t>
            </a:r>
            <a:endParaRPr lang="en-US" b="1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smtClean="0"/>
              <a:t>affirms “express permission to access” with each request</a:t>
            </a:r>
          </a:p>
          <a:p>
            <a:pPr lvl="1"/>
            <a:r>
              <a:rPr lang="en-US" dirty="0" smtClean="0"/>
              <a:t>Interval meter data transmitted</a:t>
            </a:r>
          </a:p>
          <a:p>
            <a:r>
              <a:rPr lang="en-US" dirty="0" smtClean="0"/>
              <a:t>Seamless</a:t>
            </a:r>
            <a:r>
              <a:rPr lang="en-US" dirty="0" smtClean="0"/>
              <a:t>, entirely led by retailers</a:t>
            </a:r>
          </a:p>
          <a:p>
            <a:r>
              <a:rPr lang="en-US" dirty="0" smtClean="0"/>
              <a:t>May change in ongoing docket </a:t>
            </a:r>
            <a:r>
              <a:rPr lang="en-US" dirty="0" smtClean="0"/>
              <a:t>#</a:t>
            </a:r>
            <a:r>
              <a:rPr lang="en-US" dirty="0" smtClean="0"/>
              <a:t>15-0073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725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/>
          </a:bodyPr>
          <a:lstStyle/>
          <a:p>
            <a:r>
              <a:rPr lang="en-US" smtClean="0"/>
              <a:t>Retailers in Pennsylvania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620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Like IL, access is </a:t>
            </a:r>
            <a:r>
              <a:rPr lang="en-US" dirty="0" smtClean="0"/>
              <a:t>granted to third parties</a:t>
            </a:r>
            <a:endParaRPr lang="en-US" dirty="0" smtClean="0"/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Parties </a:t>
            </a:r>
            <a:r>
              <a:rPr lang="en-US" dirty="0" smtClean="0"/>
              <a:t>must be licensed by </a:t>
            </a:r>
            <a:r>
              <a:rPr lang="en-US" dirty="0" smtClean="0"/>
              <a:t>PA PUC</a:t>
            </a:r>
            <a:endParaRPr lang="en-US" dirty="0" smtClean="0"/>
          </a:p>
          <a:p>
            <a:pPr lvl="1"/>
            <a:r>
              <a:rPr lang="en-US" dirty="0" smtClean="0"/>
              <a:t>Subject to audit</a:t>
            </a:r>
          </a:p>
          <a:p>
            <a:pPr lvl="1"/>
            <a:r>
              <a:rPr lang="en-US" dirty="0" smtClean="0"/>
              <a:t>Cost is $</a:t>
            </a:r>
            <a:r>
              <a:rPr lang="en-US" dirty="0" smtClean="0"/>
              <a:t>350 per year</a:t>
            </a:r>
            <a:r>
              <a:rPr lang="en-US" dirty="0" smtClean="0"/>
              <a:t>, $10k bond required</a:t>
            </a:r>
          </a:p>
          <a:p>
            <a:pPr lvl="1"/>
            <a:r>
              <a:rPr lang="en-US" dirty="0" smtClean="0"/>
              <a:t>3P must provide 2 yrs audited financials, bank statements, tax returns</a:t>
            </a:r>
          </a:p>
          <a:p>
            <a:pPr lvl="1"/>
            <a:r>
              <a:rPr lang="en-US" dirty="0" smtClean="0"/>
              <a:t>3P must vouch for its financial and technical “fitness”</a:t>
            </a:r>
          </a:p>
          <a:p>
            <a:r>
              <a:rPr lang="en-US" dirty="0" smtClean="0"/>
              <a:t>Access is </a:t>
            </a:r>
            <a:r>
              <a:rPr lang="en-US" dirty="0" smtClean="0"/>
              <a:t>s</a:t>
            </a:r>
            <a:r>
              <a:rPr lang="en-US" dirty="0" smtClean="0"/>
              <a:t>eamless</a:t>
            </a:r>
            <a:r>
              <a:rPr lang="en-US" dirty="0" smtClean="0"/>
              <a:t>, entirely led by retailers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Uses EDI, not green button, expensive for third parties</a:t>
            </a:r>
            <a:endParaRPr lang="en-US" dirty="0" smtClean="0"/>
          </a:p>
          <a:p>
            <a:pPr lvl="1"/>
            <a:r>
              <a:rPr lang="en-US" dirty="0" smtClean="0"/>
              <a:t>PUC </a:t>
            </a:r>
            <a:r>
              <a:rPr lang="en-US" dirty="0" smtClean="0"/>
              <a:t>requirements discriminate </a:t>
            </a:r>
            <a:r>
              <a:rPr lang="en-US" dirty="0" smtClean="0"/>
              <a:t>against startups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14682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3152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PUC jurisdiction over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Parties needs resolution</a:t>
            </a:r>
            <a:endParaRPr lang="en-US" dirty="0" smtClean="0"/>
          </a:p>
          <a:p>
            <a:r>
              <a:rPr lang="en-US" dirty="0" smtClean="0"/>
              <a:t>If data access is 3P-led</a:t>
            </a:r>
            <a:r>
              <a:rPr lang="en-US" dirty="0" smtClean="0"/>
              <a:t>, is consent “informed”? Might require:</a:t>
            </a:r>
            <a:endParaRPr lang="en-US" dirty="0"/>
          </a:p>
          <a:p>
            <a:pPr lvl="1"/>
            <a:r>
              <a:rPr lang="en-US" dirty="0" smtClean="0"/>
              <a:t>Separate document</a:t>
            </a:r>
          </a:p>
          <a:p>
            <a:pPr lvl="1"/>
            <a:r>
              <a:rPr lang="en-US" dirty="0" smtClean="0"/>
              <a:t>Description of data, how revealing it could be</a:t>
            </a:r>
          </a:p>
          <a:p>
            <a:pPr lvl="1"/>
            <a:r>
              <a:rPr lang="en-US" dirty="0" smtClean="0"/>
              <a:t>Revocation instructions</a:t>
            </a:r>
          </a:p>
          <a:p>
            <a:pPr lvl="1"/>
            <a:r>
              <a:rPr lang="en-US" dirty="0" smtClean="0"/>
              <a:t>Redress methods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8383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</p:bldLst>
  </p:timing>
</p:sld>
</file>

<file path=ppt/theme/theme1.xml><?xml version="1.0" encoding="utf-8"?>
<a:theme xmlns:a="http://schemas.openxmlformats.org/drawingml/2006/main" name="Andrea Template (will print black and white)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Andrea Template (will print black and white)</Template>
  <TotalTime>921</TotalTime>
  <Words>391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Andrea Template (will print black and white)</vt:lpstr>
      <vt:lpstr>Third Party-Led Authorizations</vt:lpstr>
      <vt:lpstr>Who is Mission:data?</vt:lpstr>
      <vt:lpstr>Authentication vs. Authorization</vt:lpstr>
      <vt:lpstr>Generic customer-led authorization process</vt:lpstr>
      <vt:lpstr>Start simple: paper form</vt:lpstr>
      <vt:lpstr>What establishes identity?</vt:lpstr>
      <vt:lpstr>Retailers (and 3rd Parties) in Illinois</vt:lpstr>
      <vt:lpstr>Retailers in Pennsylvania</vt:lpstr>
      <vt:lpstr>Some Considerations</vt:lpstr>
      <vt:lpstr>Considerations continued</vt:lpstr>
      <vt:lpstr>Generic customer-led authorization process</vt:lpstr>
      <vt:lpstr>Third party-led</vt:lpstr>
      <vt:lpstr>  Thank You</vt:lpstr>
    </vt:vector>
  </TitlesOfParts>
  <Company>CenterPoint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00018207</dc:creator>
  <cp:lastModifiedBy>Doug Lewin</cp:lastModifiedBy>
  <cp:revision>47</cp:revision>
  <dcterms:created xsi:type="dcterms:W3CDTF">2015-06-19T14:56:50Z</dcterms:created>
  <dcterms:modified xsi:type="dcterms:W3CDTF">2015-10-14T16:11:33Z</dcterms:modified>
</cp:coreProperties>
</file>